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153"/>
  </p:notesMasterIdLst>
  <p:handoutMasterIdLst>
    <p:handoutMasterId r:id="rId154"/>
  </p:handoutMasterIdLst>
  <p:sldIdLst>
    <p:sldId id="258" r:id="rId2"/>
    <p:sldId id="484" r:id="rId3"/>
    <p:sldId id="282" r:id="rId4"/>
    <p:sldId id="409" r:id="rId5"/>
    <p:sldId id="406" r:id="rId6"/>
    <p:sldId id="442" r:id="rId7"/>
    <p:sldId id="352" r:id="rId8"/>
    <p:sldId id="411" r:id="rId9"/>
    <p:sldId id="410" r:id="rId10"/>
    <p:sldId id="357" r:id="rId11"/>
    <p:sldId id="361" r:id="rId12"/>
    <p:sldId id="364" r:id="rId13"/>
    <p:sldId id="369" r:id="rId14"/>
    <p:sldId id="370" r:id="rId15"/>
    <p:sldId id="371" r:id="rId16"/>
    <p:sldId id="365" r:id="rId17"/>
    <p:sldId id="368" r:id="rId18"/>
    <p:sldId id="374" r:id="rId19"/>
    <p:sldId id="465" r:id="rId20"/>
    <p:sldId id="416" r:id="rId21"/>
    <p:sldId id="431" r:id="rId22"/>
    <p:sldId id="367" r:id="rId23"/>
    <p:sldId id="373" r:id="rId24"/>
    <p:sldId id="419" r:id="rId25"/>
    <p:sldId id="421" r:id="rId26"/>
    <p:sldId id="422" r:id="rId27"/>
    <p:sldId id="423" r:id="rId28"/>
    <p:sldId id="424" r:id="rId29"/>
    <p:sldId id="425" r:id="rId30"/>
    <p:sldId id="426" r:id="rId31"/>
    <p:sldId id="427" r:id="rId32"/>
    <p:sldId id="378" r:id="rId33"/>
    <p:sldId id="472" r:id="rId34"/>
    <p:sldId id="471" r:id="rId35"/>
    <p:sldId id="379" r:id="rId36"/>
    <p:sldId id="473" r:id="rId37"/>
    <p:sldId id="412" r:id="rId38"/>
    <p:sldId id="428" r:id="rId39"/>
    <p:sldId id="474" r:id="rId40"/>
    <p:sldId id="477" r:id="rId41"/>
    <p:sldId id="478" r:id="rId42"/>
    <p:sldId id="480" r:id="rId43"/>
    <p:sldId id="479" r:id="rId44"/>
    <p:sldId id="413" r:id="rId45"/>
    <p:sldId id="429" r:id="rId46"/>
    <p:sldId id="475" r:id="rId47"/>
    <p:sldId id="380" r:id="rId48"/>
    <p:sldId id="384" r:id="rId49"/>
    <p:sldId id="386" r:id="rId50"/>
    <p:sldId id="388" r:id="rId51"/>
    <p:sldId id="393" r:id="rId52"/>
    <p:sldId id="394" r:id="rId53"/>
    <p:sldId id="395" r:id="rId54"/>
    <p:sldId id="389" r:id="rId55"/>
    <p:sldId id="432" r:id="rId56"/>
    <p:sldId id="455" r:id="rId57"/>
    <p:sldId id="467" r:id="rId58"/>
    <p:sldId id="456" r:id="rId59"/>
    <p:sldId id="468" r:id="rId60"/>
    <p:sldId id="482" r:id="rId61"/>
    <p:sldId id="469" r:id="rId62"/>
    <p:sldId id="481" r:id="rId63"/>
    <p:sldId id="382" r:id="rId64"/>
    <p:sldId id="470" r:id="rId65"/>
    <p:sldId id="476" r:id="rId66"/>
    <p:sldId id="383" r:id="rId67"/>
    <p:sldId id="433" r:id="rId68"/>
    <p:sldId id="434" r:id="rId69"/>
    <p:sldId id="400" r:id="rId70"/>
    <p:sldId id="401" r:id="rId71"/>
    <p:sldId id="402" r:id="rId72"/>
    <p:sldId id="403" r:id="rId73"/>
    <p:sldId id="435" r:id="rId74"/>
    <p:sldId id="398" r:id="rId75"/>
    <p:sldId id="399" r:id="rId76"/>
    <p:sldId id="483" r:id="rId77"/>
    <p:sldId id="404" r:id="rId78"/>
    <p:sldId id="405" r:id="rId79"/>
    <p:sldId id="436" r:id="rId80"/>
    <p:sldId id="363" r:id="rId81"/>
    <p:sldId id="407" r:id="rId82"/>
    <p:sldId id="408" r:id="rId83"/>
    <p:sldId id="414" r:id="rId84"/>
    <p:sldId id="415" r:id="rId85"/>
    <p:sldId id="437" r:id="rId86"/>
    <p:sldId id="438" r:id="rId87"/>
    <p:sldId id="275" r:id="rId88"/>
    <p:sldId id="440" r:id="rId89"/>
    <p:sldId id="441" r:id="rId90"/>
    <p:sldId id="276" r:id="rId91"/>
    <p:sldId id="277" r:id="rId92"/>
    <p:sldId id="445" r:id="rId93"/>
    <p:sldId id="444" r:id="rId94"/>
    <p:sldId id="443" r:id="rId95"/>
    <p:sldId id="446" r:id="rId96"/>
    <p:sldId id="447" r:id="rId97"/>
    <p:sldId id="448" r:id="rId98"/>
    <p:sldId id="449" r:id="rId99"/>
    <p:sldId id="450" r:id="rId100"/>
    <p:sldId id="451" r:id="rId101"/>
    <p:sldId id="278" r:id="rId102"/>
    <p:sldId id="279" r:id="rId103"/>
    <p:sldId id="452" r:id="rId104"/>
    <p:sldId id="280" r:id="rId105"/>
    <p:sldId id="453" r:id="rId106"/>
    <p:sldId id="454" r:id="rId107"/>
    <p:sldId id="457" r:id="rId108"/>
    <p:sldId id="458" r:id="rId109"/>
    <p:sldId id="459" r:id="rId110"/>
    <p:sldId id="281" r:id="rId111"/>
    <p:sldId id="460" r:id="rId112"/>
    <p:sldId id="461" r:id="rId113"/>
    <p:sldId id="462" r:id="rId114"/>
    <p:sldId id="463" r:id="rId115"/>
    <p:sldId id="351" r:id="rId116"/>
    <p:sldId id="464" r:id="rId117"/>
    <p:sldId id="325" r:id="rId118"/>
    <p:sldId id="326" r:id="rId119"/>
    <p:sldId id="327" r:id="rId120"/>
    <p:sldId id="328" r:id="rId121"/>
    <p:sldId id="329" r:id="rId122"/>
    <p:sldId id="330" r:id="rId123"/>
    <p:sldId id="331" r:id="rId124"/>
    <p:sldId id="332" r:id="rId125"/>
    <p:sldId id="333" r:id="rId126"/>
    <p:sldId id="485" r:id="rId127"/>
    <p:sldId id="486" r:id="rId128"/>
    <p:sldId id="487" r:id="rId129"/>
    <p:sldId id="488" r:id="rId130"/>
    <p:sldId id="489" r:id="rId131"/>
    <p:sldId id="490" r:id="rId132"/>
    <p:sldId id="491" r:id="rId133"/>
    <p:sldId id="492" r:id="rId134"/>
    <p:sldId id="493" r:id="rId135"/>
    <p:sldId id="494" r:id="rId136"/>
    <p:sldId id="495" r:id="rId137"/>
    <p:sldId id="496" r:id="rId138"/>
    <p:sldId id="497" r:id="rId139"/>
    <p:sldId id="498" r:id="rId140"/>
    <p:sldId id="499" r:id="rId141"/>
    <p:sldId id="500" r:id="rId142"/>
    <p:sldId id="501" r:id="rId143"/>
    <p:sldId id="502" r:id="rId144"/>
    <p:sldId id="503" r:id="rId145"/>
    <p:sldId id="504" r:id="rId146"/>
    <p:sldId id="505" r:id="rId147"/>
    <p:sldId id="506" r:id="rId148"/>
    <p:sldId id="507" r:id="rId149"/>
    <p:sldId id="508" r:id="rId150"/>
    <p:sldId id="509" r:id="rId151"/>
    <p:sldId id="510" r:id="rId15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2BF49"/>
    <a:srgbClr val="92D050"/>
    <a:srgbClr val="B7E7D0"/>
    <a:srgbClr val="ACA39A"/>
    <a:srgbClr val="F1BE48"/>
    <a:srgbClr val="6E6259"/>
    <a:srgbClr val="010000"/>
    <a:srgbClr val="C8102E"/>
    <a:srgbClr val="7A6E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4687" autoAdjust="0"/>
  </p:normalViewPr>
  <p:slideViewPr>
    <p:cSldViewPr>
      <p:cViewPr varScale="1">
        <p:scale>
          <a:sx n="110" d="100"/>
          <a:sy n="110" d="100"/>
        </p:scale>
        <p:origin x="206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handoutMaster" Target="handoutMasters/handout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755A0C9-E830-1241-BEA3-6925DA004ECF}" type="datetimeFigureOut">
              <a:rPr lang="en-US" smtClean="0"/>
              <a:pPr/>
              <a:t>10/14/19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984522-76EF-EF4D-8870-07F3436BA4E0}" type="slidenum">
              <a:rPr lang="en-US" smtClean="0"/>
              <a:pPr/>
              <a:t>‹#›</a:t>
            </a:fld>
            <a:endParaRPr lang="en-US"/>
          </a:p>
        </p:txBody>
      </p:sp>
    </p:spTree>
    <p:extLst>
      <p:ext uri="{BB962C8B-B14F-4D97-AF65-F5344CB8AC3E}">
        <p14:creationId xmlns:p14="http://schemas.microsoft.com/office/powerpoint/2010/main" val="12009024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845082-6AF3-024B-A14D-C5AD8123919E}" type="datetimeFigureOut">
              <a:rPr lang="en-US" smtClean="0"/>
              <a:pPr/>
              <a:t>10/14/19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A6D18E-8B09-B24B-9169-4FC527B8D84F}" type="slidenum">
              <a:rPr lang="en-US" smtClean="0"/>
              <a:pPr/>
              <a:t>‹#›</a:t>
            </a:fld>
            <a:endParaRPr lang="en-US"/>
          </a:p>
        </p:txBody>
      </p:sp>
    </p:spTree>
    <p:extLst>
      <p:ext uri="{BB962C8B-B14F-4D97-AF65-F5344CB8AC3E}">
        <p14:creationId xmlns:p14="http://schemas.microsoft.com/office/powerpoint/2010/main" val="24577925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a:t>
            </a:fld>
            <a:endParaRPr lang="en-US"/>
          </a:p>
        </p:txBody>
      </p:sp>
    </p:spTree>
    <p:extLst>
      <p:ext uri="{BB962C8B-B14F-4D97-AF65-F5344CB8AC3E}">
        <p14:creationId xmlns:p14="http://schemas.microsoft.com/office/powerpoint/2010/main" val="3595452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11</a:t>
            </a:fld>
            <a:endParaRPr lang="en-US"/>
          </a:p>
        </p:txBody>
      </p:sp>
    </p:spTree>
    <p:extLst>
      <p:ext uri="{BB962C8B-B14F-4D97-AF65-F5344CB8AC3E}">
        <p14:creationId xmlns:p14="http://schemas.microsoft.com/office/powerpoint/2010/main" val="369573331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101</a:t>
            </a:fld>
            <a:endParaRPr lang="en-US"/>
          </a:p>
        </p:txBody>
      </p:sp>
    </p:spTree>
    <p:extLst>
      <p:ext uri="{BB962C8B-B14F-4D97-AF65-F5344CB8AC3E}">
        <p14:creationId xmlns:p14="http://schemas.microsoft.com/office/powerpoint/2010/main" val="262790570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102</a:t>
            </a:fld>
            <a:endParaRPr lang="en-US"/>
          </a:p>
        </p:txBody>
      </p:sp>
    </p:spTree>
    <p:extLst>
      <p:ext uri="{BB962C8B-B14F-4D97-AF65-F5344CB8AC3E}">
        <p14:creationId xmlns:p14="http://schemas.microsoft.com/office/powerpoint/2010/main" val="6038651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103</a:t>
            </a:fld>
            <a:endParaRPr lang="en-US"/>
          </a:p>
        </p:txBody>
      </p:sp>
    </p:spTree>
    <p:extLst>
      <p:ext uri="{BB962C8B-B14F-4D97-AF65-F5344CB8AC3E}">
        <p14:creationId xmlns:p14="http://schemas.microsoft.com/office/powerpoint/2010/main" val="73900753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104</a:t>
            </a:fld>
            <a:endParaRPr lang="en-US"/>
          </a:p>
        </p:txBody>
      </p:sp>
    </p:spTree>
    <p:extLst>
      <p:ext uri="{BB962C8B-B14F-4D97-AF65-F5344CB8AC3E}">
        <p14:creationId xmlns:p14="http://schemas.microsoft.com/office/powerpoint/2010/main" val="249453065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105</a:t>
            </a:fld>
            <a:endParaRPr lang="en-US"/>
          </a:p>
        </p:txBody>
      </p:sp>
    </p:spTree>
    <p:extLst>
      <p:ext uri="{BB962C8B-B14F-4D97-AF65-F5344CB8AC3E}">
        <p14:creationId xmlns:p14="http://schemas.microsoft.com/office/powerpoint/2010/main" val="162569837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106</a:t>
            </a:fld>
            <a:endParaRPr lang="en-US"/>
          </a:p>
        </p:txBody>
      </p:sp>
    </p:spTree>
    <p:extLst>
      <p:ext uri="{BB962C8B-B14F-4D97-AF65-F5344CB8AC3E}">
        <p14:creationId xmlns:p14="http://schemas.microsoft.com/office/powerpoint/2010/main" val="382858580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107</a:t>
            </a:fld>
            <a:endParaRPr lang="en-US"/>
          </a:p>
        </p:txBody>
      </p:sp>
    </p:spTree>
    <p:extLst>
      <p:ext uri="{BB962C8B-B14F-4D97-AF65-F5344CB8AC3E}">
        <p14:creationId xmlns:p14="http://schemas.microsoft.com/office/powerpoint/2010/main" val="289143637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108</a:t>
            </a:fld>
            <a:endParaRPr lang="en-US"/>
          </a:p>
        </p:txBody>
      </p:sp>
    </p:spTree>
    <p:extLst>
      <p:ext uri="{BB962C8B-B14F-4D97-AF65-F5344CB8AC3E}">
        <p14:creationId xmlns:p14="http://schemas.microsoft.com/office/powerpoint/2010/main" val="244616292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109</a:t>
            </a:fld>
            <a:endParaRPr lang="en-US"/>
          </a:p>
        </p:txBody>
      </p:sp>
    </p:spTree>
    <p:extLst>
      <p:ext uri="{BB962C8B-B14F-4D97-AF65-F5344CB8AC3E}">
        <p14:creationId xmlns:p14="http://schemas.microsoft.com/office/powerpoint/2010/main" val="43278017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110</a:t>
            </a:fld>
            <a:endParaRPr lang="en-US"/>
          </a:p>
        </p:txBody>
      </p:sp>
    </p:spTree>
    <p:extLst>
      <p:ext uri="{BB962C8B-B14F-4D97-AF65-F5344CB8AC3E}">
        <p14:creationId xmlns:p14="http://schemas.microsoft.com/office/powerpoint/2010/main" val="1595025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12</a:t>
            </a:fld>
            <a:endParaRPr lang="en-US"/>
          </a:p>
        </p:txBody>
      </p:sp>
    </p:spTree>
    <p:extLst>
      <p:ext uri="{BB962C8B-B14F-4D97-AF65-F5344CB8AC3E}">
        <p14:creationId xmlns:p14="http://schemas.microsoft.com/office/powerpoint/2010/main" val="419621576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111</a:t>
            </a:fld>
            <a:endParaRPr lang="en-US"/>
          </a:p>
        </p:txBody>
      </p:sp>
    </p:spTree>
    <p:extLst>
      <p:ext uri="{BB962C8B-B14F-4D97-AF65-F5344CB8AC3E}">
        <p14:creationId xmlns:p14="http://schemas.microsoft.com/office/powerpoint/2010/main" val="258400227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112</a:t>
            </a:fld>
            <a:endParaRPr lang="en-US"/>
          </a:p>
        </p:txBody>
      </p:sp>
    </p:spTree>
    <p:extLst>
      <p:ext uri="{BB962C8B-B14F-4D97-AF65-F5344CB8AC3E}">
        <p14:creationId xmlns:p14="http://schemas.microsoft.com/office/powerpoint/2010/main" val="13697151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113</a:t>
            </a:fld>
            <a:endParaRPr lang="en-US"/>
          </a:p>
        </p:txBody>
      </p:sp>
    </p:spTree>
    <p:extLst>
      <p:ext uri="{BB962C8B-B14F-4D97-AF65-F5344CB8AC3E}">
        <p14:creationId xmlns:p14="http://schemas.microsoft.com/office/powerpoint/2010/main" val="161796904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114</a:t>
            </a:fld>
            <a:endParaRPr lang="en-US"/>
          </a:p>
        </p:txBody>
      </p:sp>
    </p:spTree>
    <p:extLst>
      <p:ext uri="{BB962C8B-B14F-4D97-AF65-F5344CB8AC3E}">
        <p14:creationId xmlns:p14="http://schemas.microsoft.com/office/powerpoint/2010/main" val="390527515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115</a:t>
            </a:fld>
            <a:endParaRPr lang="en-US"/>
          </a:p>
        </p:txBody>
      </p:sp>
    </p:spTree>
    <p:extLst>
      <p:ext uri="{BB962C8B-B14F-4D97-AF65-F5344CB8AC3E}">
        <p14:creationId xmlns:p14="http://schemas.microsoft.com/office/powerpoint/2010/main" val="229743860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116</a:t>
            </a:fld>
            <a:endParaRPr lang="en-US"/>
          </a:p>
        </p:txBody>
      </p:sp>
    </p:spTree>
    <p:extLst>
      <p:ext uri="{BB962C8B-B14F-4D97-AF65-F5344CB8AC3E}">
        <p14:creationId xmlns:p14="http://schemas.microsoft.com/office/powerpoint/2010/main" val="409031550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117</a:t>
            </a:fld>
            <a:endParaRPr lang="en-US"/>
          </a:p>
        </p:txBody>
      </p:sp>
    </p:spTree>
    <p:extLst>
      <p:ext uri="{BB962C8B-B14F-4D97-AF65-F5344CB8AC3E}">
        <p14:creationId xmlns:p14="http://schemas.microsoft.com/office/powerpoint/2010/main" val="327670074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118</a:t>
            </a:fld>
            <a:endParaRPr lang="en-US"/>
          </a:p>
        </p:txBody>
      </p:sp>
    </p:spTree>
    <p:extLst>
      <p:ext uri="{BB962C8B-B14F-4D97-AF65-F5344CB8AC3E}">
        <p14:creationId xmlns:p14="http://schemas.microsoft.com/office/powerpoint/2010/main" val="221092693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119</a:t>
            </a:fld>
            <a:endParaRPr lang="en-US"/>
          </a:p>
        </p:txBody>
      </p:sp>
    </p:spTree>
    <p:extLst>
      <p:ext uri="{BB962C8B-B14F-4D97-AF65-F5344CB8AC3E}">
        <p14:creationId xmlns:p14="http://schemas.microsoft.com/office/powerpoint/2010/main" val="295263330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120</a:t>
            </a:fld>
            <a:endParaRPr lang="en-US"/>
          </a:p>
        </p:txBody>
      </p:sp>
    </p:spTree>
    <p:extLst>
      <p:ext uri="{BB962C8B-B14F-4D97-AF65-F5344CB8AC3E}">
        <p14:creationId xmlns:p14="http://schemas.microsoft.com/office/powerpoint/2010/main" val="960797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13</a:t>
            </a:fld>
            <a:endParaRPr lang="en-US"/>
          </a:p>
        </p:txBody>
      </p:sp>
    </p:spTree>
    <p:extLst>
      <p:ext uri="{BB962C8B-B14F-4D97-AF65-F5344CB8AC3E}">
        <p14:creationId xmlns:p14="http://schemas.microsoft.com/office/powerpoint/2010/main" val="428927879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121</a:t>
            </a:fld>
            <a:endParaRPr lang="en-US"/>
          </a:p>
        </p:txBody>
      </p:sp>
    </p:spTree>
    <p:extLst>
      <p:ext uri="{BB962C8B-B14F-4D97-AF65-F5344CB8AC3E}">
        <p14:creationId xmlns:p14="http://schemas.microsoft.com/office/powerpoint/2010/main" val="419892842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122</a:t>
            </a:fld>
            <a:endParaRPr lang="en-US"/>
          </a:p>
        </p:txBody>
      </p:sp>
    </p:spTree>
    <p:extLst>
      <p:ext uri="{BB962C8B-B14F-4D97-AF65-F5344CB8AC3E}">
        <p14:creationId xmlns:p14="http://schemas.microsoft.com/office/powerpoint/2010/main" val="187789179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123</a:t>
            </a:fld>
            <a:endParaRPr lang="en-US"/>
          </a:p>
        </p:txBody>
      </p:sp>
    </p:spTree>
    <p:extLst>
      <p:ext uri="{BB962C8B-B14F-4D97-AF65-F5344CB8AC3E}">
        <p14:creationId xmlns:p14="http://schemas.microsoft.com/office/powerpoint/2010/main" val="308711048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124</a:t>
            </a:fld>
            <a:endParaRPr lang="en-US"/>
          </a:p>
        </p:txBody>
      </p:sp>
    </p:spTree>
    <p:extLst>
      <p:ext uri="{BB962C8B-B14F-4D97-AF65-F5344CB8AC3E}">
        <p14:creationId xmlns:p14="http://schemas.microsoft.com/office/powerpoint/2010/main" val="212470817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125</a:t>
            </a:fld>
            <a:endParaRPr lang="en-US"/>
          </a:p>
        </p:txBody>
      </p:sp>
    </p:spTree>
    <p:extLst>
      <p:ext uri="{BB962C8B-B14F-4D97-AF65-F5344CB8AC3E}">
        <p14:creationId xmlns:p14="http://schemas.microsoft.com/office/powerpoint/2010/main" val="421184198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127</a:t>
            </a:fld>
            <a:endParaRPr lang="en-US"/>
          </a:p>
        </p:txBody>
      </p:sp>
    </p:spTree>
    <p:extLst>
      <p:ext uri="{BB962C8B-B14F-4D97-AF65-F5344CB8AC3E}">
        <p14:creationId xmlns:p14="http://schemas.microsoft.com/office/powerpoint/2010/main" val="265233465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128</a:t>
            </a:fld>
            <a:endParaRPr lang="en-US"/>
          </a:p>
        </p:txBody>
      </p:sp>
    </p:spTree>
    <p:extLst>
      <p:ext uri="{BB962C8B-B14F-4D97-AF65-F5344CB8AC3E}">
        <p14:creationId xmlns:p14="http://schemas.microsoft.com/office/powerpoint/2010/main" val="128733328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129</a:t>
            </a:fld>
            <a:endParaRPr lang="en-US"/>
          </a:p>
        </p:txBody>
      </p:sp>
    </p:spTree>
    <p:extLst>
      <p:ext uri="{BB962C8B-B14F-4D97-AF65-F5344CB8AC3E}">
        <p14:creationId xmlns:p14="http://schemas.microsoft.com/office/powerpoint/2010/main" val="163994575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130</a:t>
            </a:fld>
            <a:endParaRPr lang="en-US"/>
          </a:p>
        </p:txBody>
      </p:sp>
    </p:spTree>
    <p:extLst>
      <p:ext uri="{BB962C8B-B14F-4D97-AF65-F5344CB8AC3E}">
        <p14:creationId xmlns:p14="http://schemas.microsoft.com/office/powerpoint/2010/main" val="57819505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131</a:t>
            </a:fld>
            <a:endParaRPr lang="en-US"/>
          </a:p>
        </p:txBody>
      </p:sp>
    </p:spTree>
    <p:extLst>
      <p:ext uri="{BB962C8B-B14F-4D97-AF65-F5344CB8AC3E}">
        <p14:creationId xmlns:p14="http://schemas.microsoft.com/office/powerpoint/2010/main" val="4206474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14</a:t>
            </a:fld>
            <a:endParaRPr lang="en-US"/>
          </a:p>
        </p:txBody>
      </p:sp>
    </p:spTree>
    <p:extLst>
      <p:ext uri="{BB962C8B-B14F-4D97-AF65-F5344CB8AC3E}">
        <p14:creationId xmlns:p14="http://schemas.microsoft.com/office/powerpoint/2010/main" val="69712885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132</a:t>
            </a:fld>
            <a:endParaRPr lang="en-US"/>
          </a:p>
        </p:txBody>
      </p:sp>
    </p:spTree>
    <p:extLst>
      <p:ext uri="{BB962C8B-B14F-4D97-AF65-F5344CB8AC3E}">
        <p14:creationId xmlns:p14="http://schemas.microsoft.com/office/powerpoint/2010/main" val="421430536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133</a:t>
            </a:fld>
            <a:endParaRPr lang="en-US"/>
          </a:p>
        </p:txBody>
      </p:sp>
    </p:spTree>
    <p:extLst>
      <p:ext uri="{BB962C8B-B14F-4D97-AF65-F5344CB8AC3E}">
        <p14:creationId xmlns:p14="http://schemas.microsoft.com/office/powerpoint/2010/main" val="195001276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04001734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135</a:t>
            </a:fld>
            <a:endParaRPr lang="en-US"/>
          </a:p>
        </p:txBody>
      </p:sp>
    </p:spTree>
    <p:extLst>
      <p:ext uri="{BB962C8B-B14F-4D97-AF65-F5344CB8AC3E}">
        <p14:creationId xmlns:p14="http://schemas.microsoft.com/office/powerpoint/2010/main" val="133930256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136</a:t>
            </a:fld>
            <a:endParaRPr lang="en-US"/>
          </a:p>
        </p:txBody>
      </p:sp>
    </p:spTree>
    <p:extLst>
      <p:ext uri="{BB962C8B-B14F-4D97-AF65-F5344CB8AC3E}">
        <p14:creationId xmlns:p14="http://schemas.microsoft.com/office/powerpoint/2010/main" val="3435257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137</a:t>
            </a:fld>
            <a:endParaRPr lang="en-US"/>
          </a:p>
        </p:txBody>
      </p:sp>
    </p:spTree>
    <p:extLst>
      <p:ext uri="{BB962C8B-B14F-4D97-AF65-F5344CB8AC3E}">
        <p14:creationId xmlns:p14="http://schemas.microsoft.com/office/powerpoint/2010/main" val="218638342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138</a:t>
            </a:fld>
            <a:endParaRPr lang="en-US"/>
          </a:p>
        </p:txBody>
      </p:sp>
    </p:spTree>
    <p:extLst>
      <p:ext uri="{BB962C8B-B14F-4D97-AF65-F5344CB8AC3E}">
        <p14:creationId xmlns:p14="http://schemas.microsoft.com/office/powerpoint/2010/main" val="177901438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139</a:t>
            </a:fld>
            <a:endParaRPr lang="en-US"/>
          </a:p>
        </p:txBody>
      </p:sp>
    </p:spTree>
    <p:extLst>
      <p:ext uri="{BB962C8B-B14F-4D97-AF65-F5344CB8AC3E}">
        <p14:creationId xmlns:p14="http://schemas.microsoft.com/office/powerpoint/2010/main" val="11501412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140</a:t>
            </a:fld>
            <a:endParaRPr lang="en-US"/>
          </a:p>
        </p:txBody>
      </p:sp>
    </p:spTree>
    <p:extLst>
      <p:ext uri="{BB962C8B-B14F-4D97-AF65-F5344CB8AC3E}">
        <p14:creationId xmlns:p14="http://schemas.microsoft.com/office/powerpoint/2010/main" val="23574347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141</a:t>
            </a:fld>
            <a:endParaRPr lang="en-US"/>
          </a:p>
        </p:txBody>
      </p:sp>
    </p:spTree>
    <p:extLst>
      <p:ext uri="{BB962C8B-B14F-4D97-AF65-F5344CB8AC3E}">
        <p14:creationId xmlns:p14="http://schemas.microsoft.com/office/powerpoint/2010/main" val="574827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15</a:t>
            </a:fld>
            <a:endParaRPr lang="en-US"/>
          </a:p>
        </p:txBody>
      </p:sp>
    </p:spTree>
    <p:extLst>
      <p:ext uri="{BB962C8B-B14F-4D97-AF65-F5344CB8AC3E}">
        <p14:creationId xmlns:p14="http://schemas.microsoft.com/office/powerpoint/2010/main" val="13206834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142</a:t>
            </a:fld>
            <a:endParaRPr lang="en-US"/>
          </a:p>
        </p:txBody>
      </p:sp>
    </p:spTree>
    <p:extLst>
      <p:ext uri="{BB962C8B-B14F-4D97-AF65-F5344CB8AC3E}">
        <p14:creationId xmlns:p14="http://schemas.microsoft.com/office/powerpoint/2010/main" val="70241712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143</a:t>
            </a:fld>
            <a:endParaRPr lang="en-US"/>
          </a:p>
        </p:txBody>
      </p:sp>
    </p:spTree>
    <p:extLst>
      <p:ext uri="{BB962C8B-B14F-4D97-AF65-F5344CB8AC3E}">
        <p14:creationId xmlns:p14="http://schemas.microsoft.com/office/powerpoint/2010/main" val="30218493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144</a:t>
            </a:fld>
            <a:endParaRPr lang="en-US"/>
          </a:p>
        </p:txBody>
      </p:sp>
    </p:spTree>
    <p:extLst>
      <p:ext uri="{BB962C8B-B14F-4D97-AF65-F5344CB8AC3E}">
        <p14:creationId xmlns:p14="http://schemas.microsoft.com/office/powerpoint/2010/main" val="40649502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145</a:t>
            </a:fld>
            <a:endParaRPr lang="en-US"/>
          </a:p>
        </p:txBody>
      </p:sp>
    </p:spTree>
    <p:extLst>
      <p:ext uri="{BB962C8B-B14F-4D97-AF65-F5344CB8AC3E}">
        <p14:creationId xmlns:p14="http://schemas.microsoft.com/office/powerpoint/2010/main" val="167650296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146</a:t>
            </a:fld>
            <a:endParaRPr lang="en-US"/>
          </a:p>
        </p:txBody>
      </p:sp>
    </p:spTree>
    <p:extLst>
      <p:ext uri="{BB962C8B-B14F-4D97-AF65-F5344CB8AC3E}">
        <p14:creationId xmlns:p14="http://schemas.microsoft.com/office/powerpoint/2010/main" val="55238561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147</a:t>
            </a:fld>
            <a:endParaRPr lang="en-US"/>
          </a:p>
        </p:txBody>
      </p:sp>
    </p:spTree>
    <p:extLst>
      <p:ext uri="{BB962C8B-B14F-4D97-AF65-F5344CB8AC3E}">
        <p14:creationId xmlns:p14="http://schemas.microsoft.com/office/powerpoint/2010/main" val="406773795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148</a:t>
            </a:fld>
            <a:endParaRPr lang="en-US"/>
          </a:p>
        </p:txBody>
      </p:sp>
    </p:spTree>
    <p:extLst>
      <p:ext uri="{BB962C8B-B14F-4D97-AF65-F5344CB8AC3E}">
        <p14:creationId xmlns:p14="http://schemas.microsoft.com/office/powerpoint/2010/main" val="14951813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149</a:t>
            </a:fld>
            <a:endParaRPr lang="en-US"/>
          </a:p>
        </p:txBody>
      </p:sp>
    </p:spTree>
    <p:extLst>
      <p:ext uri="{BB962C8B-B14F-4D97-AF65-F5344CB8AC3E}">
        <p14:creationId xmlns:p14="http://schemas.microsoft.com/office/powerpoint/2010/main" val="189625027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150</a:t>
            </a:fld>
            <a:endParaRPr lang="en-US"/>
          </a:p>
        </p:txBody>
      </p:sp>
    </p:spTree>
    <p:extLst>
      <p:ext uri="{BB962C8B-B14F-4D97-AF65-F5344CB8AC3E}">
        <p14:creationId xmlns:p14="http://schemas.microsoft.com/office/powerpoint/2010/main" val="313533183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151</a:t>
            </a:fld>
            <a:endParaRPr lang="en-US"/>
          </a:p>
        </p:txBody>
      </p:sp>
    </p:spTree>
    <p:extLst>
      <p:ext uri="{BB962C8B-B14F-4D97-AF65-F5344CB8AC3E}">
        <p14:creationId xmlns:p14="http://schemas.microsoft.com/office/powerpoint/2010/main" val="1685872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16</a:t>
            </a:fld>
            <a:endParaRPr lang="en-US"/>
          </a:p>
        </p:txBody>
      </p:sp>
    </p:spTree>
    <p:extLst>
      <p:ext uri="{BB962C8B-B14F-4D97-AF65-F5344CB8AC3E}">
        <p14:creationId xmlns:p14="http://schemas.microsoft.com/office/powerpoint/2010/main" val="3999714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17</a:t>
            </a:fld>
            <a:endParaRPr lang="en-US"/>
          </a:p>
        </p:txBody>
      </p:sp>
    </p:spTree>
    <p:extLst>
      <p:ext uri="{BB962C8B-B14F-4D97-AF65-F5344CB8AC3E}">
        <p14:creationId xmlns:p14="http://schemas.microsoft.com/office/powerpoint/2010/main" val="520626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18</a:t>
            </a:fld>
            <a:endParaRPr lang="en-US"/>
          </a:p>
        </p:txBody>
      </p:sp>
    </p:spTree>
    <p:extLst>
      <p:ext uri="{BB962C8B-B14F-4D97-AF65-F5344CB8AC3E}">
        <p14:creationId xmlns:p14="http://schemas.microsoft.com/office/powerpoint/2010/main" val="1423332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19</a:t>
            </a:fld>
            <a:endParaRPr lang="en-US"/>
          </a:p>
        </p:txBody>
      </p:sp>
    </p:spTree>
    <p:extLst>
      <p:ext uri="{BB962C8B-B14F-4D97-AF65-F5344CB8AC3E}">
        <p14:creationId xmlns:p14="http://schemas.microsoft.com/office/powerpoint/2010/main" val="150495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20</a:t>
            </a:fld>
            <a:endParaRPr lang="en-US"/>
          </a:p>
        </p:txBody>
      </p:sp>
    </p:spTree>
    <p:extLst>
      <p:ext uri="{BB962C8B-B14F-4D97-AF65-F5344CB8AC3E}">
        <p14:creationId xmlns:p14="http://schemas.microsoft.com/office/powerpoint/2010/main" val="2559689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3</a:t>
            </a:fld>
            <a:endParaRPr lang="en-US"/>
          </a:p>
        </p:txBody>
      </p:sp>
    </p:spTree>
    <p:extLst>
      <p:ext uri="{BB962C8B-B14F-4D97-AF65-F5344CB8AC3E}">
        <p14:creationId xmlns:p14="http://schemas.microsoft.com/office/powerpoint/2010/main" val="1278467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21</a:t>
            </a:fld>
            <a:endParaRPr lang="en-US"/>
          </a:p>
        </p:txBody>
      </p:sp>
    </p:spTree>
    <p:extLst>
      <p:ext uri="{BB962C8B-B14F-4D97-AF65-F5344CB8AC3E}">
        <p14:creationId xmlns:p14="http://schemas.microsoft.com/office/powerpoint/2010/main" val="1280724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22</a:t>
            </a:fld>
            <a:endParaRPr lang="en-US"/>
          </a:p>
        </p:txBody>
      </p:sp>
    </p:spTree>
    <p:extLst>
      <p:ext uri="{BB962C8B-B14F-4D97-AF65-F5344CB8AC3E}">
        <p14:creationId xmlns:p14="http://schemas.microsoft.com/office/powerpoint/2010/main" val="4183876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23</a:t>
            </a:fld>
            <a:endParaRPr lang="en-US"/>
          </a:p>
        </p:txBody>
      </p:sp>
    </p:spTree>
    <p:extLst>
      <p:ext uri="{BB962C8B-B14F-4D97-AF65-F5344CB8AC3E}">
        <p14:creationId xmlns:p14="http://schemas.microsoft.com/office/powerpoint/2010/main" val="743398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24</a:t>
            </a:fld>
            <a:endParaRPr lang="en-US"/>
          </a:p>
        </p:txBody>
      </p:sp>
    </p:spTree>
    <p:extLst>
      <p:ext uri="{BB962C8B-B14F-4D97-AF65-F5344CB8AC3E}">
        <p14:creationId xmlns:p14="http://schemas.microsoft.com/office/powerpoint/2010/main" val="2716481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25</a:t>
            </a:fld>
            <a:endParaRPr lang="en-US"/>
          </a:p>
        </p:txBody>
      </p:sp>
    </p:spTree>
    <p:extLst>
      <p:ext uri="{BB962C8B-B14F-4D97-AF65-F5344CB8AC3E}">
        <p14:creationId xmlns:p14="http://schemas.microsoft.com/office/powerpoint/2010/main" val="2782352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26</a:t>
            </a:fld>
            <a:endParaRPr lang="en-US"/>
          </a:p>
        </p:txBody>
      </p:sp>
    </p:spTree>
    <p:extLst>
      <p:ext uri="{BB962C8B-B14F-4D97-AF65-F5344CB8AC3E}">
        <p14:creationId xmlns:p14="http://schemas.microsoft.com/office/powerpoint/2010/main" val="155448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27</a:t>
            </a:fld>
            <a:endParaRPr lang="en-US"/>
          </a:p>
        </p:txBody>
      </p:sp>
    </p:spTree>
    <p:extLst>
      <p:ext uri="{BB962C8B-B14F-4D97-AF65-F5344CB8AC3E}">
        <p14:creationId xmlns:p14="http://schemas.microsoft.com/office/powerpoint/2010/main" val="3269590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28</a:t>
            </a:fld>
            <a:endParaRPr lang="en-US"/>
          </a:p>
        </p:txBody>
      </p:sp>
    </p:spTree>
    <p:extLst>
      <p:ext uri="{BB962C8B-B14F-4D97-AF65-F5344CB8AC3E}">
        <p14:creationId xmlns:p14="http://schemas.microsoft.com/office/powerpoint/2010/main" val="3122887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29</a:t>
            </a:fld>
            <a:endParaRPr lang="en-US"/>
          </a:p>
        </p:txBody>
      </p:sp>
    </p:spTree>
    <p:extLst>
      <p:ext uri="{BB962C8B-B14F-4D97-AF65-F5344CB8AC3E}">
        <p14:creationId xmlns:p14="http://schemas.microsoft.com/office/powerpoint/2010/main" val="3065691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30</a:t>
            </a:fld>
            <a:endParaRPr lang="en-US"/>
          </a:p>
        </p:txBody>
      </p:sp>
    </p:spTree>
    <p:extLst>
      <p:ext uri="{BB962C8B-B14F-4D97-AF65-F5344CB8AC3E}">
        <p14:creationId xmlns:p14="http://schemas.microsoft.com/office/powerpoint/2010/main" val="1127708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4</a:t>
            </a:fld>
            <a:endParaRPr lang="en-US"/>
          </a:p>
        </p:txBody>
      </p:sp>
    </p:spTree>
    <p:extLst>
      <p:ext uri="{BB962C8B-B14F-4D97-AF65-F5344CB8AC3E}">
        <p14:creationId xmlns:p14="http://schemas.microsoft.com/office/powerpoint/2010/main" val="1019453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31</a:t>
            </a:fld>
            <a:endParaRPr lang="en-US"/>
          </a:p>
        </p:txBody>
      </p:sp>
    </p:spTree>
    <p:extLst>
      <p:ext uri="{BB962C8B-B14F-4D97-AF65-F5344CB8AC3E}">
        <p14:creationId xmlns:p14="http://schemas.microsoft.com/office/powerpoint/2010/main" val="24782444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32</a:t>
            </a:fld>
            <a:endParaRPr lang="en-US"/>
          </a:p>
        </p:txBody>
      </p:sp>
    </p:spTree>
    <p:extLst>
      <p:ext uri="{BB962C8B-B14F-4D97-AF65-F5344CB8AC3E}">
        <p14:creationId xmlns:p14="http://schemas.microsoft.com/office/powerpoint/2010/main" val="14574771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33</a:t>
            </a:fld>
            <a:endParaRPr lang="en-US"/>
          </a:p>
        </p:txBody>
      </p:sp>
    </p:spTree>
    <p:extLst>
      <p:ext uri="{BB962C8B-B14F-4D97-AF65-F5344CB8AC3E}">
        <p14:creationId xmlns:p14="http://schemas.microsoft.com/office/powerpoint/2010/main" val="42262678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34</a:t>
            </a:fld>
            <a:endParaRPr lang="en-US"/>
          </a:p>
        </p:txBody>
      </p:sp>
    </p:spTree>
    <p:extLst>
      <p:ext uri="{BB962C8B-B14F-4D97-AF65-F5344CB8AC3E}">
        <p14:creationId xmlns:p14="http://schemas.microsoft.com/office/powerpoint/2010/main" val="26454371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35</a:t>
            </a:fld>
            <a:endParaRPr lang="en-US"/>
          </a:p>
        </p:txBody>
      </p:sp>
    </p:spTree>
    <p:extLst>
      <p:ext uri="{BB962C8B-B14F-4D97-AF65-F5344CB8AC3E}">
        <p14:creationId xmlns:p14="http://schemas.microsoft.com/office/powerpoint/2010/main" val="16601482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36</a:t>
            </a:fld>
            <a:endParaRPr lang="en-US"/>
          </a:p>
        </p:txBody>
      </p:sp>
    </p:spTree>
    <p:extLst>
      <p:ext uri="{BB962C8B-B14F-4D97-AF65-F5344CB8AC3E}">
        <p14:creationId xmlns:p14="http://schemas.microsoft.com/office/powerpoint/2010/main" val="16375016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37</a:t>
            </a:fld>
            <a:endParaRPr lang="en-US"/>
          </a:p>
        </p:txBody>
      </p:sp>
    </p:spTree>
    <p:extLst>
      <p:ext uri="{BB962C8B-B14F-4D97-AF65-F5344CB8AC3E}">
        <p14:creationId xmlns:p14="http://schemas.microsoft.com/office/powerpoint/2010/main" val="28274812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38</a:t>
            </a:fld>
            <a:endParaRPr lang="en-US"/>
          </a:p>
        </p:txBody>
      </p:sp>
    </p:spTree>
    <p:extLst>
      <p:ext uri="{BB962C8B-B14F-4D97-AF65-F5344CB8AC3E}">
        <p14:creationId xmlns:p14="http://schemas.microsoft.com/office/powerpoint/2010/main" val="39071800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39</a:t>
            </a:fld>
            <a:endParaRPr lang="en-US"/>
          </a:p>
        </p:txBody>
      </p:sp>
    </p:spTree>
    <p:extLst>
      <p:ext uri="{BB962C8B-B14F-4D97-AF65-F5344CB8AC3E}">
        <p14:creationId xmlns:p14="http://schemas.microsoft.com/office/powerpoint/2010/main" val="26174435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40</a:t>
            </a:fld>
            <a:endParaRPr lang="en-US"/>
          </a:p>
        </p:txBody>
      </p:sp>
    </p:spTree>
    <p:extLst>
      <p:ext uri="{BB962C8B-B14F-4D97-AF65-F5344CB8AC3E}">
        <p14:creationId xmlns:p14="http://schemas.microsoft.com/office/powerpoint/2010/main" val="3592642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5</a:t>
            </a:fld>
            <a:endParaRPr lang="en-US"/>
          </a:p>
        </p:txBody>
      </p:sp>
    </p:spTree>
    <p:extLst>
      <p:ext uri="{BB962C8B-B14F-4D97-AF65-F5344CB8AC3E}">
        <p14:creationId xmlns:p14="http://schemas.microsoft.com/office/powerpoint/2010/main" val="34877994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41</a:t>
            </a:fld>
            <a:endParaRPr lang="en-US"/>
          </a:p>
        </p:txBody>
      </p:sp>
    </p:spTree>
    <p:extLst>
      <p:ext uri="{BB962C8B-B14F-4D97-AF65-F5344CB8AC3E}">
        <p14:creationId xmlns:p14="http://schemas.microsoft.com/office/powerpoint/2010/main" val="19969510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42</a:t>
            </a:fld>
            <a:endParaRPr lang="en-US"/>
          </a:p>
        </p:txBody>
      </p:sp>
    </p:spTree>
    <p:extLst>
      <p:ext uri="{BB962C8B-B14F-4D97-AF65-F5344CB8AC3E}">
        <p14:creationId xmlns:p14="http://schemas.microsoft.com/office/powerpoint/2010/main" val="14711949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43</a:t>
            </a:fld>
            <a:endParaRPr lang="en-US"/>
          </a:p>
        </p:txBody>
      </p:sp>
    </p:spTree>
    <p:extLst>
      <p:ext uri="{BB962C8B-B14F-4D97-AF65-F5344CB8AC3E}">
        <p14:creationId xmlns:p14="http://schemas.microsoft.com/office/powerpoint/2010/main" val="33960425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44</a:t>
            </a:fld>
            <a:endParaRPr lang="en-US"/>
          </a:p>
        </p:txBody>
      </p:sp>
    </p:spTree>
    <p:extLst>
      <p:ext uri="{BB962C8B-B14F-4D97-AF65-F5344CB8AC3E}">
        <p14:creationId xmlns:p14="http://schemas.microsoft.com/office/powerpoint/2010/main" val="40915706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45</a:t>
            </a:fld>
            <a:endParaRPr lang="en-US"/>
          </a:p>
        </p:txBody>
      </p:sp>
    </p:spTree>
    <p:extLst>
      <p:ext uri="{BB962C8B-B14F-4D97-AF65-F5344CB8AC3E}">
        <p14:creationId xmlns:p14="http://schemas.microsoft.com/office/powerpoint/2010/main" val="16668367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46</a:t>
            </a:fld>
            <a:endParaRPr lang="en-US"/>
          </a:p>
        </p:txBody>
      </p:sp>
    </p:spTree>
    <p:extLst>
      <p:ext uri="{BB962C8B-B14F-4D97-AF65-F5344CB8AC3E}">
        <p14:creationId xmlns:p14="http://schemas.microsoft.com/office/powerpoint/2010/main" val="24231312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47</a:t>
            </a:fld>
            <a:endParaRPr lang="en-US"/>
          </a:p>
        </p:txBody>
      </p:sp>
    </p:spTree>
    <p:extLst>
      <p:ext uri="{BB962C8B-B14F-4D97-AF65-F5344CB8AC3E}">
        <p14:creationId xmlns:p14="http://schemas.microsoft.com/office/powerpoint/2010/main" val="27021329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48</a:t>
            </a:fld>
            <a:endParaRPr lang="en-US"/>
          </a:p>
        </p:txBody>
      </p:sp>
    </p:spTree>
    <p:extLst>
      <p:ext uri="{BB962C8B-B14F-4D97-AF65-F5344CB8AC3E}">
        <p14:creationId xmlns:p14="http://schemas.microsoft.com/office/powerpoint/2010/main" val="42319930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49</a:t>
            </a:fld>
            <a:endParaRPr lang="en-US"/>
          </a:p>
        </p:txBody>
      </p:sp>
    </p:spTree>
    <p:extLst>
      <p:ext uri="{BB962C8B-B14F-4D97-AF65-F5344CB8AC3E}">
        <p14:creationId xmlns:p14="http://schemas.microsoft.com/office/powerpoint/2010/main" val="20746689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50</a:t>
            </a:fld>
            <a:endParaRPr lang="en-US"/>
          </a:p>
        </p:txBody>
      </p:sp>
    </p:spTree>
    <p:extLst>
      <p:ext uri="{BB962C8B-B14F-4D97-AF65-F5344CB8AC3E}">
        <p14:creationId xmlns:p14="http://schemas.microsoft.com/office/powerpoint/2010/main" val="2310767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6</a:t>
            </a:fld>
            <a:endParaRPr lang="en-US"/>
          </a:p>
        </p:txBody>
      </p:sp>
    </p:spTree>
    <p:extLst>
      <p:ext uri="{BB962C8B-B14F-4D97-AF65-F5344CB8AC3E}">
        <p14:creationId xmlns:p14="http://schemas.microsoft.com/office/powerpoint/2010/main" val="1719493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51</a:t>
            </a:fld>
            <a:endParaRPr lang="en-US"/>
          </a:p>
        </p:txBody>
      </p:sp>
    </p:spTree>
    <p:extLst>
      <p:ext uri="{BB962C8B-B14F-4D97-AF65-F5344CB8AC3E}">
        <p14:creationId xmlns:p14="http://schemas.microsoft.com/office/powerpoint/2010/main" val="22736186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52</a:t>
            </a:fld>
            <a:endParaRPr lang="en-US"/>
          </a:p>
        </p:txBody>
      </p:sp>
    </p:spTree>
    <p:extLst>
      <p:ext uri="{BB962C8B-B14F-4D97-AF65-F5344CB8AC3E}">
        <p14:creationId xmlns:p14="http://schemas.microsoft.com/office/powerpoint/2010/main" val="32621790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53</a:t>
            </a:fld>
            <a:endParaRPr lang="en-US"/>
          </a:p>
        </p:txBody>
      </p:sp>
    </p:spTree>
    <p:extLst>
      <p:ext uri="{BB962C8B-B14F-4D97-AF65-F5344CB8AC3E}">
        <p14:creationId xmlns:p14="http://schemas.microsoft.com/office/powerpoint/2010/main" val="38692391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Operations &amp; Maintenance </a:t>
            </a: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54</a:t>
            </a:fld>
            <a:endParaRPr lang="en-US"/>
          </a:p>
        </p:txBody>
      </p:sp>
    </p:spTree>
    <p:extLst>
      <p:ext uri="{BB962C8B-B14F-4D97-AF65-F5344CB8AC3E}">
        <p14:creationId xmlns:p14="http://schemas.microsoft.com/office/powerpoint/2010/main" val="15953136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Two-port network</a:t>
            </a:r>
          </a:p>
        </p:txBody>
      </p:sp>
      <p:sp>
        <p:nvSpPr>
          <p:cNvPr id="4" name="Slide Number Placeholder 3"/>
          <p:cNvSpPr>
            <a:spLocks noGrp="1"/>
          </p:cNvSpPr>
          <p:nvPr>
            <p:ph type="sldNum" sz="quarter" idx="10"/>
          </p:nvPr>
        </p:nvSpPr>
        <p:spPr/>
        <p:txBody>
          <a:bodyPr/>
          <a:lstStyle/>
          <a:p>
            <a:fld id="{24A6D18E-8B09-B24B-9169-4FC527B8D84F}" type="slidenum">
              <a:rPr lang="en-US" smtClean="0"/>
              <a:pPr/>
              <a:t>55</a:t>
            </a:fld>
            <a:endParaRPr lang="en-US"/>
          </a:p>
        </p:txBody>
      </p:sp>
    </p:spTree>
    <p:extLst>
      <p:ext uri="{BB962C8B-B14F-4D97-AF65-F5344CB8AC3E}">
        <p14:creationId xmlns:p14="http://schemas.microsoft.com/office/powerpoint/2010/main" val="28852011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56</a:t>
            </a:fld>
            <a:endParaRPr lang="en-US"/>
          </a:p>
        </p:txBody>
      </p:sp>
    </p:spTree>
    <p:extLst>
      <p:ext uri="{BB962C8B-B14F-4D97-AF65-F5344CB8AC3E}">
        <p14:creationId xmlns:p14="http://schemas.microsoft.com/office/powerpoint/2010/main" val="19948686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57</a:t>
            </a:fld>
            <a:endParaRPr lang="en-US"/>
          </a:p>
        </p:txBody>
      </p:sp>
    </p:spTree>
    <p:extLst>
      <p:ext uri="{BB962C8B-B14F-4D97-AF65-F5344CB8AC3E}">
        <p14:creationId xmlns:p14="http://schemas.microsoft.com/office/powerpoint/2010/main" val="34517128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58</a:t>
            </a:fld>
            <a:endParaRPr lang="en-US"/>
          </a:p>
        </p:txBody>
      </p:sp>
    </p:spTree>
    <p:extLst>
      <p:ext uri="{BB962C8B-B14F-4D97-AF65-F5344CB8AC3E}">
        <p14:creationId xmlns:p14="http://schemas.microsoft.com/office/powerpoint/2010/main" val="6992661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59</a:t>
            </a:fld>
            <a:endParaRPr lang="en-US"/>
          </a:p>
        </p:txBody>
      </p:sp>
    </p:spTree>
    <p:extLst>
      <p:ext uri="{BB962C8B-B14F-4D97-AF65-F5344CB8AC3E}">
        <p14:creationId xmlns:p14="http://schemas.microsoft.com/office/powerpoint/2010/main" val="39414784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60</a:t>
            </a:fld>
            <a:endParaRPr lang="en-US"/>
          </a:p>
        </p:txBody>
      </p:sp>
    </p:spTree>
    <p:extLst>
      <p:ext uri="{BB962C8B-B14F-4D97-AF65-F5344CB8AC3E}">
        <p14:creationId xmlns:p14="http://schemas.microsoft.com/office/powerpoint/2010/main" val="2801385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7</a:t>
            </a:fld>
            <a:endParaRPr lang="en-US"/>
          </a:p>
        </p:txBody>
      </p:sp>
    </p:spTree>
    <p:extLst>
      <p:ext uri="{BB962C8B-B14F-4D97-AF65-F5344CB8AC3E}">
        <p14:creationId xmlns:p14="http://schemas.microsoft.com/office/powerpoint/2010/main" val="38980760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61</a:t>
            </a:fld>
            <a:endParaRPr lang="en-US"/>
          </a:p>
        </p:txBody>
      </p:sp>
    </p:spTree>
    <p:extLst>
      <p:ext uri="{BB962C8B-B14F-4D97-AF65-F5344CB8AC3E}">
        <p14:creationId xmlns:p14="http://schemas.microsoft.com/office/powerpoint/2010/main" val="17365174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62</a:t>
            </a:fld>
            <a:endParaRPr lang="en-US"/>
          </a:p>
        </p:txBody>
      </p:sp>
    </p:spTree>
    <p:extLst>
      <p:ext uri="{BB962C8B-B14F-4D97-AF65-F5344CB8AC3E}">
        <p14:creationId xmlns:p14="http://schemas.microsoft.com/office/powerpoint/2010/main" val="10298927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63</a:t>
            </a:fld>
            <a:endParaRPr lang="en-US"/>
          </a:p>
        </p:txBody>
      </p:sp>
    </p:spTree>
    <p:extLst>
      <p:ext uri="{BB962C8B-B14F-4D97-AF65-F5344CB8AC3E}">
        <p14:creationId xmlns:p14="http://schemas.microsoft.com/office/powerpoint/2010/main" val="39406521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64</a:t>
            </a:fld>
            <a:endParaRPr lang="en-US"/>
          </a:p>
        </p:txBody>
      </p:sp>
    </p:spTree>
    <p:extLst>
      <p:ext uri="{BB962C8B-B14F-4D97-AF65-F5344CB8AC3E}">
        <p14:creationId xmlns:p14="http://schemas.microsoft.com/office/powerpoint/2010/main" val="31823343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65</a:t>
            </a:fld>
            <a:endParaRPr lang="en-US"/>
          </a:p>
        </p:txBody>
      </p:sp>
    </p:spTree>
    <p:extLst>
      <p:ext uri="{BB962C8B-B14F-4D97-AF65-F5344CB8AC3E}">
        <p14:creationId xmlns:p14="http://schemas.microsoft.com/office/powerpoint/2010/main" val="27822960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66</a:t>
            </a:fld>
            <a:endParaRPr lang="en-US"/>
          </a:p>
        </p:txBody>
      </p:sp>
    </p:spTree>
    <p:extLst>
      <p:ext uri="{BB962C8B-B14F-4D97-AF65-F5344CB8AC3E}">
        <p14:creationId xmlns:p14="http://schemas.microsoft.com/office/powerpoint/2010/main" val="32775886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67</a:t>
            </a:fld>
            <a:endParaRPr lang="en-US"/>
          </a:p>
        </p:txBody>
      </p:sp>
    </p:spTree>
    <p:extLst>
      <p:ext uri="{BB962C8B-B14F-4D97-AF65-F5344CB8AC3E}">
        <p14:creationId xmlns:p14="http://schemas.microsoft.com/office/powerpoint/2010/main" val="31317530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68</a:t>
            </a:fld>
            <a:endParaRPr lang="en-US"/>
          </a:p>
        </p:txBody>
      </p:sp>
    </p:spTree>
    <p:extLst>
      <p:ext uri="{BB962C8B-B14F-4D97-AF65-F5344CB8AC3E}">
        <p14:creationId xmlns:p14="http://schemas.microsoft.com/office/powerpoint/2010/main" val="31813473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69</a:t>
            </a:fld>
            <a:endParaRPr lang="en-US"/>
          </a:p>
        </p:txBody>
      </p:sp>
    </p:spTree>
    <p:extLst>
      <p:ext uri="{BB962C8B-B14F-4D97-AF65-F5344CB8AC3E}">
        <p14:creationId xmlns:p14="http://schemas.microsoft.com/office/powerpoint/2010/main" val="4851614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70</a:t>
            </a:fld>
            <a:endParaRPr lang="en-US"/>
          </a:p>
        </p:txBody>
      </p:sp>
    </p:spTree>
    <p:extLst>
      <p:ext uri="{BB962C8B-B14F-4D97-AF65-F5344CB8AC3E}">
        <p14:creationId xmlns:p14="http://schemas.microsoft.com/office/powerpoint/2010/main" val="3270791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8</a:t>
            </a:fld>
            <a:endParaRPr lang="en-US"/>
          </a:p>
        </p:txBody>
      </p:sp>
    </p:spTree>
    <p:extLst>
      <p:ext uri="{BB962C8B-B14F-4D97-AF65-F5344CB8AC3E}">
        <p14:creationId xmlns:p14="http://schemas.microsoft.com/office/powerpoint/2010/main" val="42725438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71</a:t>
            </a:fld>
            <a:endParaRPr lang="en-US"/>
          </a:p>
        </p:txBody>
      </p:sp>
    </p:spTree>
    <p:extLst>
      <p:ext uri="{BB962C8B-B14F-4D97-AF65-F5344CB8AC3E}">
        <p14:creationId xmlns:p14="http://schemas.microsoft.com/office/powerpoint/2010/main" val="28412462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72</a:t>
            </a:fld>
            <a:endParaRPr lang="en-US"/>
          </a:p>
        </p:txBody>
      </p:sp>
    </p:spTree>
    <p:extLst>
      <p:ext uri="{BB962C8B-B14F-4D97-AF65-F5344CB8AC3E}">
        <p14:creationId xmlns:p14="http://schemas.microsoft.com/office/powerpoint/2010/main" val="16406592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73</a:t>
            </a:fld>
            <a:endParaRPr lang="en-US"/>
          </a:p>
        </p:txBody>
      </p:sp>
    </p:spTree>
    <p:extLst>
      <p:ext uri="{BB962C8B-B14F-4D97-AF65-F5344CB8AC3E}">
        <p14:creationId xmlns:p14="http://schemas.microsoft.com/office/powerpoint/2010/main" val="4449719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74</a:t>
            </a:fld>
            <a:endParaRPr lang="en-US"/>
          </a:p>
        </p:txBody>
      </p:sp>
    </p:spTree>
    <p:extLst>
      <p:ext uri="{BB962C8B-B14F-4D97-AF65-F5344CB8AC3E}">
        <p14:creationId xmlns:p14="http://schemas.microsoft.com/office/powerpoint/2010/main" val="20457438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75</a:t>
            </a:fld>
            <a:endParaRPr lang="en-US"/>
          </a:p>
        </p:txBody>
      </p:sp>
    </p:spTree>
    <p:extLst>
      <p:ext uri="{BB962C8B-B14F-4D97-AF65-F5344CB8AC3E}">
        <p14:creationId xmlns:p14="http://schemas.microsoft.com/office/powerpoint/2010/main" val="20500064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76</a:t>
            </a:fld>
            <a:endParaRPr lang="en-US"/>
          </a:p>
        </p:txBody>
      </p:sp>
    </p:spTree>
    <p:extLst>
      <p:ext uri="{BB962C8B-B14F-4D97-AF65-F5344CB8AC3E}">
        <p14:creationId xmlns:p14="http://schemas.microsoft.com/office/powerpoint/2010/main" val="2103712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77</a:t>
            </a:fld>
            <a:endParaRPr lang="en-US"/>
          </a:p>
        </p:txBody>
      </p:sp>
    </p:spTree>
    <p:extLst>
      <p:ext uri="{BB962C8B-B14F-4D97-AF65-F5344CB8AC3E}">
        <p14:creationId xmlns:p14="http://schemas.microsoft.com/office/powerpoint/2010/main" val="25670472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78</a:t>
            </a:fld>
            <a:endParaRPr lang="en-US"/>
          </a:p>
        </p:txBody>
      </p:sp>
    </p:spTree>
    <p:extLst>
      <p:ext uri="{BB962C8B-B14F-4D97-AF65-F5344CB8AC3E}">
        <p14:creationId xmlns:p14="http://schemas.microsoft.com/office/powerpoint/2010/main" val="30649426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79</a:t>
            </a:fld>
            <a:endParaRPr lang="en-US"/>
          </a:p>
        </p:txBody>
      </p:sp>
    </p:spTree>
    <p:extLst>
      <p:ext uri="{BB962C8B-B14F-4D97-AF65-F5344CB8AC3E}">
        <p14:creationId xmlns:p14="http://schemas.microsoft.com/office/powerpoint/2010/main" val="38501835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80</a:t>
            </a:fld>
            <a:endParaRPr lang="en-US"/>
          </a:p>
        </p:txBody>
      </p:sp>
    </p:spTree>
    <p:extLst>
      <p:ext uri="{BB962C8B-B14F-4D97-AF65-F5344CB8AC3E}">
        <p14:creationId xmlns:p14="http://schemas.microsoft.com/office/powerpoint/2010/main" val="37856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9</a:t>
            </a:fld>
            <a:endParaRPr lang="en-US"/>
          </a:p>
        </p:txBody>
      </p:sp>
    </p:spTree>
    <p:extLst>
      <p:ext uri="{BB962C8B-B14F-4D97-AF65-F5344CB8AC3E}">
        <p14:creationId xmlns:p14="http://schemas.microsoft.com/office/powerpoint/2010/main" val="20614776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81</a:t>
            </a:fld>
            <a:endParaRPr lang="en-US"/>
          </a:p>
        </p:txBody>
      </p:sp>
    </p:spTree>
    <p:extLst>
      <p:ext uri="{BB962C8B-B14F-4D97-AF65-F5344CB8AC3E}">
        <p14:creationId xmlns:p14="http://schemas.microsoft.com/office/powerpoint/2010/main" val="31085683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82</a:t>
            </a:fld>
            <a:endParaRPr lang="en-US"/>
          </a:p>
        </p:txBody>
      </p:sp>
    </p:spTree>
    <p:extLst>
      <p:ext uri="{BB962C8B-B14F-4D97-AF65-F5344CB8AC3E}">
        <p14:creationId xmlns:p14="http://schemas.microsoft.com/office/powerpoint/2010/main" val="365196557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83</a:t>
            </a:fld>
            <a:endParaRPr lang="en-US"/>
          </a:p>
        </p:txBody>
      </p:sp>
    </p:spTree>
    <p:extLst>
      <p:ext uri="{BB962C8B-B14F-4D97-AF65-F5344CB8AC3E}">
        <p14:creationId xmlns:p14="http://schemas.microsoft.com/office/powerpoint/2010/main" val="37657057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84</a:t>
            </a:fld>
            <a:endParaRPr lang="en-US"/>
          </a:p>
        </p:txBody>
      </p:sp>
    </p:spTree>
    <p:extLst>
      <p:ext uri="{BB962C8B-B14F-4D97-AF65-F5344CB8AC3E}">
        <p14:creationId xmlns:p14="http://schemas.microsoft.com/office/powerpoint/2010/main" val="30610159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85</a:t>
            </a:fld>
            <a:endParaRPr lang="en-US"/>
          </a:p>
        </p:txBody>
      </p:sp>
    </p:spTree>
    <p:extLst>
      <p:ext uri="{BB962C8B-B14F-4D97-AF65-F5344CB8AC3E}">
        <p14:creationId xmlns:p14="http://schemas.microsoft.com/office/powerpoint/2010/main" val="30730529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86</a:t>
            </a:fld>
            <a:endParaRPr lang="en-US"/>
          </a:p>
        </p:txBody>
      </p:sp>
    </p:spTree>
    <p:extLst>
      <p:ext uri="{BB962C8B-B14F-4D97-AF65-F5344CB8AC3E}">
        <p14:creationId xmlns:p14="http://schemas.microsoft.com/office/powerpoint/2010/main" val="5921588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87</a:t>
            </a:fld>
            <a:endParaRPr lang="en-US"/>
          </a:p>
        </p:txBody>
      </p:sp>
    </p:spTree>
    <p:extLst>
      <p:ext uri="{BB962C8B-B14F-4D97-AF65-F5344CB8AC3E}">
        <p14:creationId xmlns:p14="http://schemas.microsoft.com/office/powerpoint/2010/main" val="19227714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88</a:t>
            </a:fld>
            <a:endParaRPr lang="en-US"/>
          </a:p>
        </p:txBody>
      </p:sp>
    </p:spTree>
    <p:extLst>
      <p:ext uri="{BB962C8B-B14F-4D97-AF65-F5344CB8AC3E}">
        <p14:creationId xmlns:p14="http://schemas.microsoft.com/office/powerpoint/2010/main" val="192179549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89</a:t>
            </a:fld>
            <a:endParaRPr lang="en-US"/>
          </a:p>
        </p:txBody>
      </p:sp>
    </p:spTree>
    <p:extLst>
      <p:ext uri="{BB962C8B-B14F-4D97-AF65-F5344CB8AC3E}">
        <p14:creationId xmlns:p14="http://schemas.microsoft.com/office/powerpoint/2010/main" val="12375131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90</a:t>
            </a:fld>
            <a:endParaRPr lang="en-US"/>
          </a:p>
        </p:txBody>
      </p:sp>
    </p:spTree>
    <p:extLst>
      <p:ext uri="{BB962C8B-B14F-4D97-AF65-F5344CB8AC3E}">
        <p14:creationId xmlns:p14="http://schemas.microsoft.com/office/powerpoint/2010/main" val="3412943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10</a:t>
            </a:fld>
            <a:endParaRPr lang="en-US"/>
          </a:p>
        </p:txBody>
      </p:sp>
    </p:spTree>
    <p:extLst>
      <p:ext uri="{BB962C8B-B14F-4D97-AF65-F5344CB8AC3E}">
        <p14:creationId xmlns:p14="http://schemas.microsoft.com/office/powerpoint/2010/main" val="330928303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91</a:t>
            </a:fld>
            <a:endParaRPr lang="en-US"/>
          </a:p>
        </p:txBody>
      </p:sp>
    </p:spTree>
    <p:extLst>
      <p:ext uri="{BB962C8B-B14F-4D97-AF65-F5344CB8AC3E}">
        <p14:creationId xmlns:p14="http://schemas.microsoft.com/office/powerpoint/2010/main" val="18958839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92</a:t>
            </a:fld>
            <a:endParaRPr lang="en-US"/>
          </a:p>
        </p:txBody>
      </p:sp>
    </p:spTree>
    <p:extLst>
      <p:ext uri="{BB962C8B-B14F-4D97-AF65-F5344CB8AC3E}">
        <p14:creationId xmlns:p14="http://schemas.microsoft.com/office/powerpoint/2010/main" val="291461596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93</a:t>
            </a:fld>
            <a:endParaRPr lang="en-US"/>
          </a:p>
        </p:txBody>
      </p:sp>
    </p:spTree>
    <p:extLst>
      <p:ext uri="{BB962C8B-B14F-4D97-AF65-F5344CB8AC3E}">
        <p14:creationId xmlns:p14="http://schemas.microsoft.com/office/powerpoint/2010/main" val="19734967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94</a:t>
            </a:fld>
            <a:endParaRPr lang="en-US"/>
          </a:p>
        </p:txBody>
      </p:sp>
    </p:spTree>
    <p:extLst>
      <p:ext uri="{BB962C8B-B14F-4D97-AF65-F5344CB8AC3E}">
        <p14:creationId xmlns:p14="http://schemas.microsoft.com/office/powerpoint/2010/main" val="160342384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95</a:t>
            </a:fld>
            <a:endParaRPr lang="en-US"/>
          </a:p>
        </p:txBody>
      </p:sp>
    </p:spTree>
    <p:extLst>
      <p:ext uri="{BB962C8B-B14F-4D97-AF65-F5344CB8AC3E}">
        <p14:creationId xmlns:p14="http://schemas.microsoft.com/office/powerpoint/2010/main" val="26520062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96</a:t>
            </a:fld>
            <a:endParaRPr lang="en-US"/>
          </a:p>
        </p:txBody>
      </p:sp>
    </p:spTree>
    <p:extLst>
      <p:ext uri="{BB962C8B-B14F-4D97-AF65-F5344CB8AC3E}">
        <p14:creationId xmlns:p14="http://schemas.microsoft.com/office/powerpoint/2010/main" val="168127106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97</a:t>
            </a:fld>
            <a:endParaRPr lang="en-US"/>
          </a:p>
        </p:txBody>
      </p:sp>
    </p:spTree>
    <p:extLst>
      <p:ext uri="{BB962C8B-B14F-4D97-AF65-F5344CB8AC3E}">
        <p14:creationId xmlns:p14="http://schemas.microsoft.com/office/powerpoint/2010/main" val="257922393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98</a:t>
            </a:fld>
            <a:endParaRPr lang="en-US"/>
          </a:p>
        </p:txBody>
      </p:sp>
    </p:spTree>
    <p:extLst>
      <p:ext uri="{BB962C8B-B14F-4D97-AF65-F5344CB8AC3E}">
        <p14:creationId xmlns:p14="http://schemas.microsoft.com/office/powerpoint/2010/main" val="187114542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99</a:t>
            </a:fld>
            <a:endParaRPr lang="en-US"/>
          </a:p>
        </p:txBody>
      </p:sp>
    </p:spTree>
    <p:extLst>
      <p:ext uri="{BB962C8B-B14F-4D97-AF65-F5344CB8AC3E}">
        <p14:creationId xmlns:p14="http://schemas.microsoft.com/office/powerpoint/2010/main" val="73719147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100</a:t>
            </a:fld>
            <a:endParaRPr lang="en-US"/>
          </a:p>
        </p:txBody>
      </p:sp>
    </p:spTree>
    <p:extLst>
      <p:ext uri="{BB962C8B-B14F-4D97-AF65-F5344CB8AC3E}">
        <p14:creationId xmlns:p14="http://schemas.microsoft.com/office/powerpoint/2010/main" val="36654962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0"/>
            <a:ext cx="9144000" cy="1828800"/>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sp>
        <p:nvSpPr>
          <p:cNvPr id="3076" name="Rectangle 4"/>
          <p:cNvSpPr>
            <a:spLocks noGrp="1" noChangeArrowheads="1"/>
          </p:cNvSpPr>
          <p:nvPr>
            <p:ph type="ctrTitle"/>
          </p:nvPr>
        </p:nvSpPr>
        <p:spPr>
          <a:xfrm>
            <a:off x="533400" y="2514600"/>
            <a:ext cx="6629400" cy="1066800"/>
          </a:xfrm>
        </p:spPr>
        <p:txBody>
          <a:bodyPr anchor="b"/>
          <a:lstStyle>
            <a:lvl1pPr>
              <a:defRPr>
                <a:solidFill>
                  <a:srgbClr val="F1BE48"/>
                </a:solidFill>
              </a:defRPr>
            </a:lvl1pPr>
          </a:lstStyle>
          <a:p>
            <a:r>
              <a:rPr lang="en-US"/>
              <a:t>Click to edit Master title style</a:t>
            </a:r>
          </a:p>
        </p:txBody>
      </p:sp>
      <p:sp>
        <p:nvSpPr>
          <p:cNvPr id="3077" name="Rectangle 5"/>
          <p:cNvSpPr>
            <a:spLocks noGrp="1" noChangeArrowheads="1"/>
          </p:cNvSpPr>
          <p:nvPr>
            <p:ph type="subTitle" idx="1"/>
          </p:nvPr>
        </p:nvSpPr>
        <p:spPr>
          <a:xfrm>
            <a:off x="533400" y="3581400"/>
            <a:ext cx="6248400" cy="1752600"/>
          </a:xfrm>
        </p:spPr>
        <p:txBody>
          <a:bodyPr/>
          <a:lstStyle>
            <a:lvl1pPr marL="0" indent="0">
              <a:buFont typeface="Times" charset="0"/>
              <a:buNone/>
              <a:defRPr sz="2400"/>
            </a:lvl1pPr>
          </a:lstStyle>
          <a:p>
            <a:r>
              <a:rPr lang="en-US"/>
              <a:t>Click to edit Master subtitle style</a:t>
            </a:r>
          </a:p>
        </p:txBody>
      </p:sp>
      <p:sp>
        <p:nvSpPr>
          <p:cNvPr id="3078" name="Text Box 6"/>
          <p:cNvSpPr txBox="1">
            <a:spLocks noChangeArrowheads="1"/>
          </p:cNvSpPr>
          <p:nvPr/>
        </p:nvSpPr>
        <p:spPr bwMode="auto">
          <a:xfrm>
            <a:off x="212725" y="3489325"/>
            <a:ext cx="184150" cy="457200"/>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9"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pic>
        <p:nvPicPr>
          <p:cNvPr id="10" name="Picture 11" descr="ISU LEFT white.eps"/>
          <p:cNvPicPr>
            <a:picLocks noChangeAspect="1"/>
          </p:cNvPicPr>
          <p:nvPr userDrawn="1"/>
        </p:nvPicPr>
        <p:blipFill>
          <a:blip r:embed="rId2"/>
          <a:srcRect b="38235"/>
          <a:stretch>
            <a:fillRect/>
          </a:stretch>
        </p:blipFill>
        <p:spPr bwMode="auto">
          <a:xfrm>
            <a:off x="533400" y="830263"/>
            <a:ext cx="4724400" cy="388937"/>
          </a:xfrm>
          <a:prstGeom prst="rect">
            <a:avLst/>
          </a:prstGeom>
          <a:noFill/>
          <a:ln w="9525">
            <a:noFill/>
            <a:miter lim="800000"/>
            <a:headEnd/>
            <a:tailEnd/>
          </a:ln>
        </p:spPr>
      </p:pic>
      <p:sp>
        <p:nvSpPr>
          <p:cNvPr id="3" name="Text Placeholder 2"/>
          <p:cNvSpPr>
            <a:spLocks noGrp="1"/>
          </p:cNvSpPr>
          <p:nvPr>
            <p:ph type="body" sz="quarter" idx="10" hasCustomPrompt="1"/>
          </p:nvPr>
        </p:nvSpPr>
        <p:spPr>
          <a:xfrm>
            <a:off x="468313" y="1295400"/>
            <a:ext cx="3657600" cy="457200"/>
          </a:xfrm>
        </p:spPr>
        <p:txBody>
          <a:bodyPr/>
          <a:lstStyle>
            <a:lvl1pPr marL="0" indent="0">
              <a:buNone/>
              <a:defRPr sz="1600" b="1" i="0" baseline="0">
                <a:solidFill>
                  <a:schemeClr val="bg1"/>
                </a:solidFill>
                <a:latin typeface="Univers 65" charset="0"/>
                <a:ea typeface="Univers 65" charset="0"/>
                <a:cs typeface="Univers 65" charset="0"/>
              </a:defRPr>
            </a:lvl1pPr>
          </a:lstStyle>
          <a:p>
            <a:pPr lvl="0"/>
            <a:r>
              <a:rPr lang="en-US" dirty="0"/>
              <a:t>Unit Name Goes Here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5"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200025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584835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5"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rgbClr val="C8102E"/>
              </a:buClr>
              <a:defRPr/>
            </a:lvl1pPr>
            <a:lvl2pPr>
              <a:buClr>
                <a:srgbClr val="C8102E"/>
              </a:buClr>
              <a:defRPr/>
            </a:lvl2pPr>
            <a:lvl3pPr>
              <a:buClr>
                <a:srgbClr val="C8102E"/>
              </a:buClr>
              <a:defRPr/>
            </a:lvl3pPr>
            <a:lvl4pPr>
              <a:buClr>
                <a:srgbClr val="C8102E"/>
              </a:buClr>
              <a:defRPr/>
            </a:lvl4pPr>
            <a:lvl5pPr>
              <a:buClr>
                <a:srgbClr val="C8102E"/>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8"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6"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5"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0668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0668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7"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8" name="Text Placeholder 7"/>
          <p:cNvSpPr>
            <a:spLocks noGrp="1"/>
          </p:cNvSpPr>
          <p:nvPr>
            <p:ph type="body" sz="quarter" idx="11"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4"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3"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6"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6"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userDrawn="1"/>
        </p:nvSpPr>
        <p:spPr bwMode="auto">
          <a:xfrm>
            <a:off x="0" y="6096000"/>
            <a:ext cx="9144000" cy="762000"/>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sp>
        <p:nvSpPr>
          <p:cNvPr id="1026" name="Rectangle 2"/>
          <p:cNvSpPr>
            <a:spLocks noGrp="1" noChangeArrowheads="1"/>
          </p:cNvSpPr>
          <p:nvPr>
            <p:ph type="title"/>
          </p:nvPr>
        </p:nvSpPr>
        <p:spPr bwMode="auto">
          <a:xfrm>
            <a:off x="457200" y="1524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838200" y="1066800"/>
            <a:ext cx="76200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5" name="Text Box 11"/>
          <p:cNvSpPr txBox="1">
            <a:spLocks noChangeArrowheads="1"/>
          </p:cNvSpPr>
          <p:nvPr/>
        </p:nvSpPr>
        <p:spPr bwMode="auto">
          <a:xfrm>
            <a:off x="212725" y="3489325"/>
            <a:ext cx="184150" cy="457200"/>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9"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pic>
        <p:nvPicPr>
          <p:cNvPr id="12" name="Picture 11" descr="ISU LEFT white.eps"/>
          <p:cNvPicPr>
            <a:picLocks noChangeAspect="1"/>
          </p:cNvPicPr>
          <p:nvPr userDrawn="1"/>
        </p:nvPicPr>
        <p:blipFill>
          <a:blip r:embed="rId13"/>
          <a:srcRect b="38235"/>
          <a:stretch>
            <a:fillRect/>
          </a:stretch>
        </p:blipFill>
        <p:spPr bwMode="auto">
          <a:xfrm>
            <a:off x="533400" y="6365927"/>
            <a:ext cx="3200400" cy="263473"/>
          </a:xfrm>
          <a:prstGeom prst="rect">
            <a:avLst/>
          </a:prstGeom>
          <a:noFill/>
          <a:ln w="9525">
            <a:noFill/>
            <a:miter lim="800000"/>
            <a:headEnd/>
            <a:tailEnd/>
          </a:ln>
        </p:spPr>
      </p:pic>
      <p:sp>
        <p:nvSpPr>
          <p:cNvPr id="6" name="Footer Placeholder 5"/>
          <p:cNvSpPr>
            <a:spLocks noGrp="1"/>
          </p:cNvSpPr>
          <p:nvPr>
            <p:ph type="ftr" sz="quarter" idx="3"/>
          </p:nvPr>
        </p:nvSpPr>
        <p:spPr>
          <a:xfrm>
            <a:off x="5715000" y="6315100"/>
            <a:ext cx="3086100" cy="365125"/>
          </a:xfrm>
          <a:prstGeom prst="rect">
            <a:avLst/>
          </a:prstGeom>
        </p:spPr>
        <p:txBody>
          <a:bodyPr vert="horz" lIns="91440" tIns="45720" rIns="91440" bIns="45720" rtlCol="0" anchor="ctr"/>
          <a:lstStyle>
            <a:lvl1pPr algn="ctr">
              <a:defRPr sz="1600" b="1" i="0">
                <a:solidFill>
                  <a:schemeClr val="bg1"/>
                </a:solidFill>
                <a:latin typeface="Univers 65" charset="0"/>
                <a:ea typeface="Univers 65" charset="0"/>
                <a:cs typeface="Univers 65" charset="0"/>
              </a:defRPr>
            </a:lvl1pPr>
          </a:lstStyle>
          <a:p>
            <a:pPr algn="r"/>
            <a:r>
              <a:rPr lang="en-US" dirty="0"/>
              <a:t>Unit Name Goes Here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p:titleStyle>
    <p:bodyStyle>
      <a:lvl1pPr marL="342900" indent="-342900" algn="l" rtl="0" fontAlgn="base">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98.png"/></Relationships>
</file>

<file path=ppt/slides/_rels/slide101.xml.rels><?xml version="1.0" encoding="UTF-8" standalone="yes"?>
<Relationships xmlns="http://schemas.openxmlformats.org/package/2006/relationships"><Relationship Id="rId3" Type="http://schemas.openxmlformats.org/officeDocument/2006/relationships/image" Target="../media/image199.emf"/><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201.png"/><Relationship Id="rId4" Type="http://schemas.openxmlformats.org/officeDocument/2006/relationships/image" Target="../media/image200.PNG"/></Relationships>
</file>

<file path=ppt/slides/_rels/slide102.xml.rels><?xml version="1.0" encoding="UTF-8" standalone="yes"?>
<Relationships xmlns="http://schemas.openxmlformats.org/package/2006/relationships"><Relationship Id="rId3" Type="http://schemas.openxmlformats.org/officeDocument/2006/relationships/image" Target="../media/image202.emf"/><Relationship Id="rId7" Type="http://schemas.openxmlformats.org/officeDocument/2006/relationships/image" Target="../media/image132.pn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10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204.png"/></Relationships>
</file>

<file path=ppt/slides/_rels/slide104.xml.rels><?xml version="1.0" encoding="UTF-8" standalone="yes"?>
<Relationships xmlns="http://schemas.openxmlformats.org/package/2006/relationships"><Relationship Id="rId3" Type="http://schemas.openxmlformats.org/officeDocument/2006/relationships/image" Target="../media/image205.emf"/><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207.png"/><Relationship Id="rId4" Type="http://schemas.openxmlformats.org/officeDocument/2006/relationships/image" Target="../media/image206.png"/></Relationships>
</file>

<file path=ppt/slides/_rels/slide105.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5" Type="http://schemas.openxmlformats.org/officeDocument/2006/relationships/image" Target="../media/image10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png"/></Relationships>
</file>

<file path=ppt/slides/_rels/slide10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image" Target="../media/image209.png"/></Relationships>
</file>

<file path=ppt/slides/_rels/slide10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211.png"/><Relationship Id="rId5" Type="http://schemas.openxmlformats.org/officeDocument/2006/relationships/image" Target="../media/image107.png"/><Relationship Id="rId4" Type="http://schemas.openxmlformats.org/officeDocument/2006/relationships/image" Target="../media/image216.png"/></Relationships>
</file>

<file path=ppt/slides/_rels/slide108.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213.png"/></Relationships>
</file>

<file path=ppt/slides/_rels/slide109.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8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20.png"/><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1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1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3" Type="http://schemas.openxmlformats.org/officeDocument/2006/relationships/image" Target="../media/image224.png"/><Relationship Id="rId18" Type="http://schemas.openxmlformats.org/officeDocument/2006/relationships/image" Target="../media/image229.png"/><Relationship Id="rId3" Type="http://schemas.openxmlformats.org/officeDocument/2006/relationships/image" Target="../media/image152.png"/><Relationship Id="rId12" Type="http://schemas.openxmlformats.org/officeDocument/2006/relationships/image" Target="../media/image223.png"/><Relationship Id="rId17" Type="http://schemas.openxmlformats.org/officeDocument/2006/relationships/image" Target="../media/image228.png"/><Relationship Id="rId2" Type="http://schemas.openxmlformats.org/officeDocument/2006/relationships/notesSlide" Target="../notesSlides/notesSlide111.xml"/><Relationship Id="rId16" Type="http://schemas.openxmlformats.org/officeDocument/2006/relationships/image" Target="../media/image227.png"/><Relationship Id="rId1" Type="http://schemas.openxmlformats.org/officeDocument/2006/relationships/slideLayout" Target="../slideLayouts/slideLayout2.xml"/><Relationship Id="rId11" Type="http://schemas.openxmlformats.org/officeDocument/2006/relationships/image" Target="../media/image710.png"/><Relationship Id="rId15" Type="http://schemas.openxmlformats.org/officeDocument/2006/relationships/image" Target="../media/image226.png"/><Relationship Id="rId10" Type="http://schemas.openxmlformats.org/officeDocument/2006/relationships/image" Target="../media/image700.png"/><Relationship Id="rId19" Type="http://schemas.openxmlformats.org/officeDocument/2006/relationships/image" Target="../media/image230.png"/><Relationship Id="rId9" Type="http://schemas.openxmlformats.org/officeDocument/2006/relationships/image" Target="../media/image690.png"/><Relationship Id="rId14" Type="http://schemas.openxmlformats.org/officeDocument/2006/relationships/image" Target="../media/image225.png"/></Relationships>
</file>

<file path=ppt/slides/_rels/slide113.xml.rels><?xml version="1.0" encoding="UTF-8" standalone="yes"?>
<Relationships xmlns="http://schemas.openxmlformats.org/package/2006/relationships"><Relationship Id="rId8" Type="http://schemas.openxmlformats.org/officeDocument/2006/relationships/image" Target="../media/image2170.png"/><Relationship Id="rId3" Type="http://schemas.openxmlformats.org/officeDocument/2006/relationships/image" Target="../media/image217.png"/><Relationship Id="rId7" Type="http://schemas.openxmlformats.org/officeDocument/2006/relationships/image" Target="../media/image2160.png"/><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image" Target="../media/image2150.png"/><Relationship Id="rId5" Type="http://schemas.openxmlformats.org/officeDocument/2006/relationships/image" Target="../media/image2140.png"/><Relationship Id="rId4" Type="http://schemas.openxmlformats.org/officeDocument/2006/relationships/image" Target="../media/image2130.png"/><Relationship Id="rId9" Type="http://schemas.openxmlformats.org/officeDocument/2006/relationships/image" Target="../media/image2180.png"/></Relationships>
</file>

<file path=ppt/slides/_rels/slide11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115.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23.xml"/><Relationship Id="rId1" Type="http://schemas.openxmlformats.org/officeDocument/2006/relationships/slideLayout" Target="../slideLayouts/slideLayout2.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232.png"/></Relationships>
</file>

<file path=ppt/slides/_rels/slide125.xml.rels><?xml version="1.0" encoding="UTF-8" standalone="yes"?>
<Relationships xmlns="http://schemas.openxmlformats.org/package/2006/relationships"><Relationship Id="rId3" Type="http://schemas.openxmlformats.org/officeDocument/2006/relationships/image" Target="../media/image235.emf"/><Relationship Id="rId2" Type="http://schemas.openxmlformats.org/officeDocument/2006/relationships/notesSlide" Target="../notesSlides/notesSlide124.xml"/><Relationship Id="rId1" Type="http://schemas.openxmlformats.org/officeDocument/2006/relationships/slideLayout" Target="../slideLayouts/slideLayout2.xml"/><Relationship Id="rId5" Type="http://schemas.openxmlformats.org/officeDocument/2006/relationships/image" Target="../media/image237.png"/><Relationship Id="rId4" Type="http://schemas.openxmlformats.org/officeDocument/2006/relationships/image" Target="../media/image236.emf"/></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23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243.png"/><Relationship Id="rId7" Type="http://schemas.openxmlformats.org/officeDocument/2006/relationships/image" Target="../media/image247.png"/><Relationship Id="rId2" Type="http://schemas.openxmlformats.org/officeDocument/2006/relationships/notesSlide" Target="../notesSlides/notesSlide137.xml"/><Relationship Id="rId1" Type="http://schemas.openxmlformats.org/officeDocument/2006/relationships/slideLayout" Target="../slideLayouts/slideLayout2.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4.png"/><Relationship Id="rId9" Type="http://schemas.openxmlformats.org/officeDocument/2006/relationships/image" Target="../media/image24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image" Target="../media/image184.emf"/><Relationship Id="rId3" Type="http://schemas.openxmlformats.org/officeDocument/2006/relationships/image" Target="../media/image177.png"/><Relationship Id="rId7" Type="http://schemas.openxmlformats.org/officeDocument/2006/relationships/image" Target="../media/image183.png"/><Relationship Id="rId12" Type="http://schemas.openxmlformats.org/officeDocument/2006/relationships/image" Target="../media/image251.emf"/><Relationship Id="rId2" Type="http://schemas.openxmlformats.org/officeDocument/2006/relationships/notesSlide" Target="../notesSlides/notesSlide138.xml"/><Relationship Id="rId1" Type="http://schemas.openxmlformats.org/officeDocument/2006/relationships/slideLayout" Target="../slideLayouts/slideLayout2.xml"/><Relationship Id="rId6" Type="http://schemas.openxmlformats.org/officeDocument/2006/relationships/image" Target="../media/image180.emf"/><Relationship Id="rId11" Type="http://schemas.openxmlformats.org/officeDocument/2006/relationships/image" Target="../media/image182.png"/><Relationship Id="rId5" Type="http://schemas.openxmlformats.org/officeDocument/2006/relationships/image" Target="../media/image179.emf"/><Relationship Id="rId10" Type="http://schemas.openxmlformats.org/officeDocument/2006/relationships/hyperlink" Target="https://ieeexplore.ieee.org/stamp/stamp.jsp?tp=&amp;arnumber=8616827" TargetMode="External"/><Relationship Id="rId4" Type="http://schemas.openxmlformats.org/officeDocument/2006/relationships/image" Target="../media/image178.png"/><Relationship Id="rId9" Type="http://schemas.openxmlformats.org/officeDocument/2006/relationships/image" Target="../media/image250.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140.xml"/><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5" Type="http://schemas.openxmlformats.org/officeDocument/2006/relationships/image" Target="../media/image10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png"/></Relationships>
</file>

<file path=ppt/slides/_rels/slide143.xml.rels><?xml version="1.0" encoding="UTF-8" standalone="yes"?>
<Relationships xmlns="http://schemas.openxmlformats.org/package/2006/relationships"><Relationship Id="rId3" Type="http://schemas.openxmlformats.org/officeDocument/2006/relationships/image" Target="../media/image252.emf"/><Relationship Id="rId7" Type="http://schemas.openxmlformats.org/officeDocument/2006/relationships/image" Target="../media/image256.png"/><Relationship Id="rId2" Type="http://schemas.openxmlformats.org/officeDocument/2006/relationships/notesSlide" Target="../notesSlides/notesSlide141.xml"/><Relationship Id="rId1" Type="http://schemas.openxmlformats.org/officeDocument/2006/relationships/slideLayout" Target="../slideLayouts/slideLayout2.xml"/><Relationship Id="rId6" Type="http://schemas.openxmlformats.org/officeDocument/2006/relationships/image" Target="../media/image255.emf"/><Relationship Id="rId5" Type="http://schemas.openxmlformats.org/officeDocument/2006/relationships/image" Target="../media/image254.emf"/><Relationship Id="rId4" Type="http://schemas.openxmlformats.org/officeDocument/2006/relationships/image" Target="../media/image253.emf"/></Relationships>
</file>

<file path=ppt/slides/_rels/slide14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42.xml"/><Relationship Id="rId1" Type="http://schemas.openxmlformats.org/officeDocument/2006/relationships/slideLayout" Target="../slideLayouts/slideLayout2.xml"/><Relationship Id="rId6" Type="http://schemas.openxmlformats.org/officeDocument/2006/relationships/image" Target="../media/image257.png"/><Relationship Id="rId5" Type="http://schemas.openxmlformats.org/officeDocument/2006/relationships/image" Target="../media/image107.png"/><Relationship Id="rId4" Type="http://schemas.openxmlformats.org/officeDocument/2006/relationships/image" Target="NULL"/></Relationships>
</file>

<file path=ppt/slides/_rels/slide145.xml.rels><?xml version="1.0" encoding="UTF-8" standalone="yes"?>
<Relationships xmlns="http://schemas.openxmlformats.org/package/2006/relationships"><Relationship Id="rId3" Type="http://schemas.openxmlformats.org/officeDocument/2006/relationships/image" Target="../media/image258.png"/><Relationship Id="rId7" Type="http://schemas.openxmlformats.org/officeDocument/2006/relationships/image" Target="../media/image256.png"/><Relationship Id="rId2" Type="http://schemas.openxmlformats.org/officeDocument/2006/relationships/notesSlide" Target="../notesSlides/notesSlide143.xml"/><Relationship Id="rId1" Type="http://schemas.openxmlformats.org/officeDocument/2006/relationships/slideLayout" Target="../slideLayouts/slideLayout2.xml"/><Relationship Id="rId6" Type="http://schemas.openxmlformats.org/officeDocument/2006/relationships/image" Target="../media/image253.emf"/><Relationship Id="rId5" Type="http://schemas.openxmlformats.org/officeDocument/2006/relationships/image" Target="../media/image260.png"/><Relationship Id="rId4" Type="http://schemas.openxmlformats.org/officeDocument/2006/relationships/image" Target="../media/image259.png"/></Relationships>
</file>

<file path=ppt/slides/_rels/slide146.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44.xml"/><Relationship Id="rId1" Type="http://schemas.openxmlformats.org/officeDocument/2006/relationships/slideLayout" Target="../slideLayouts/slideLayout2.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61.png"/></Relationships>
</file>

<file path=ppt/slides/_rels/slide14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20.png"/><Relationship Id="rId2" Type="http://schemas.openxmlformats.org/officeDocument/2006/relationships/notesSlide" Target="../notesSlides/notesSlide145.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1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48.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214.png"/></Relationships>
</file>

<file path=ppt/slides/_rels/slide149.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NULL"/><Relationship Id="rId3" Type="http://schemas.openxmlformats.org/officeDocument/2006/relationships/image" Target="../media/image152.png"/><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notesSlide" Target="../notesSlides/notesSlide147.xml"/><Relationship Id="rId16" Type="http://schemas.openxmlformats.org/officeDocument/2006/relationships/image" Target="NULL"/><Relationship Id="rId1" Type="http://schemas.openxmlformats.org/officeDocument/2006/relationships/slideLayout" Target="../slideLayouts/slideLayout2.xml"/><Relationship Id="rId11"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www.novatechweb.com/substation-automation/web-server-hmi/" TargetMode="External"/><Relationship Id="rId4" Type="http://schemas.openxmlformats.org/officeDocument/2006/relationships/image" Target="../media/image10.jpeg"/></Relationships>
</file>

<file path=ppt/slides/_rels/slide15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17.png"/><Relationship Id="rId7" Type="http://schemas.openxmlformats.org/officeDocument/2006/relationships/image" Target="NULL"/><Relationship Id="rId2" Type="http://schemas.openxmlformats.org/officeDocument/2006/relationships/notesSlide" Target="../notesSlides/notesSlide148.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15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3.png"/><Relationship Id="rId7"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9.emf"/><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s://www.arteche.com/en/reclosers-and-switches" TargetMode="External"/><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www.eng-tips.com/viewthread.cfm?qid=442197"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hyperlink" Target="https://www.gegridsolutions.com/multilin/resource/Feeder/UniFlip_Publication/document.pdf" TargetMode="Externa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4.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www.okonite.com/product-catalog/section-2/" TargetMode="External"/><Relationship Id="rId5" Type="http://schemas.openxmlformats.org/officeDocument/2006/relationships/image" Target="../media/image83.jpeg"/><Relationship Id="rId4" Type="http://schemas.openxmlformats.org/officeDocument/2006/relationships/image" Target="../media/image82.gif"/></Relationships>
</file>

<file path=ppt/slides/_rels/slide5.xml.rels><?xml version="1.0" encoding="UTF-8" standalone="yes"?>
<Relationships xmlns="http://schemas.openxmlformats.org/package/2006/relationships"><Relationship Id="rId3" Type="http://schemas.openxmlformats.org/officeDocument/2006/relationships/hyperlink" Target="https://www.milsoft.com/utility-solutions/upgrades/engineering-analysis-windmi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88.emf"/><Relationship Id="rId5" Type="http://schemas.openxmlformats.org/officeDocument/2006/relationships/oleObject" Target="../embeddings/oleObject2.bin"/><Relationship Id="rId4" Type="http://schemas.openxmlformats.org/officeDocument/2006/relationships/image" Target="../media/image89.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5" Type="http://schemas.openxmlformats.org/officeDocument/2006/relationships/image" Target="../media/image10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png"/></Relationships>
</file>

<file path=ppt/slides/_rels/slide56.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630.png"/></Relationships>
</file>

<file path=ppt/slides/_rels/slide57.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5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7.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4.png"/><Relationship Id="rId4" Type="http://schemas.openxmlformats.org/officeDocument/2006/relationships/image" Target="../media/image1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61.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0.png"/><Relationship Id="rId7" Type="http://schemas.openxmlformats.org/officeDocument/2006/relationships/image" Target="../media/image124.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6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0.png"/></Relationships>
</file>

<file path=ppt/slides/_rels/slide6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hyperlink" Target="https://www.eaton.com/us/en-us/catalog/medium-voltage-power-distribution-control-systems/pole-mounted-capacitor-banks.html"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6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png"/></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6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6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69.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hyperlink" Target="https://www.larsonelectronics.com/product/150677/500-kva-pad-mount-transformer-12470v-delta-primary-480grdy-277-wye-n-secondary-oil-cooled"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18.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7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75.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550.png"/><Relationship Id="rId11" Type="http://schemas.openxmlformats.org/officeDocument/2006/relationships/image" Target="../media/image160.png"/><Relationship Id="rId5" Type="http://schemas.openxmlformats.org/officeDocument/2006/relationships/image" Target="../media/image1540.png"/><Relationship Id="rId10" Type="http://schemas.openxmlformats.org/officeDocument/2006/relationships/image" Target="../media/image159.png"/><Relationship Id="rId4" Type="http://schemas.openxmlformats.org/officeDocument/2006/relationships/image" Target="../media/image1530.png"/><Relationship Id="rId9" Type="http://schemas.openxmlformats.org/officeDocument/2006/relationships/image" Target="../media/image158.png"/></Relationships>
</file>

<file path=ppt/slides/_rels/slide7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7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hyperlink" Target="http://waterheatertimer.org/Names-of-parts-on-electric-pole.html"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7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16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hyperlink" Target="https://www.ferc.gov/CalendarFiles/20070423091846-EPRI%20-%20Advanced%20Metering.pdf" TargetMode="Externa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69.emf"/><Relationship Id="rId4" Type="http://schemas.openxmlformats.org/officeDocument/2006/relationships/oleObject" Target="../embeddings/oleObject3.bin"/></Relationships>
</file>

<file path=ppt/slides/_rels/slide8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8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hyperlink" Target="https://www.milsoft.com/utility-solutions/upgrades/engineering-analysis-windmil"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75.emf"/></Relationships>
</file>

<file path=ppt/slides/_rels/slide88.xml.rels><?xml version="1.0" encoding="UTF-8" standalone="yes"?>
<Relationships xmlns="http://schemas.openxmlformats.org/package/2006/relationships"><Relationship Id="rId8" Type="http://schemas.openxmlformats.org/officeDocument/2006/relationships/image" Target="../media/image181.emf"/><Relationship Id="rId13" Type="http://schemas.openxmlformats.org/officeDocument/2006/relationships/image" Target="../media/image176.emf"/><Relationship Id="rId3" Type="http://schemas.openxmlformats.org/officeDocument/2006/relationships/notesSlide" Target="../notesSlides/notesSlide87.xml"/><Relationship Id="rId7" Type="http://schemas.openxmlformats.org/officeDocument/2006/relationships/image" Target="../media/image180.emf"/><Relationship Id="rId12"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79.emf"/><Relationship Id="rId11" Type="http://schemas.openxmlformats.org/officeDocument/2006/relationships/image" Target="../media/image184.emf"/><Relationship Id="rId5" Type="http://schemas.openxmlformats.org/officeDocument/2006/relationships/image" Target="../media/image178.png"/><Relationship Id="rId10" Type="http://schemas.openxmlformats.org/officeDocument/2006/relationships/image" Target="../media/image183.png"/><Relationship Id="rId4" Type="http://schemas.openxmlformats.org/officeDocument/2006/relationships/image" Target="../media/image177.png"/><Relationship Id="rId9" Type="http://schemas.openxmlformats.org/officeDocument/2006/relationships/image" Target="../media/image182.png"/></Relationships>
</file>

<file path=ppt/slides/_rels/slide8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86.png"/></Relationships>
</file>

<file path=ppt/slides/_rels/slide9.xml.rels><?xml version="1.0" encoding="UTF-8" standalone="yes"?>
<Relationships xmlns="http://schemas.openxmlformats.org/package/2006/relationships"><Relationship Id="rId3" Type="http://schemas.openxmlformats.org/officeDocument/2006/relationships/hyperlink" Target="https://www.milsoft.com/abou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90.xml.rels><?xml version="1.0" encoding="UTF-8" standalone="yes"?>
<Relationships xmlns="http://schemas.openxmlformats.org/package/2006/relationships"><Relationship Id="rId3" Type="http://schemas.openxmlformats.org/officeDocument/2006/relationships/image" Target="../media/image187.emf"/><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88.emf"/></Relationships>
</file>

<file path=ppt/slides/_rels/slide9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9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9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9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20.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1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9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1690.png"/><Relationship Id="rId4" Type="http://schemas.openxmlformats.org/officeDocument/2006/relationships/image" Target="../media/image196.png"/></Relationships>
</file>

<file path=ppt/slides/_rels/slide9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7.pn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2.png"/></Relationships>
</file>

<file path=ppt/slides/_rels/slide9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98.png"/></Relationships>
</file>

<file path=ppt/slides/_rels/slide9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8312" y="2514600"/>
            <a:ext cx="7913688" cy="1066800"/>
          </a:xfrm>
        </p:spPr>
        <p:txBody>
          <a:bodyPr/>
          <a:lstStyle/>
          <a:p>
            <a:pPr algn="ctr"/>
            <a:r>
              <a:rPr lang="en-US" dirty="0">
                <a:solidFill>
                  <a:schemeClr val="tx1"/>
                </a:solidFill>
              </a:rPr>
              <a:t>Real Distribution System Modeling and Analysis using </a:t>
            </a:r>
            <a:r>
              <a:rPr lang="en-US">
                <a:solidFill>
                  <a:schemeClr val="tx1"/>
                </a:solidFill>
              </a:rPr>
              <a:t>OpenDSS</a:t>
            </a:r>
            <a:endParaRPr lang="en-US" dirty="0">
              <a:solidFill>
                <a:schemeClr val="tx1"/>
              </a:solidFill>
            </a:endParaRPr>
          </a:p>
        </p:txBody>
      </p:sp>
      <p:sp>
        <p:nvSpPr>
          <p:cNvPr id="3" name="Subtitle 2"/>
          <p:cNvSpPr>
            <a:spLocks noGrp="1"/>
          </p:cNvSpPr>
          <p:nvPr>
            <p:ph type="subTitle" idx="1"/>
          </p:nvPr>
        </p:nvSpPr>
        <p:spPr>
          <a:xfrm>
            <a:off x="1075134" y="3733800"/>
            <a:ext cx="6700044" cy="2590800"/>
          </a:xfrm>
        </p:spPr>
        <p:txBody>
          <a:bodyPr/>
          <a:lstStyle/>
          <a:p>
            <a:endParaRPr lang="en-US" dirty="0">
              <a:solidFill>
                <a:schemeClr val="tx1"/>
              </a:solidFill>
            </a:endParaRPr>
          </a:p>
          <a:p>
            <a:pPr algn="ctr"/>
            <a:r>
              <a:rPr lang="en-US" dirty="0">
                <a:solidFill>
                  <a:schemeClr val="tx1"/>
                </a:solidFill>
              </a:rPr>
              <a:t>GRA: </a:t>
            </a:r>
            <a:r>
              <a:rPr lang="en-US" dirty="0" err="1">
                <a:solidFill>
                  <a:schemeClr val="tx1"/>
                </a:solidFill>
              </a:rPr>
              <a:t>Fankun</a:t>
            </a:r>
            <a:r>
              <a:rPr lang="en-US" dirty="0">
                <a:solidFill>
                  <a:schemeClr val="tx1"/>
                </a:solidFill>
              </a:rPr>
              <a:t> Bu</a:t>
            </a:r>
          </a:p>
          <a:p>
            <a:pPr algn="ctr"/>
            <a:r>
              <a:rPr lang="en-US" dirty="0">
                <a:solidFill>
                  <a:schemeClr val="tx1"/>
                </a:solidFill>
              </a:rPr>
              <a:t>Advisor: Dr. Zhaoyu Wang</a:t>
            </a:r>
          </a:p>
          <a:p>
            <a:pPr algn="ctr"/>
            <a:r>
              <a:rPr lang="en-US" dirty="0">
                <a:solidFill>
                  <a:schemeClr val="tx1"/>
                </a:solidFill>
              </a:rPr>
              <a:t>Department of Electrical and Computer Engineering</a:t>
            </a:r>
          </a:p>
          <a:p>
            <a:pPr algn="ctr"/>
            <a:r>
              <a:rPr lang="en-US" dirty="0">
                <a:solidFill>
                  <a:schemeClr val="tx1"/>
                </a:solidFill>
              </a:rPr>
              <a:t>Iowa State University</a:t>
            </a:r>
          </a:p>
          <a:p>
            <a:pPr lvl="0"/>
            <a:endParaRPr lang="en-US" dirty="0">
              <a:solidFill>
                <a:schemeClr val="tx1"/>
              </a:solidFill>
            </a:endParaRPr>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873354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10</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5" name="TextBox 14"/>
          <p:cNvSpPr txBox="1"/>
          <p:nvPr/>
        </p:nvSpPr>
        <p:spPr>
          <a:xfrm>
            <a:off x="914400" y="1143000"/>
            <a:ext cx="7772400" cy="646331"/>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Geographic Information System (GIS) can utilize detailed geographical information of a practical network to build the consistent system in the software.</a:t>
            </a:r>
          </a:p>
        </p:txBody>
      </p:sp>
      <p:pic>
        <p:nvPicPr>
          <p:cNvPr id="12"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1660" y="1851243"/>
            <a:ext cx="8062067" cy="4046319"/>
          </a:xfrm>
        </p:spPr>
      </p:pic>
      <p:sp>
        <p:nvSpPr>
          <p:cNvPr id="10" name="TextBox 9"/>
          <p:cNvSpPr txBox="1"/>
          <p:nvPr/>
        </p:nvSpPr>
        <p:spPr>
          <a:xfrm>
            <a:off x="558800" y="762000"/>
            <a:ext cx="5765800" cy="507831"/>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2000" dirty="0"/>
          </a:p>
          <a:p>
            <a:endParaRPr lang="en-US" sz="1050" baseline="30000" dirty="0"/>
          </a:p>
        </p:txBody>
      </p:sp>
    </p:spTree>
    <p:extLst>
      <p:ext uri="{BB962C8B-B14F-4D97-AF65-F5344CB8AC3E}">
        <p14:creationId xmlns:p14="http://schemas.microsoft.com/office/powerpoint/2010/main" val="17230672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79A9A4E-4C82-4D44-9372-C31BB3818094}" type="slidenum">
              <a:rPr lang="en-US" smtClean="0"/>
              <a:pPr/>
              <a:t>100</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4" name="TextBox 13"/>
          <p:cNvSpPr txBox="1"/>
          <p:nvPr/>
        </p:nvSpPr>
        <p:spPr>
          <a:xfrm>
            <a:off x="838200" y="1244769"/>
            <a:ext cx="7086600"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Tap changer information</a:t>
            </a:r>
            <a:endParaRPr lang="en-US" sz="2000" dirty="0"/>
          </a:p>
          <a:p>
            <a:endParaRPr lang="en-US" sz="1050" baseline="30000" dirty="0"/>
          </a:p>
        </p:txBody>
      </p:sp>
      <p:sp>
        <p:nvSpPr>
          <p:cNvPr id="17"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grpSp>
        <p:nvGrpSpPr>
          <p:cNvPr id="12" name="Group 11"/>
          <p:cNvGrpSpPr/>
          <p:nvPr/>
        </p:nvGrpSpPr>
        <p:grpSpPr>
          <a:xfrm>
            <a:off x="762000" y="4435957"/>
            <a:ext cx="8153400" cy="1283732"/>
            <a:chOff x="762000" y="4572000"/>
            <a:chExt cx="8153400" cy="1283732"/>
          </a:xfrm>
        </p:grpSpPr>
        <p:sp>
          <p:nvSpPr>
            <p:cNvPr id="13" name="Rectangle 12"/>
            <p:cNvSpPr/>
            <p:nvPr/>
          </p:nvSpPr>
          <p:spPr>
            <a:xfrm>
              <a:off x="762000" y="4572000"/>
              <a:ext cx="1870388" cy="369332"/>
            </a:xfrm>
            <a:prstGeom prst="rect">
              <a:avLst/>
            </a:prstGeom>
          </p:spPr>
          <p:txBody>
            <a:bodyPr wrap="square">
              <a:spAutoFit/>
            </a:bodyPr>
            <a:lstStyle/>
            <a:p>
              <a:r>
                <a:rPr lang="en-US" sz="1800" dirty="0" err="1"/>
                <a:t>OpenDSS</a:t>
              </a:r>
              <a:r>
                <a:rPr lang="en-US" sz="1800" dirty="0"/>
                <a:t> code:</a:t>
              </a:r>
            </a:p>
          </p:txBody>
        </p:sp>
        <p:sp>
          <p:nvSpPr>
            <p:cNvPr id="21" name="Rectangle 20"/>
            <p:cNvSpPr/>
            <p:nvPr/>
          </p:nvSpPr>
          <p:spPr>
            <a:xfrm>
              <a:off x="762000" y="4932402"/>
              <a:ext cx="8153400" cy="923330"/>
            </a:xfrm>
            <a:prstGeom prst="rect">
              <a:avLst/>
            </a:prstGeom>
          </p:spPr>
          <p:txBody>
            <a:bodyPr wrap="square">
              <a:spAutoFit/>
            </a:bodyPr>
            <a:lstStyle/>
            <a:p>
              <a:r>
                <a:rPr lang="en-US" sz="1800" dirty="0"/>
                <a:t>New </a:t>
              </a:r>
              <a:r>
                <a:rPr lang="en-US" sz="1800" dirty="0" err="1"/>
                <a:t>RegControl.Reg_contr_A</a:t>
              </a:r>
              <a:r>
                <a:rPr lang="en-US" sz="1800" dirty="0"/>
                <a:t> Transformer=</a:t>
              </a:r>
              <a:r>
                <a:rPr lang="en-US" sz="1800" dirty="0" err="1"/>
                <a:t>sub_regulator_A</a:t>
              </a:r>
              <a:r>
                <a:rPr lang="en-US" sz="1800" dirty="0"/>
                <a:t> bus=bus1.1 Winding=2 </a:t>
              </a:r>
              <a:r>
                <a:rPr lang="en-US" sz="1800" dirty="0" err="1"/>
                <a:t>vReg</a:t>
              </a:r>
              <a:r>
                <a:rPr lang="en-US" sz="1800" dirty="0"/>
                <a:t>=123.00000 R=0.00000 X=0.00000 Band=2  </a:t>
              </a:r>
              <a:r>
                <a:rPr lang="en-US" sz="1800" dirty="0" err="1"/>
                <a:t>PTratio</a:t>
              </a:r>
              <a:r>
                <a:rPr lang="en-US" sz="1800" dirty="0"/>
                <a:t>=66.395279 </a:t>
              </a:r>
              <a:r>
                <a:rPr lang="en-US" sz="1800" dirty="0" err="1"/>
                <a:t>vLimit</a:t>
              </a:r>
              <a:r>
                <a:rPr lang="en-US" sz="1800" dirty="0"/>
                <a:t>=129.00000 </a:t>
              </a:r>
            </a:p>
          </p:txBody>
        </p:sp>
      </p:grpSp>
      <p:grpSp>
        <p:nvGrpSpPr>
          <p:cNvPr id="22" name="Group 21"/>
          <p:cNvGrpSpPr/>
          <p:nvPr/>
        </p:nvGrpSpPr>
        <p:grpSpPr>
          <a:xfrm>
            <a:off x="685800" y="1728744"/>
            <a:ext cx="7642992" cy="2908944"/>
            <a:chOff x="685800" y="1864787"/>
            <a:chExt cx="7642992" cy="2908944"/>
          </a:xfrm>
        </p:grpSpPr>
        <p:sp>
          <p:nvSpPr>
            <p:cNvPr id="23" name="Down Arrow 22"/>
            <p:cNvSpPr/>
            <p:nvPr/>
          </p:nvSpPr>
          <p:spPr bwMode="auto">
            <a:xfrm>
              <a:off x="4377064" y="4465673"/>
              <a:ext cx="438908" cy="30805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24" name="Picture 23"/>
            <p:cNvPicPr>
              <a:picLocks noChangeAspect="1"/>
            </p:cNvPicPr>
            <p:nvPr/>
          </p:nvPicPr>
          <p:blipFill>
            <a:blip r:embed="rId3"/>
            <a:stretch>
              <a:fillRect/>
            </a:stretch>
          </p:blipFill>
          <p:spPr>
            <a:xfrm>
              <a:off x="685800" y="1864787"/>
              <a:ext cx="3505200" cy="2572100"/>
            </a:xfrm>
            <a:prstGeom prst="rect">
              <a:avLst/>
            </a:prstGeom>
          </p:spPr>
        </p:pic>
        <p:pic>
          <p:nvPicPr>
            <p:cNvPr id="25" name="Picture 24"/>
            <p:cNvPicPr>
              <a:picLocks noChangeAspect="1"/>
            </p:cNvPicPr>
            <p:nvPr/>
          </p:nvPicPr>
          <p:blipFill>
            <a:blip r:embed="rId4"/>
            <a:stretch>
              <a:fillRect/>
            </a:stretch>
          </p:blipFill>
          <p:spPr>
            <a:xfrm>
              <a:off x="4953000" y="1888643"/>
              <a:ext cx="3375792" cy="2517763"/>
            </a:xfrm>
            <a:prstGeom prst="rect">
              <a:avLst/>
            </a:prstGeom>
          </p:spPr>
        </p:pic>
      </p:grpSp>
      <p:cxnSp>
        <p:nvCxnSpPr>
          <p:cNvPr id="15" name="Straight Connector 14">
            <a:extLst>
              <a:ext uri="{FF2B5EF4-FFF2-40B4-BE49-F238E27FC236}">
                <a16:creationId xmlns:a16="http://schemas.microsoft.com/office/drawing/2014/main" id="{2283668B-0E70-46A0-9772-7D1941772E06}"/>
              </a:ext>
            </a:extLst>
          </p:cNvPr>
          <p:cNvCxnSpPr>
            <a:cxnSpLocks/>
          </p:cNvCxnSpPr>
          <p:nvPr/>
        </p:nvCxnSpPr>
        <p:spPr bwMode="auto">
          <a:xfrm>
            <a:off x="1447800" y="3733800"/>
            <a:ext cx="83820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07838384-4CA0-4055-A341-0225CF339B92}"/>
              </a:ext>
            </a:extLst>
          </p:cNvPr>
          <p:cNvCxnSpPr>
            <a:cxnSpLocks/>
          </p:cNvCxnSpPr>
          <p:nvPr/>
        </p:nvCxnSpPr>
        <p:spPr bwMode="auto">
          <a:xfrm>
            <a:off x="1447800" y="3962400"/>
            <a:ext cx="83820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7FB25466-DF82-4EA4-9BA2-FFFB2C4FC5AB}"/>
              </a:ext>
            </a:extLst>
          </p:cNvPr>
          <p:cNvCxnSpPr>
            <a:cxnSpLocks/>
          </p:cNvCxnSpPr>
          <p:nvPr/>
        </p:nvCxnSpPr>
        <p:spPr bwMode="auto">
          <a:xfrm>
            <a:off x="1371600" y="3581400"/>
            <a:ext cx="83820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04847F17-0990-472E-8EC5-E89FC794288A}"/>
              </a:ext>
            </a:extLst>
          </p:cNvPr>
          <p:cNvCxnSpPr>
            <a:cxnSpLocks/>
          </p:cNvCxnSpPr>
          <p:nvPr/>
        </p:nvCxnSpPr>
        <p:spPr bwMode="auto">
          <a:xfrm>
            <a:off x="1447800" y="4114800"/>
            <a:ext cx="83820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E9EA15F0-CA2B-445B-89FC-4F21E389A83F}"/>
              </a:ext>
            </a:extLst>
          </p:cNvPr>
          <p:cNvCxnSpPr>
            <a:cxnSpLocks/>
          </p:cNvCxnSpPr>
          <p:nvPr/>
        </p:nvCxnSpPr>
        <p:spPr bwMode="auto">
          <a:xfrm>
            <a:off x="5105400" y="4148443"/>
            <a:ext cx="83820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8349281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79A9A4E-4C82-4D44-9372-C31BB3818094}" type="slidenum">
              <a:rPr lang="en-US" smtClean="0"/>
              <a:pPr/>
              <a:t>101</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4" name="TextBox 13"/>
          <p:cNvSpPr txBox="1"/>
          <p:nvPr/>
        </p:nvSpPr>
        <p:spPr>
          <a:xfrm>
            <a:off x="838200" y="1219200"/>
            <a:ext cx="7086600"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Circuit breaker model</a:t>
            </a:r>
            <a:endParaRPr lang="en-US" sz="2000" dirty="0"/>
          </a:p>
          <a:p>
            <a:endParaRPr lang="en-US" sz="1050" baseline="30000" dirty="0"/>
          </a:p>
        </p:txBody>
      </p:sp>
      <p:sp>
        <p:nvSpPr>
          <p:cNvPr id="8" name="Rectangle 7"/>
          <p:cNvSpPr/>
          <p:nvPr/>
        </p:nvSpPr>
        <p:spPr>
          <a:xfrm>
            <a:off x="2286000" y="1796243"/>
            <a:ext cx="6507888" cy="707886"/>
          </a:xfrm>
          <a:prstGeom prst="rect">
            <a:avLst/>
          </a:prstGeom>
        </p:spPr>
        <p:txBody>
          <a:bodyPr wrap="square">
            <a:spAutoFit/>
          </a:bodyPr>
          <a:lstStyle/>
          <a:p>
            <a:pPr marL="342900" indent="-342900" algn="just">
              <a:buFont typeface="Arial" panose="020B0604020202020204" pitchFamily="34" charset="0"/>
              <a:buChar char="•"/>
            </a:pPr>
            <a:r>
              <a:rPr lang="en-US" sz="2000" dirty="0"/>
              <a:t>9 circuit breakers, 6 of which are normally-closed and the remaining 3 are normally-open</a:t>
            </a:r>
          </a:p>
        </p:txBody>
      </p:sp>
      <p:pic>
        <p:nvPicPr>
          <p:cNvPr id="59" name="Picture 58"/>
          <p:cNvPicPr>
            <a:picLocks noChangeAspect="1"/>
          </p:cNvPicPr>
          <p:nvPr/>
        </p:nvPicPr>
        <p:blipFill>
          <a:blip r:embed="rId3"/>
          <a:stretch>
            <a:fillRect/>
          </a:stretch>
        </p:blipFill>
        <p:spPr>
          <a:xfrm>
            <a:off x="984040" y="1706037"/>
            <a:ext cx="1301475" cy="797040"/>
          </a:xfrm>
          <a:prstGeom prst="rect">
            <a:avLst/>
          </a:prstGeom>
        </p:spPr>
      </p:pic>
      <p:sp>
        <p:nvSpPr>
          <p:cNvPr id="27"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0446" y="2610389"/>
            <a:ext cx="3528307" cy="2258530"/>
          </a:xfrm>
          <a:prstGeom prst="rect">
            <a:avLst/>
          </a:prstGeom>
        </p:spPr>
      </p:pic>
      <p:sp>
        <p:nvSpPr>
          <p:cNvPr id="29" name="Down Arrow 28"/>
          <p:cNvSpPr/>
          <p:nvPr/>
        </p:nvSpPr>
        <p:spPr bwMode="auto">
          <a:xfrm>
            <a:off x="4388618" y="4971419"/>
            <a:ext cx="438908" cy="30805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0" name="Rectangle 29"/>
          <p:cNvSpPr/>
          <p:nvPr/>
        </p:nvSpPr>
        <p:spPr>
          <a:xfrm>
            <a:off x="773554" y="5181600"/>
            <a:ext cx="1870388" cy="369332"/>
          </a:xfrm>
          <a:prstGeom prst="rect">
            <a:avLst/>
          </a:prstGeom>
        </p:spPr>
        <p:txBody>
          <a:bodyPr wrap="square">
            <a:spAutoFit/>
          </a:bodyPr>
          <a:lstStyle/>
          <a:p>
            <a:r>
              <a:rPr lang="en-US" sz="1800" dirty="0" err="1"/>
              <a:t>OpenDSS</a:t>
            </a:r>
            <a:r>
              <a:rPr lang="en-US" sz="1800" dirty="0"/>
              <a:t> code:</a:t>
            </a:r>
          </a:p>
        </p:txBody>
      </p:sp>
      <p:sp>
        <p:nvSpPr>
          <p:cNvPr id="31" name="Rectangle 30"/>
          <p:cNvSpPr/>
          <p:nvPr/>
        </p:nvSpPr>
        <p:spPr>
          <a:xfrm>
            <a:off x="773554" y="5486400"/>
            <a:ext cx="8153400" cy="646331"/>
          </a:xfrm>
          <a:prstGeom prst="rect">
            <a:avLst/>
          </a:prstGeom>
        </p:spPr>
        <p:txBody>
          <a:bodyPr wrap="square">
            <a:spAutoFit/>
          </a:bodyPr>
          <a:lstStyle/>
          <a:p>
            <a:r>
              <a:rPr lang="en-US" sz="1800" dirty="0"/>
              <a:t>New Line.CB_201  Phases=3  Bus1=bus1.1.2.3      Bus2=bus2001.1.2.3  Switch=y  r1=1e-4  r0=0  x1=0  x0=0  c1=0  c0=0</a:t>
            </a:r>
          </a:p>
        </p:txBody>
      </p:sp>
      <p:pic>
        <p:nvPicPr>
          <p:cNvPr id="32" name="Picture 31"/>
          <p:cNvPicPr>
            <a:picLocks noChangeAspect="1"/>
          </p:cNvPicPr>
          <p:nvPr/>
        </p:nvPicPr>
        <p:blipFill>
          <a:blip r:embed="rId5"/>
          <a:stretch>
            <a:fillRect/>
          </a:stretch>
        </p:blipFill>
        <p:spPr>
          <a:xfrm>
            <a:off x="935898" y="2610389"/>
            <a:ext cx="3363391" cy="2258530"/>
          </a:xfrm>
          <a:prstGeom prst="rect">
            <a:avLst/>
          </a:prstGeom>
        </p:spPr>
      </p:pic>
      <p:cxnSp>
        <p:nvCxnSpPr>
          <p:cNvPr id="15" name="Straight Connector 14">
            <a:extLst>
              <a:ext uri="{FF2B5EF4-FFF2-40B4-BE49-F238E27FC236}">
                <a16:creationId xmlns:a16="http://schemas.microsoft.com/office/drawing/2014/main" id="{6C275F4B-CEBB-4B2E-9A3E-836CF978AF50}"/>
              </a:ext>
            </a:extLst>
          </p:cNvPr>
          <p:cNvCxnSpPr>
            <a:cxnSpLocks/>
          </p:cNvCxnSpPr>
          <p:nvPr/>
        </p:nvCxnSpPr>
        <p:spPr bwMode="auto">
          <a:xfrm>
            <a:off x="4560446" y="4038600"/>
            <a:ext cx="83820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539387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79A9A4E-4C82-4D44-9372-C31BB3818094}" type="slidenum">
              <a:rPr lang="en-US" smtClean="0"/>
              <a:pPr/>
              <a:t>102</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4" name="TextBox 13"/>
          <p:cNvSpPr txBox="1"/>
          <p:nvPr/>
        </p:nvSpPr>
        <p:spPr>
          <a:xfrm>
            <a:off x="838200" y="1295400"/>
            <a:ext cx="7086600"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Capacitor bank model</a:t>
            </a:r>
            <a:endParaRPr lang="en-US" sz="2000" dirty="0"/>
          </a:p>
          <a:p>
            <a:endParaRPr lang="en-US" sz="1050" baseline="30000" dirty="0"/>
          </a:p>
        </p:txBody>
      </p:sp>
      <p:sp>
        <p:nvSpPr>
          <p:cNvPr id="8" name="Rectangle 7"/>
          <p:cNvSpPr/>
          <p:nvPr/>
        </p:nvSpPr>
        <p:spPr>
          <a:xfrm>
            <a:off x="3702912" y="1623429"/>
            <a:ext cx="5060088" cy="1569660"/>
          </a:xfrm>
          <a:prstGeom prst="rect">
            <a:avLst/>
          </a:prstGeom>
        </p:spPr>
        <p:txBody>
          <a:bodyPr wrap="square">
            <a:spAutoFit/>
          </a:bodyPr>
          <a:lstStyle/>
          <a:p>
            <a:pPr marL="342900" indent="-342900" algn="just">
              <a:buFont typeface="Arial" panose="020B0604020202020204" pitchFamily="34" charset="0"/>
              <a:buChar char="•"/>
            </a:pPr>
            <a:r>
              <a:rPr lang="en-US" sz="1600" dirty="0"/>
              <a:t>Two shunt capacitor banks for voltage regulation, which are located on Feeder B and Feeder C, respectively</a:t>
            </a:r>
          </a:p>
          <a:p>
            <a:pPr marL="342900" indent="-342900" algn="just">
              <a:buFont typeface="Arial" panose="020B0604020202020204" pitchFamily="34" charset="0"/>
              <a:buChar char="•"/>
            </a:pPr>
            <a:endParaRPr lang="en-US" sz="1600" dirty="0"/>
          </a:p>
          <a:p>
            <a:pPr marL="342900" indent="-342900" algn="just">
              <a:buFont typeface="Arial" panose="020B0604020202020204" pitchFamily="34" charset="0"/>
              <a:buChar char="•"/>
            </a:pPr>
            <a:r>
              <a:rPr lang="en-US" sz="1600" dirty="0"/>
              <a:t>Capacitor banks are switched on in normal operation to provide reactive power support</a:t>
            </a:r>
          </a:p>
        </p:txBody>
      </p:sp>
      <p:pic>
        <p:nvPicPr>
          <p:cNvPr id="9" name="Picture 8"/>
          <p:cNvPicPr>
            <a:picLocks noChangeAspect="1"/>
          </p:cNvPicPr>
          <p:nvPr/>
        </p:nvPicPr>
        <p:blipFill>
          <a:blip r:embed="rId3"/>
          <a:stretch>
            <a:fillRect/>
          </a:stretch>
        </p:blipFill>
        <p:spPr>
          <a:xfrm>
            <a:off x="685800" y="1793580"/>
            <a:ext cx="2561527" cy="1066800"/>
          </a:xfrm>
          <a:prstGeom prst="rect">
            <a:avLst/>
          </a:prstGeom>
        </p:spPr>
      </p:pic>
      <p:sp>
        <p:nvSpPr>
          <p:cNvPr id="10"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pic>
        <p:nvPicPr>
          <p:cNvPr id="11" name="Picture 10"/>
          <p:cNvPicPr>
            <a:picLocks noChangeAspect="1"/>
          </p:cNvPicPr>
          <p:nvPr/>
        </p:nvPicPr>
        <p:blipFill>
          <a:blip r:embed="rId4"/>
          <a:stretch>
            <a:fillRect/>
          </a:stretch>
        </p:blipFill>
        <p:spPr>
          <a:xfrm>
            <a:off x="838200" y="3379900"/>
            <a:ext cx="2366484" cy="1797249"/>
          </a:xfrm>
          <a:prstGeom prst="rect">
            <a:avLst/>
          </a:prstGeom>
        </p:spPr>
      </p:pic>
      <p:pic>
        <p:nvPicPr>
          <p:cNvPr id="12" name="Picture 11"/>
          <p:cNvPicPr>
            <a:picLocks noChangeAspect="1"/>
          </p:cNvPicPr>
          <p:nvPr/>
        </p:nvPicPr>
        <p:blipFill>
          <a:blip r:embed="rId5"/>
          <a:stretch>
            <a:fillRect/>
          </a:stretch>
        </p:blipFill>
        <p:spPr>
          <a:xfrm>
            <a:off x="3275570" y="3246373"/>
            <a:ext cx="2837554" cy="1903676"/>
          </a:xfrm>
          <a:prstGeom prst="rect">
            <a:avLst/>
          </a:prstGeom>
        </p:spPr>
      </p:pic>
      <p:pic>
        <p:nvPicPr>
          <p:cNvPr id="13" name="Picture 12"/>
          <p:cNvPicPr>
            <a:picLocks noChangeAspect="1"/>
          </p:cNvPicPr>
          <p:nvPr/>
        </p:nvPicPr>
        <p:blipFill>
          <a:blip r:embed="rId6"/>
          <a:stretch>
            <a:fillRect/>
          </a:stretch>
        </p:blipFill>
        <p:spPr>
          <a:xfrm>
            <a:off x="3693641" y="5177149"/>
            <a:ext cx="1983259" cy="658700"/>
          </a:xfrm>
          <a:prstGeom prst="rect">
            <a:avLst/>
          </a:prstGeom>
        </p:spPr>
      </p:pic>
      <p:pic>
        <p:nvPicPr>
          <p:cNvPr id="15" name="Picture 14"/>
          <p:cNvPicPr>
            <a:picLocks noChangeAspect="1"/>
          </p:cNvPicPr>
          <p:nvPr/>
        </p:nvPicPr>
        <p:blipFill>
          <a:blip r:embed="rId7"/>
          <a:stretch>
            <a:fillRect/>
          </a:stretch>
        </p:blipFill>
        <p:spPr>
          <a:xfrm>
            <a:off x="927925" y="5203305"/>
            <a:ext cx="2000510" cy="676643"/>
          </a:xfrm>
          <a:prstGeom prst="rect">
            <a:avLst/>
          </a:prstGeom>
        </p:spPr>
      </p:pic>
      <p:sp>
        <p:nvSpPr>
          <p:cNvPr id="16" name="TextBox 15"/>
          <p:cNvSpPr txBox="1"/>
          <p:nvPr/>
        </p:nvSpPr>
        <p:spPr>
          <a:xfrm>
            <a:off x="6324600" y="3826082"/>
            <a:ext cx="2514600" cy="1426031"/>
          </a:xfrm>
          <a:prstGeom prst="rect">
            <a:avLst/>
          </a:prstGeom>
          <a:noFill/>
        </p:spPr>
        <p:txBody>
          <a:bodyPr wrap="square" rtlCol="0">
            <a:spAutoFit/>
          </a:bodyPr>
          <a:lstStyle/>
          <a:p>
            <a:pPr lvl="0"/>
            <a:r>
              <a:rPr lang="en-US" sz="1600" dirty="0">
                <a:solidFill>
                  <a:srgbClr val="FF0000"/>
                </a:solidFill>
                <a:latin typeface="Times New Roman" panose="02020603050405020304" pitchFamily="18" charset="0"/>
                <a:cs typeface="Times New Roman" panose="02020603050405020304" pitchFamily="18" charset="0"/>
              </a:rPr>
              <a:t>For a capacitor bank, we need to specify the number of phases, kV rating, </a:t>
            </a:r>
            <a:r>
              <a:rPr lang="en-US" sz="1600" dirty="0" err="1">
                <a:solidFill>
                  <a:srgbClr val="FF0000"/>
                </a:solidFill>
                <a:latin typeface="Times New Roman" panose="02020603050405020304" pitchFamily="18" charset="0"/>
                <a:cs typeface="Times New Roman" panose="02020603050405020304" pitchFamily="18" charset="0"/>
              </a:rPr>
              <a:t>kVar</a:t>
            </a:r>
            <a:r>
              <a:rPr lang="en-US" sz="1600" dirty="0">
                <a:solidFill>
                  <a:srgbClr val="FF0000"/>
                </a:solidFill>
                <a:latin typeface="Times New Roman" panose="02020603050405020304" pitchFamily="18" charset="0"/>
                <a:cs typeface="Times New Roman" panose="02020603050405020304" pitchFamily="18" charset="0"/>
              </a:rPr>
              <a:t> rating, the connection, and the normal state.</a:t>
            </a:r>
            <a:endParaRPr lang="en-US" sz="1600" dirty="0">
              <a:solidFill>
                <a:srgbClr val="FF0000"/>
              </a:solidFill>
            </a:endParaRPr>
          </a:p>
          <a:p>
            <a:endParaRPr lang="en-US" sz="1000" baseline="30000" dirty="0"/>
          </a:p>
        </p:txBody>
      </p:sp>
    </p:spTree>
    <p:extLst>
      <p:ext uri="{BB962C8B-B14F-4D97-AF65-F5344CB8AC3E}">
        <p14:creationId xmlns:p14="http://schemas.microsoft.com/office/powerpoint/2010/main" val="24345928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79A9A4E-4C82-4D44-9372-C31BB3818094}" type="slidenum">
              <a:rPr lang="en-US" smtClean="0"/>
              <a:pPr/>
              <a:t>103</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4" name="TextBox 13"/>
          <p:cNvSpPr txBox="1"/>
          <p:nvPr/>
        </p:nvSpPr>
        <p:spPr>
          <a:xfrm>
            <a:off x="838200" y="1295400"/>
            <a:ext cx="7086600"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Capacitor bank information</a:t>
            </a:r>
            <a:endParaRPr lang="en-US" sz="2000" dirty="0"/>
          </a:p>
          <a:p>
            <a:endParaRPr lang="en-US" sz="1050" baseline="30000" dirty="0"/>
          </a:p>
        </p:txBody>
      </p:sp>
      <p:sp>
        <p:nvSpPr>
          <p:cNvPr id="10"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grpSp>
        <p:nvGrpSpPr>
          <p:cNvPr id="17" name="Group 16"/>
          <p:cNvGrpSpPr/>
          <p:nvPr/>
        </p:nvGrpSpPr>
        <p:grpSpPr>
          <a:xfrm>
            <a:off x="982688" y="1795989"/>
            <a:ext cx="7323038" cy="2977742"/>
            <a:chOff x="982688" y="1795989"/>
            <a:chExt cx="7323038" cy="2977742"/>
          </a:xfrm>
        </p:grpSpPr>
        <p:sp>
          <p:nvSpPr>
            <p:cNvPr id="18" name="Down Arrow 17"/>
            <p:cNvSpPr/>
            <p:nvPr/>
          </p:nvSpPr>
          <p:spPr bwMode="auto">
            <a:xfrm>
              <a:off x="4377064" y="4465673"/>
              <a:ext cx="438908" cy="30805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19" name="Picture 18"/>
            <p:cNvPicPr>
              <a:picLocks noChangeAspect="1"/>
            </p:cNvPicPr>
            <p:nvPr/>
          </p:nvPicPr>
          <p:blipFill>
            <a:blip r:embed="rId3"/>
            <a:stretch>
              <a:fillRect/>
            </a:stretch>
          </p:blipFill>
          <p:spPr>
            <a:xfrm>
              <a:off x="982688" y="1795989"/>
              <a:ext cx="3299400" cy="2644308"/>
            </a:xfrm>
            <a:prstGeom prst="rect">
              <a:avLst/>
            </a:prstGeom>
          </p:spPr>
        </p:pic>
        <p:pic>
          <p:nvPicPr>
            <p:cNvPr id="20" name="Picture 19"/>
            <p:cNvPicPr>
              <a:picLocks noChangeAspect="1"/>
            </p:cNvPicPr>
            <p:nvPr/>
          </p:nvPicPr>
          <p:blipFill>
            <a:blip r:embed="rId4"/>
            <a:stretch>
              <a:fillRect/>
            </a:stretch>
          </p:blipFill>
          <p:spPr>
            <a:xfrm>
              <a:off x="4976354" y="1864787"/>
              <a:ext cx="3329372" cy="2592891"/>
            </a:xfrm>
            <a:prstGeom prst="rect">
              <a:avLst/>
            </a:prstGeom>
          </p:spPr>
        </p:pic>
      </p:grpSp>
      <p:grpSp>
        <p:nvGrpSpPr>
          <p:cNvPr id="37" name="Group 36"/>
          <p:cNvGrpSpPr/>
          <p:nvPr/>
        </p:nvGrpSpPr>
        <p:grpSpPr>
          <a:xfrm>
            <a:off x="1066800" y="4866263"/>
            <a:ext cx="7924800" cy="942201"/>
            <a:chOff x="762000" y="4876800"/>
            <a:chExt cx="7924800" cy="942201"/>
          </a:xfrm>
        </p:grpSpPr>
        <p:sp>
          <p:nvSpPr>
            <p:cNvPr id="38" name="Rectangle 37"/>
            <p:cNvSpPr/>
            <p:nvPr/>
          </p:nvSpPr>
          <p:spPr>
            <a:xfrm>
              <a:off x="762000" y="4876800"/>
              <a:ext cx="1870388" cy="369332"/>
            </a:xfrm>
            <a:prstGeom prst="rect">
              <a:avLst/>
            </a:prstGeom>
          </p:spPr>
          <p:txBody>
            <a:bodyPr wrap="square">
              <a:spAutoFit/>
            </a:bodyPr>
            <a:lstStyle/>
            <a:p>
              <a:r>
                <a:rPr lang="en-US" sz="1800" dirty="0" err="1"/>
                <a:t>OpenDSS</a:t>
              </a:r>
              <a:r>
                <a:rPr lang="en-US" sz="1800" dirty="0"/>
                <a:t> code:</a:t>
              </a:r>
            </a:p>
          </p:txBody>
        </p:sp>
        <p:sp>
          <p:nvSpPr>
            <p:cNvPr id="39" name="Rectangle 38"/>
            <p:cNvSpPr/>
            <p:nvPr/>
          </p:nvSpPr>
          <p:spPr>
            <a:xfrm>
              <a:off x="762000" y="5172670"/>
              <a:ext cx="7924800" cy="646331"/>
            </a:xfrm>
            <a:prstGeom prst="rect">
              <a:avLst/>
            </a:prstGeom>
          </p:spPr>
          <p:txBody>
            <a:bodyPr wrap="square">
              <a:spAutoFit/>
            </a:bodyPr>
            <a:lstStyle/>
            <a:p>
              <a:r>
                <a:rPr lang="en-US" sz="1800" dirty="0"/>
                <a:t>New Capacitor.CAP_201 phases=3 bus1=bus2038.1.2.3 kV=13.8 </a:t>
              </a:r>
              <a:r>
                <a:rPr lang="en-US" sz="1800" dirty="0" err="1"/>
                <a:t>kvar</a:t>
              </a:r>
              <a:r>
                <a:rPr lang="en-US" sz="1800" dirty="0"/>
                <a:t>=50 enabled=Yes</a:t>
              </a:r>
            </a:p>
          </p:txBody>
        </p:sp>
      </p:grpSp>
      <p:cxnSp>
        <p:nvCxnSpPr>
          <p:cNvPr id="15" name="Straight Connector 14">
            <a:extLst>
              <a:ext uri="{FF2B5EF4-FFF2-40B4-BE49-F238E27FC236}">
                <a16:creationId xmlns:a16="http://schemas.microsoft.com/office/drawing/2014/main" id="{5B04B914-5571-4395-86A7-59F765717411}"/>
              </a:ext>
            </a:extLst>
          </p:cNvPr>
          <p:cNvCxnSpPr>
            <a:cxnSpLocks/>
          </p:cNvCxnSpPr>
          <p:nvPr/>
        </p:nvCxnSpPr>
        <p:spPr bwMode="auto">
          <a:xfrm>
            <a:off x="2286000" y="2971800"/>
            <a:ext cx="83820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30504192-0A81-48D5-9FF6-16C70382C7BC}"/>
              </a:ext>
            </a:extLst>
          </p:cNvPr>
          <p:cNvCxnSpPr>
            <a:cxnSpLocks/>
          </p:cNvCxnSpPr>
          <p:nvPr/>
        </p:nvCxnSpPr>
        <p:spPr bwMode="auto">
          <a:xfrm>
            <a:off x="1163794" y="3429000"/>
            <a:ext cx="969806"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B8A29D39-B8A2-4A6F-AF04-E3053815B61E}"/>
              </a:ext>
            </a:extLst>
          </p:cNvPr>
          <p:cNvCxnSpPr>
            <a:cxnSpLocks/>
          </p:cNvCxnSpPr>
          <p:nvPr/>
        </p:nvCxnSpPr>
        <p:spPr bwMode="auto">
          <a:xfrm>
            <a:off x="2362200" y="4432677"/>
            <a:ext cx="83820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0E1C1C0B-D446-49A9-9578-E06F2FA8B732}"/>
              </a:ext>
            </a:extLst>
          </p:cNvPr>
          <p:cNvCxnSpPr>
            <a:cxnSpLocks/>
          </p:cNvCxnSpPr>
          <p:nvPr/>
        </p:nvCxnSpPr>
        <p:spPr bwMode="auto">
          <a:xfrm>
            <a:off x="6324600" y="2819400"/>
            <a:ext cx="83820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7672872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79A9A4E-4C82-4D44-9372-C31BB3818094}" type="slidenum">
              <a:rPr lang="en-US" smtClean="0"/>
              <a:pPr/>
              <a:t>104</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4" name="TextBox 13"/>
          <p:cNvSpPr txBox="1"/>
          <p:nvPr/>
        </p:nvSpPr>
        <p:spPr>
          <a:xfrm>
            <a:off x="762000" y="1320969"/>
            <a:ext cx="7086600"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Overhead lines and underground cable model</a:t>
            </a:r>
            <a:endParaRPr lang="en-US" sz="2000" dirty="0"/>
          </a:p>
          <a:p>
            <a:endParaRPr lang="en-US" sz="1050" baseline="30000" dirty="0"/>
          </a:p>
        </p:txBody>
      </p:sp>
      <p:sp>
        <p:nvSpPr>
          <p:cNvPr id="8" name="Rectangle 7"/>
          <p:cNvSpPr/>
          <p:nvPr/>
        </p:nvSpPr>
        <p:spPr>
          <a:xfrm>
            <a:off x="4038602" y="1783463"/>
            <a:ext cx="4724398" cy="2031325"/>
          </a:xfrm>
          <a:prstGeom prst="rect">
            <a:avLst/>
          </a:prstGeom>
        </p:spPr>
        <p:txBody>
          <a:bodyPr wrap="square">
            <a:spAutoFit/>
          </a:bodyPr>
          <a:lstStyle/>
          <a:p>
            <a:pPr marL="342900" indent="-342900" algn="just">
              <a:buFont typeface="Arial" panose="020B0604020202020204" pitchFamily="34" charset="0"/>
              <a:buChar char="•"/>
            </a:pPr>
            <a:r>
              <a:rPr lang="en-US" sz="1800" dirty="0"/>
              <a:t>In </a:t>
            </a:r>
            <a:r>
              <a:rPr lang="en-US" sz="1800" dirty="0" err="1"/>
              <a:t>OpenDSS</a:t>
            </a:r>
            <a:r>
              <a:rPr lang="en-US" sz="1800" dirty="0"/>
              <a:t>, to build a line model, first, we should build </a:t>
            </a:r>
            <a:r>
              <a:rPr lang="en-US" sz="1800" dirty="0" err="1"/>
              <a:t>linecode</a:t>
            </a:r>
            <a:r>
              <a:rPr lang="en-US" sz="1800" dirty="0"/>
              <a:t> models corresponding to different conductors and construction structures. </a:t>
            </a:r>
          </a:p>
          <a:p>
            <a:pPr marL="342900" indent="-342900" algn="just">
              <a:buFont typeface="Arial" panose="020B0604020202020204" pitchFamily="34" charset="0"/>
              <a:buChar char="•"/>
            </a:pPr>
            <a:r>
              <a:rPr lang="en-US" sz="1800" dirty="0"/>
              <a:t>The </a:t>
            </a:r>
            <a:r>
              <a:rPr lang="en-US" sz="1800" dirty="0" err="1"/>
              <a:t>lincode</a:t>
            </a:r>
            <a:r>
              <a:rPr lang="en-US" sz="1800" dirty="0"/>
              <a:t> models are defined in terms of series-impedance matrix per-unit length and shunt admittance matrix per-unit length.</a:t>
            </a:r>
          </a:p>
        </p:txBody>
      </p:sp>
      <p:pic>
        <p:nvPicPr>
          <p:cNvPr id="11" name="Picture 10"/>
          <p:cNvPicPr>
            <a:picLocks noChangeAspect="1"/>
          </p:cNvPicPr>
          <p:nvPr/>
        </p:nvPicPr>
        <p:blipFill>
          <a:blip r:embed="rId3"/>
          <a:stretch>
            <a:fillRect/>
          </a:stretch>
        </p:blipFill>
        <p:spPr>
          <a:xfrm>
            <a:off x="914400" y="2033900"/>
            <a:ext cx="2781300" cy="1524000"/>
          </a:xfrm>
          <a:prstGeom prst="rect">
            <a:avLst/>
          </a:prstGeom>
        </p:spPr>
      </p:pic>
      <p:pic>
        <p:nvPicPr>
          <p:cNvPr id="3" name="Picture 2"/>
          <p:cNvPicPr>
            <a:picLocks noChangeAspect="1"/>
          </p:cNvPicPr>
          <p:nvPr/>
        </p:nvPicPr>
        <p:blipFill>
          <a:blip r:embed="rId4"/>
          <a:stretch>
            <a:fillRect/>
          </a:stretch>
        </p:blipFill>
        <p:spPr>
          <a:xfrm>
            <a:off x="5638800" y="3882479"/>
            <a:ext cx="2514600" cy="2204920"/>
          </a:xfrm>
          <a:prstGeom prst="rect">
            <a:avLst/>
          </a:prstGeom>
        </p:spPr>
      </p:pic>
      <p:sp>
        <p:nvSpPr>
          <p:cNvPr id="13"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pic>
        <p:nvPicPr>
          <p:cNvPr id="15" name="Picture 14"/>
          <p:cNvPicPr>
            <a:picLocks noChangeAspect="1"/>
          </p:cNvPicPr>
          <p:nvPr/>
        </p:nvPicPr>
        <p:blipFill>
          <a:blip r:embed="rId5"/>
          <a:stretch>
            <a:fillRect/>
          </a:stretch>
        </p:blipFill>
        <p:spPr>
          <a:xfrm>
            <a:off x="228600" y="4044582"/>
            <a:ext cx="4652962" cy="2035543"/>
          </a:xfrm>
          <a:prstGeom prst="rect">
            <a:avLst/>
          </a:prstGeom>
        </p:spPr>
      </p:pic>
    </p:spTree>
    <p:extLst>
      <p:ext uri="{BB962C8B-B14F-4D97-AF65-F5344CB8AC3E}">
        <p14:creationId xmlns:p14="http://schemas.microsoft.com/office/powerpoint/2010/main" val="30631534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79A9A4E-4C82-4D44-9372-C31BB3818094}" type="slidenum">
              <a:rPr lang="en-US" smtClean="0"/>
              <a:pPr/>
              <a:t>105</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4" name="TextBox 13"/>
          <p:cNvSpPr txBox="1"/>
          <p:nvPr/>
        </p:nvSpPr>
        <p:spPr>
          <a:xfrm>
            <a:off x="762000" y="1320969"/>
            <a:ext cx="7086600"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Overhead Lines and Underground Cables</a:t>
            </a:r>
            <a:endParaRPr lang="en-US" sz="2000" dirty="0"/>
          </a:p>
          <a:p>
            <a:endParaRPr lang="en-US" sz="1050" baseline="30000" dirty="0"/>
          </a:p>
        </p:txBody>
      </p:sp>
      <p:sp>
        <p:nvSpPr>
          <p:cNvPr id="13"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pic>
        <p:nvPicPr>
          <p:cNvPr id="10" name="Picture 9"/>
          <p:cNvPicPr>
            <a:picLocks noChangeAspect="1"/>
          </p:cNvPicPr>
          <p:nvPr/>
        </p:nvPicPr>
        <p:blipFill>
          <a:blip r:embed="rId3"/>
          <a:stretch>
            <a:fillRect/>
          </a:stretch>
        </p:blipFill>
        <p:spPr>
          <a:xfrm>
            <a:off x="2167848" y="1828800"/>
            <a:ext cx="4648118" cy="1586152"/>
          </a:xfrm>
          <a:prstGeom prst="rect">
            <a:avLst/>
          </a:prstGeom>
        </p:spPr>
      </p:pic>
      <p:pic>
        <p:nvPicPr>
          <p:cNvPr id="15" name="Picture 14"/>
          <p:cNvPicPr>
            <a:picLocks noChangeAspect="1"/>
          </p:cNvPicPr>
          <p:nvPr/>
        </p:nvPicPr>
        <p:blipFill>
          <a:blip r:embed="rId4"/>
          <a:stretch>
            <a:fillRect/>
          </a:stretch>
        </p:blipFill>
        <p:spPr>
          <a:xfrm>
            <a:off x="152400" y="3433950"/>
            <a:ext cx="3352800" cy="333375"/>
          </a:xfrm>
          <a:prstGeom prst="rect">
            <a:avLst/>
          </a:prstGeom>
        </p:spPr>
      </p:pic>
      <p:pic>
        <p:nvPicPr>
          <p:cNvPr id="16" name="Picture 15"/>
          <p:cNvPicPr>
            <a:picLocks noChangeAspect="1"/>
          </p:cNvPicPr>
          <p:nvPr/>
        </p:nvPicPr>
        <p:blipFill>
          <a:blip r:embed="rId5"/>
          <a:stretch>
            <a:fillRect/>
          </a:stretch>
        </p:blipFill>
        <p:spPr>
          <a:xfrm>
            <a:off x="800100" y="3755179"/>
            <a:ext cx="1943100" cy="374285"/>
          </a:xfrm>
          <a:prstGeom prst="rect">
            <a:avLst/>
          </a:prstGeom>
        </p:spPr>
      </p:pic>
      <p:pic>
        <p:nvPicPr>
          <p:cNvPr id="17" name="Picture 16"/>
          <p:cNvPicPr>
            <a:picLocks noChangeAspect="1"/>
          </p:cNvPicPr>
          <p:nvPr/>
        </p:nvPicPr>
        <p:blipFill>
          <a:blip r:embed="rId6"/>
          <a:stretch>
            <a:fillRect/>
          </a:stretch>
        </p:blipFill>
        <p:spPr>
          <a:xfrm>
            <a:off x="1256216" y="4071929"/>
            <a:ext cx="972299" cy="290781"/>
          </a:xfrm>
          <a:prstGeom prst="rect">
            <a:avLst/>
          </a:prstGeom>
        </p:spPr>
      </p:pic>
      <p:sp>
        <p:nvSpPr>
          <p:cNvPr id="18" name="Rectangle 17"/>
          <p:cNvSpPr/>
          <p:nvPr/>
        </p:nvSpPr>
        <p:spPr>
          <a:xfrm>
            <a:off x="858148" y="4281416"/>
            <a:ext cx="1768433" cy="338554"/>
          </a:xfrm>
          <a:prstGeom prst="rect">
            <a:avLst/>
          </a:prstGeom>
        </p:spPr>
        <p:txBody>
          <a:bodyPr wrap="none">
            <a:spAutoFit/>
          </a:bodyPr>
          <a:lstStyle/>
          <a:p>
            <a:r>
              <a:rPr lang="en-US" sz="1600" i="1" dirty="0"/>
              <a:t>U</a:t>
            </a:r>
            <a:r>
              <a:rPr lang="en-US" sz="1600" dirty="0"/>
              <a:t> – Identity matrix</a:t>
            </a:r>
          </a:p>
        </p:txBody>
      </p:sp>
      <p:sp>
        <p:nvSpPr>
          <p:cNvPr id="19" name="Rectangle 18"/>
          <p:cNvSpPr/>
          <p:nvPr/>
        </p:nvSpPr>
        <p:spPr>
          <a:xfrm>
            <a:off x="324347" y="4499282"/>
            <a:ext cx="2836033" cy="338554"/>
          </a:xfrm>
          <a:prstGeom prst="rect">
            <a:avLst/>
          </a:prstGeom>
        </p:spPr>
        <p:txBody>
          <a:bodyPr wrap="none">
            <a:spAutoFit/>
          </a:bodyPr>
          <a:lstStyle/>
          <a:p>
            <a:r>
              <a:rPr lang="en-US" sz="1600" i="1" dirty="0" err="1"/>
              <a:t>Zabc</a:t>
            </a:r>
            <a:r>
              <a:rPr lang="en-US" sz="1600" dirty="0"/>
              <a:t> – Series impedance matrix</a:t>
            </a:r>
          </a:p>
        </p:txBody>
      </p:sp>
      <p:grpSp>
        <p:nvGrpSpPr>
          <p:cNvPr id="20" name="Group 19"/>
          <p:cNvGrpSpPr/>
          <p:nvPr/>
        </p:nvGrpSpPr>
        <p:grpSpPr>
          <a:xfrm>
            <a:off x="3121538" y="4374075"/>
            <a:ext cx="1370369" cy="618200"/>
            <a:chOff x="6095584" y="4768443"/>
            <a:chExt cx="1955360" cy="942975"/>
          </a:xfrm>
        </p:grpSpPr>
        <p:pic>
          <p:nvPicPr>
            <p:cNvPr id="21" name="Picture 20"/>
            <p:cNvPicPr>
              <a:picLocks noChangeAspect="1"/>
            </p:cNvPicPr>
            <p:nvPr/>
          </p:nvPicPr>
          <p:blipFill>
            <a:blip r:embed="rId7"/>
            <a:stretch>
              <a:fillRect/>
            </a:stretch>
          </p:blipFill>
          <p:spPr>
            <a:xfrm>
              <a:off x="6812694" y="4768443"/>
              <a:ext cx="1238250" cy="942975"/>
            </a:xfrm>
            <a:prstGeom prst="rect">
              <a:avLst/>
            </a:prstGeom>
          </p:spPr>
        </p:pic>
        <p:pic>
          <p:nvPicPr>
            <p:cNvPr id="22" name="Picture 21"/>
            <p:cNvPicPr>
              <a:picLocks noChangeAspect="1"/>
            </p:cNvPicPr>
            <p:nvPr/>
          </p:nvPicPr>
          <p:blipFill>
            <a:blip r:embed="rId8"/>
            <a:stretch>
              <a:fillRect/>
            </a:stretch>
          </p:blipFill>
          <p:spPr>
            <a:xfrm>
              <a:off x="6612669" y="5135155"/>
              <a:ext cx="200025" cy="209550"/>
            </a:xfrm>
            <a:prstGeom prst="rect">
              <a:avLst/>
            </a:prstGeom>
          </p:spPr>
        </p:pic>
        <p:pic>
          <p:nvPicPr>
            <p:cNvPr id="23" name="Picture 22"/>
            <p:cNvPicPr>
              <a:picLocks noChangeAspect="1"/>
            </p:cNvPicPr>
            <p:nvPr/>
          </p:nvPicPr>
          <p:blipFill>
            <a:blip r:embed="rId9"/>
            <a:stretch>
              <a:fillRect/>
            </a:stretch>
          </p:blipFill>
          <p:spPr>
            <a:xfrm>
              <a:off x="6095584" y="5104592"/>
              <a:ext cx="561975" cy="285750"/>
            </a:xfrm>
            <a:prstGeom prst="rect">
              <a:avLst/>
            </a:prstGeom>
          </p:spPr>
        </p:pic>
      </p:grpSp>
      <p:pic>
        <p:nvPicPr>
          <p:cNvPr id="24" name="Picture 23"/>
          <p:cNvPicPr>
            <a:picLocks noChangeAspect="1"/>
          </p:cNvPicPr>
          <p:nvPr/>
        </p:nvPicPr>
        <p:blipFill>
          <a:blip r:embed="rId10"/>
          <a:stretch>
            <a:fillRect/>
          </a:stretch>
        </p:blipFill>
        <p:spPr>
          <a:xfrm>
            <a:off x="4877492" y="3581400"/>
            <a:ext cx="2894215" cy="315569"/>
          </a:xfrm>
          <a:prstGeom prst="rect">
            <a:avLst/>
          </a:prstGeom>
        </p:spPr>
      </p:pic>
      <p:pic>
        <p:nvPicPr>
          <p:cNvPr id="25" name="Picture 24"/>
          <p:cNvPicPr>
            <a:picLocks noChangeAspect="1"/>
          </p:cNvPicPr>
          <p:nvPr/>
        </p:nvPicPr>
        <p:blipFill>
          <a:blip r:embed="rId11"/>
          <a:stretch>
            <a:fillRect/>
          </a:stretch>
        </p:blipFill>
        <p:spPr>
          <a:xfrm>
            <a:off x="5181600" y="3871280"/>
            <a:ext cx="2454191" cy="365022"/>
          </a:xfrm>
          <a:prstGeom prst="rect">
            <a:avLst/>
          </a:prstGeom>
        </p:spPr>
      </p:pic>
      <p:pic>
        <p:nvPicPr>
          <p:cNvPr id="26" name="Picture 25"/>
          <p:cNvPicPr>
            <a:picLocks noChangeAspect="1"/>
          </p:cNvPicPr>
          <p:nvPr/>
        </p:nvPicPr>
        <p:blipFill>
          <a:blip r:embed="rId12"/>
          <a:stretch>
            <a:fillRect/>
          </a:stretch>
        </p:blipFill>
        <p:spPr>
          <a:xfrm>
            <a:off x="5504794" y="4169165"/>
            <a:ext cx="1845042" cy="345945"/>
          </a:xfrm>
          <a:prstGeom prst="rect">
            <a:avLst/>
          </a:prstGeom>
        </p:spPr>
      </p:pic>
      <p:sp>
        <p:nvSpPr>
          <p:cNvPr id="27" name="Rectangle 26"/>
          <p:cNvSpPr/>
          <p:nvPr/>
        </p:nvSpPr>
        <p:spPr>
          <a:xfrm>
            <a:off x="4986865" y="4433440"/>
            <a:ext cx="2805961" cy="338554"/>
          </a:xfrm>
          <a:prstGeom prst="rect">
            <a:avLst/>
          </a:prstGeom>
        </p:spPr>
        <p:txBody>
          <a:bodyPr wrap="none">
            <a:spAutoFit/>
          </a:bodyPr>
          <a:lstStyle/>
          <a:p>
            <a:r>
              <a:rPr lang="en-US" sz="1600" i="1" dirty="0" err="1"/>
              <a:t>Yabc</a:t>
            </a:r>
            <a:r>
              <a:rPr lang="en-US" sz="1600" dirty="0"/>
              <a:t> – Shunt admittance matrix</a:t>
            </a:r>
          </a:p>
        </p:txBody>
      </p:sp>
      <p:grpSp>
        <p:nvGrpSpPr>
          <p:cNvPr id="28" name="Group 27"/>
          <p:cNvGrpSpPr/>
          <p:nvPr/>
        </p:nvGrpSpPr>
        <p:grpSpPr>
          <a:xfrm>
            <a:off x="7673030" y="4259817"/>
            <a:ext cx="1357006" cy="685800"/>
            <a:chOff x="8072806" y="4705289"/>
            <a:chExt cx="1872797" cy="923925"/>
          </a:xfrm>
        </p:grpSpPr>
        <p:pic>
          <p:nvPicPr>
            <p:cNvPr id="29" name="Picture 28"/>
            <p:cNvPicPr>
              <a:picLocks noChangeAspect="1"/>
            </p:cNvPicPr>
            <p:nvPr/>
          </p:nvPicPr>
          <p:blipFill>
            <a:blip r:embed="rId13"/>
            <a:stretch>
              <a:fillRect/>
            </a:stretch>
          </p:blipFill>
          <p:spPr>
            <a:xfrm>
              <a:off x="8072806" y="5010090"/>
              <a:ext cx="495300" cy="314325"/>
            </a:xfrm>
            <a:prstGeom prst="rect">
              <a:avLst/>
            </a:prstGeom>
          </p:spPr>
        </p:pic>
        <p:pic>
          <p:nvPicPr>
            <p:cNvPr id="30" name="Picture 29"/>
            <p:cNvPicPr>
              <a:picLocks noChangeAspect="1"/>
            </p:cNvPicPr>
            <p:nvPr/>
          </p:nvPicPr>
          <p:blipFill>
            <a:blip r:embed="rId14"/>
            <a:stretch>
              <a:fillRect/>
            </a:stretch>
          </p:blipFill>
          <p:spPr>
            <a:xfrm>
              <a:off x="8544166" y="5064536"/>
              <a:ext cx="180975" cy="238125"/>
            </a:xfrm>
            <a:prstGeom prst="rect">
              <a:avLst/>
            </a:prstGeom>
          </p:spPr>
        </p:pic>
        <p:pic>
          <p:nvPicPr>
            <p:cNvPr id="31" name="Picture 30"/>
            <p:cNvPicPr>
              <a:picLocks noChangeAspect="1"/>
            </p:cNvPicPr>
            <p:nvPr/>
          </p:nvPicPr>
          <p:blipFill>
            <a:blip r:embed="rId15"/>
            <a:stretch>
              <a:fillRect/>
            </a:stretch>
          </p:blipFill>
          <p:spPr>
            <a:xfrm>
              <a:off x="8678778" y="4705289"/>
              <a:ext cx="1266825" cy="923925"/>
            </a:xfrm>
            <a:prstGeom prst="rect">
              <a:avLst/>
            </a:prstGeom>
          </p:spPr>
        </p:pic>
      </p:grpSp>
      <p:sp>
        <p:nvSpPr>
          <p:cNvPr id="32" name="TextBox 31"/>
          <p:cNvSpPr txBox="1"/>
          <p:nvPr/>
        </p:nvSpPr>
        <p:spPr>
          <a:xfrm>
            <a:off x="1701271" y="5055379"/>
            <a:ext cx="5895913" cy="933589"/>
          </a:xfrm>
          <a:prstGeom prst="rect">
            <a:avLst/>
          </a:prstGeom>
          <a:noFill/>
        </p:spPr>
        <p:txBody>
          <a:bodyPr wrap="square" rtlCol="0">
            <a:spAutoFit/>
          </a:bodyPr>
          <a:lstStyle/>
          <a:p>
            <a:pPr lvl="0"/>
            <a:r>
              <a:rPr lang="en-US" sz="1600" dirty="0">
                <a:solidFill>
                  <a:srgbClr val="FF0000"/>
                </a:solidFill>
                <a:latin typeface="Times New Roman" panose="02020603050405020304" pitchFamily="18" charset="0"/>
                <a:cs typeface="Times New Roman" panose="02020603050405020304" pitchFamily="18" charset="0"/>
              </a:rPr>
              <a:t>To build line models, we need to calculate </a:t>
            </a:r>
            <a:r>
              <a:rPr lang="en-US" sz="1600" dirty="0" err="1">
                <a:solidFill>
                  <a:srgbClr val="FF0000"/>
                </a:solidFill>
                <a:latin typeface="Times New Roman" panose="02020603050405020304" pitchFamily="18" charset="0"/>
                <a:cs typeface="Times New Roman" panose="02020603050405020304" pitchFamily="18" charset="0"/>
              </a:rPr>
              <a:t>Zabc</a:t>
            </a:r>
            <a:r>
              <a:rPr lang="en-US" sz="1600" dirty="0">
                <a:solidFill>
                  <a:srgbClr val="FF0000"/>
                </a:solidFill>
                <a:latin typeface="Times New Roman" panose="02020603050405020304" pitchFamily="18" charset="0"/>
                <a:cs typeface="Times New Roman" panose="02020603050405020304" pitchFamily="18" charset="0"/>
              </a:rPr>
              <a:t> and </a:t>
            </a:r>
            <a:r>
              <a:rPr lang="en-US" sz="1600" dirty="0" err="1">
                <a:solidFill>
                  <a:srgbClr val="FF0000"/>
                </a:solidFill>
                <a:latin typeface="Times New Roman" panose="02020603050405020304" pitchFamily="18" charset="0"/>
                <a:cs typeface="Times New Roman" panose="02020603050405020304" pitchFamily="18" charset="0"/>
              </a:rPr>
              <a:t>Yabc</a:t>
            </a:r>
            <a:r>
              <a:rPr lang="en-US" sz="1600" dirty="0">
                <a:solidFill>
                  <a:srgbClr val="FF0000"/>
                </a:solidFill>
                <a:latin typeface="Times New Roman" panose="02020603050405020304" pitchFamily="18" charset="0"/>
                <a:cs typeface="Times New Roman" panose="02020603050405020304" pitchFamily="18" charset="0"/>
              </a:rPr>
              <a:t> matrices. To calculate </a:t>
            </a:r>
            <a:r>
              <a:rPr lang="en-US" sz="1600" dirty="0" err="1">
                <a:solidFill>
                  <a:srgbClr val="FF0000"/>
                </a:solidFill>
                <a:latin typeface="Times New Roman" panose="02020603050405020304" pitchFamily="18" charset="0"/>
                <a:cs typeface="Times New Roman" panose="02020603050405020304" pitchFamily="18" charset="0"/>
              </a:rPr>
              <a:t>Zabc</a:t>
            </a:r>
            <a:r>
              <a:rPr lang="en-US" sz="1600" dirty="0">
                <a:solidFill>
                  <a:srgbClr val="FF0000"/>
                </a:solidFill>
                <a:latin typeface="Times New Roman" panose="02020603050405020304" pitchFamily="18" charset="0"/>
                <a:cs typeface="Times New Roman" panose="02020603050405020304" pitchFamily="18" charset="0"/>
              </a:rPr>
              <a:t> and </a:t>
            </a:r>
            <a:r>
              <a:rPr lang="en-US" sz="1600" dirty="0" err="1">
                <a:solidFill>
                  <a:srgbClr val="FF0000"/>
                </a:solidFill>
                <a:latin typeface="Times New Roman" panose="02020603050405020304" pitchFamily="18" charset="0"/>
                <a:cs typeface="Times New Roman" panose="02020603050405020304" pitchFamily="18" charset="0"/>
              </a:rPr>
              <a:t>Yabc</a:t>
            </a:r>
            <a:r>
              <a:rPr lang="en-US" sz="1600" dirty="0">
                <a:solidFill>
                  <a:srgbClr val="FF0000"/>
                </a:solidFill>
                <a:latin typeface="Times New Roman" panose="02020603050405020304" pitchFamily="18" charset="0"/>
                <a:cs typeface="Times New Roman" panose="02020603050405020304" pitchFamily="18" charset="0"/>
              </a:rPr>
              <a:t> matrices, we need to know the conductor and construction information.</a:t>
            </a:r>
            <a:endParaRPr lang="en-US" sz="1600" dirty="0">
              <a:solidFill>
                <a:srgbClr val="FF0000"/>
              </a:solidFill>
            </a:endParaRPr>
          </a:p>
          <a:p>
            <a:endParaRPr lang="en-US" sz="1000" baseline="30000" dirty="0"/>
          </a:p>
        </p:txBody>
      </p:sp>
    </p:spTree>
    <p:extLst>
      <p:ext uri="{BB962C8B-B14F-4D97-AF65-F5344CB8AC3E}">
        <p14:creationId xmlns:p14="http://schemas.microsoft.com/office/powerpoint/2010/main" val="23767449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79A9A4E-4C82-4D44-9372-C31BB3818094}" type="slidenum">
              <a:rPr lang="en-US" smtClean="0"/>
              <a:pPr/>
              <a:t>106</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4" name="TextBox 13"/>
          <p:cNvSpPr txBox="1"/>
          <p:nvPr/>
        </p:nvSpPr>
        <p:spPr>
          <a:xfrm>
            <a:off x="762000" y="1320969"/>
            <a:ext cx="7086600" cy="400110"/>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Series impedance matrix</a:t>
            </a:r>
            <a:endParaRPr lang="en-US" sz="1050" baseline="30000" dirty="0"/>
          </a:p>
        </p:txBody>
      </p:sp>
      <p:sp>
        <p:nvSpPr>
          <p:cNvPr id="13"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pic>
        <p:nvPicPr>
          <p:cNvPr id="33" name="Picture 32"/>
          <p:cNvPicPr>
            <a:picLocks noChangeAspect="1"/>
          </p:cNvPicPr>
          <p:nvPr/>
        </p:nvPicPr>
        <p:blipFill>
          <a:blip r:embed="rId3"/>
          <a:stretch>
            <a:fillRect/>
          </a:stretch>
        </p:blipFill>
        <p:spPr>
          <a:xfrm>
            <a:off x="128930" y="1871607"/>
            <a:ext cx="2690470" cy="1744324"/>
          </a:xfrm>
          <a:prstGeom prst="rect">
            <a:avLst/>
          </a:prstGeom>
        </p:spPr>
      </p:pic>
      <p:pic>
        <p:nvPicPr>
          <p:cNvPr id="34" name="Picture 33"/>
          <p:cNvPicPr>
            <a:picLocks noChangeAspect="1"/>
          </p:cNvPicPr>
          <p:nvPr/>
        </p:nvPicPr>
        <p:blipFill>
          <a:blip r:embed="rId4"/>
          <a:stretch>
            <a:fillRect/>
          </a:stretch>
        </p:blipFill>
        <p:spPr>
          <a:xfrm>
            <a:off x="2971800" y="1871607"/>
            <a:ext cx="2819400" cy="1744324"/>
          </a:xfrm>
          <a:prstGeom prst="rect">
            <a:avLst/>
          </a:prstGeom>
        </p:spPr>
      </p:pic>
      <p:pic>
        <p:nvPicPr>
          <p:cNvPr id="35" name="Picture 34"/>
          <p:cNvPicPr>
            <a:picLocks noChangeAspect="1"/>
          </p:cNvPicPr>
          <p:nvPr/>
        </p:nvPicPr>
        <p:blipFill>
          <a:blip r:embed="rId5"/>
          <a:stretch>
            <a:fillRect/>
          </a:stretch>
        </p:blipFill>
        <p:spPr>
          <a:xfrm>
            <a:off x="6011892" y="1871607"/>
            <a:ext cx="3063815" cy="1744324"/>
          </a:xfrm>
          <a:prstGeom prst="rect">
            <a:avLst/>
          </a:prstGeom>
        </p:spPr>
      </p:pic>
      <p:sp>
        <p:nvSpPr>
          <p:cNvPr id="40" name="Rectangle 39"/>
          <p:cNvSpPr/>
          <p:nvPr/>
        </p:nvSpPr>
        <p:spPr bwMode="auto">
          <a:xfrm>
            <a:off x="6172200" y="3200572"/>
            <a:ext cx="1524001" cy="410558"/>
          </a:xfrm>
          <a:prstGeom prst="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nvGrpSpPr>
          <p:cNvPr id="41" name="Group 40"/>
          <p:cNvGrpSpPr/>
          <p:nvPr/>
        </p:nvGrpSpPr>
        <p:grpSpPr>
          <a:xfrm>
            <a:off x="128931" y="3679284"/>
            <a:ext cx="8862670" cy="1730916"/>
            <a:chOff x="128931" y="4088323"/>
            <a:chExt cx="8862670" cy="1730916"/>
          </a:xfrm>
        </p:grpSpPr>
        <p:sp>
          <p:nvSpPr>
            <p:cNvPr id="42" name="Down Arrow 41"/>
            <p:cNvSpPr/>
            <p:nvPr/>
          </p:nvSpPr>
          <p:spPr bwMode="auto">
            <a:xfrm>
              <a:off x="4340812" y="4088323"/>
              <a:ext cx="438908" cy="30805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43" name="TextBox 42"/>
            <p:cNvSpPr txBox="1"/>
            <p:nvPr/>
          </p:nvSpPr>
          <p:spPr>
            <a:xfrm>
              <a:off x="128931" y="4495800"/>
              <a:ext cx="8862670" cy="1323439"/>
            </a:xfrm>
            <a:prstGeom prst="rect">
              <a:avLst/>
            </a:prstGeom>
            <a:noFill/>
            <a:ln>
              <a:solidFill>
                <a:schemeClr val="tx1">
                  <a:lumMod val="95000"/>
                  <a:lumOff val="5000"/>
                </a:schemeClr>
              </a:solidFill>
            </a:ln>
          </p:spPr>
          <p:txBody>
            <a:bodyPr wrap="square" rtlCol="0">
              <a:spAutoFit/>
            </a:bodyPr>
            <a:lstStyle/>
            <a:p>
              <a:pPr marL="285750" lvl="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Conductor information:</a:t>
              </a:r>
            </a:p>
            <a:p>
              <a:pPr lvl="0"/>
              <a:r>
                <a:rPr lang="en-US" sz="1600" dirty="0">
                  <a:latin typeface="Times New Roman" panose="02020603050405020304" pitchFamily="18" charset="0"/>
                  <a:cs typeface="Times New Roman" panose="02020603050405020304" pitchFamily="18" charset="0"/>
                </a:rPr>
                <a:t>      Geometric mean radius: </a:t>
              </a:r>
              <a:r>
                <a:rPr lang="en-US" sz="1600" dirty="0" err="1">
                  <a:latin typeface="Times New Roman" panose="02020603050405020304" pitchFamily="18" charset="0"/>
                  <a:cs typeface="Times New Roman" panose="02020603050405020304" pitchFamily="18" charset="0"/>
                </a:rPr>
                <a:t>GMR</a:t>
              </a:r>
              <a:r>
                <a:rPr lang="en-US" sz="1600" baseline="-25000" dirty="0" err="1">
                  <a:latin typeface="Times New Roman" panose="02020603050405020304" pitchFamily="18" charset="0"/>
                  <a:cs typeface="Times New Roman" panose="02020603050405020304" pitchFamily="18" charset="0"/>
                </a:rPr>
                <a:t>p</a:t>
              </a:r>
              <a:r>
                <a:rPr lang="en-US" sz="1600" dirty="0">
                  <a:latin typeface="Times New Roman" panose="02020603050405020304" pitchFamily="18" charset="0"/>
                  <a:cs typeface="Times New Roman" panose="02020603050405020304" pitchFamily="18" charset="0"/>
                </a:rPr>
                <a:t> = 0.00814 </a:t>
              </a:r>
              <a:r>
                <a:rPr lang="en-US" sz="1600" dirty="0" err="1">
                  <a:latin typeface="Times New Roman" panose="02020603050405020304" pitchFamily="18" charset="0"/>
                  <a:cs typeface="Times New Roman" panose="02020603050405020304" pitchFamily="18" charset="0"/>
                </a:rPr>
                <a:t>ft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GMR</a:t>
              </a:r>
              <a:r>
                <a:rPr lang="en-US" sz="1600" baseline="-25000" dirty="0" err="1">
                  <a:latin typeface="Times New Roman" panose="02020603050405020304" pitchFamily="18" charset="0"/>
                  <a:cs typeface="Times New Roman" panose="02020603050405020304" pitchFamily="18" charset="0"/>
                </a:rPr>
                <a:t>n</a:t>
              </a:r>
              <a:r>
                <a:rPr lang="en-US" sz="1600" dirty="0">
                  <a:latin typeface="Times New Roman" panose="02020603050405020304" pitchFamily="18" charset="0"/>
                  <a:cs typeface="Times New Roman" panose="02020603050405020304" pitchFamily="18" charset="0"/>
                </a:rPr>
                <a:t> = 0.0051 </a:t>
              </a:r>
              <a:r>
                <a:rPr lang="en-US" sz="1600" dirty="0" err="1">
                  <a:latin typeface="Times New Roman" panose="02020603050405020304" pitchFamily="18" charset="0"/>
                  <a:cs typeface="Times New Roman" panose="02020603050405020304" pitchFamily="18" charset="0"/>
                </a:rPr>
                <a:t>ft</a:t>
              </a:r>
              <a:endParaRPr lang="en-US" sz="1600" dirty="0">
                <a:latin typeface="Times New Roman" panose="02020603050405020304" pitchFamily="18" charset="0"/>
                <a:cs typeface="Times New Roman" panose="02020603050405020304" pitchFamily="18" charset="0"/>
              </a:endParaRPr>
            </a:p>
            <a:p>
              <a:pPr lvl="0"/>
              <a:r>
                <a:rPr lang="en-US" sz="1600" dirty="0">
                  <a:latin typeface="Times New Roman" panose="02020603050405020304" pitchFamily="18" charset="0"/>
                  <a:cs typeface="Times New Roman" panose="02020603050405020304" pitchFamily="18" charset="0"/>
                </a:rPr>
                <a:t>       Resistance per unit length: </a:t>
              </a:r>
              <a:r>
                <a:rPr lang="en-US" sz="1600" dirty="0" err="1">
                  <a:latin typeface="Times New Roman" panose="02020603050405020304" pitchFamily="18" charset="0"/>
                  <a:cs typeface="Times New Roman" panose="02020603050405020304" pitchFamily="18" charset="0"/>
                </a:rPr>
                <a:t>r</a:t>
              </a:r>
              <a:r>
                <a:rPr lang="en-US" sz="1600" baseline="-25000" dirty="0" err="1">
                  <a:latin typeface="Times New Roman" panose="02020603050405020304" pitchFamily="18" charset="0"/>
                  <a:cs typeface="Times New Roman" panose="02020603050405020304" pitchFamily="18" charset="0"/>
                </a:rPr>
                <a:t>p</a:t>
              </a:r>
              <a:r>
                <a:rPr lang="en-US" sz="1600" dirty="0">
                  <a:latin typeface="Times New Roman" panose="02020603050405020304" pitchFamily="18" charset="0"/>
                  <a:cs typeface="Times New Roman" panose="02020603050405020304" pitchFamily="18" charset="0"/>
                </a:rPr>
                <a:t> = 0.592 ohms/mile, </a:t>
              </a:r>
              <a:r>
                <a:rPr lang="en-US" sz="1600" dirty="0" err="1">
                  <a:latin typeface="Times New Roman" panose="02020603050405020304" pitchFamily="18" charset="0"/>
                  <a:cs typeface="Times New Roman" panose="02020603050405020304" pitchFamily="18" charset="0"/>
                </a:rPr>
                <a:t>r</a:t>
              </a:r>
              <a:r>
                <a:rPr lang="en-US" sz="1600" baseline="-25000" dirty="0" err="1">
                  <a:latin typeface="Times New Roman" panose="02020603050405020304" pitchFamily="18" charset="0"/>
                  <a:cs typeface="Times New Roman" panose="02020603050405020304" pitchFamily="18" charset="0"/>
                </a:rPr>
                <a:t>n</a:t>
              </a:r>
              <a:r>
                <a:rPr lang="en-US" sz="1600" dirty="0">
                  <a:latin typeface="Times New Roman" panose="02020603050405020304" pitchFamily="18" charset="0"/>
                  <a:cs typeface="Times New Roman" panose="02020603050405020304" pitchFamily="18" charset="0"/>
                </a:rPr>
                <a:t> = 0.895 ohms/mile</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Distances between conductors;</a:t>
              </a:r>
            </a:p>
            <a:p>
              <a:r>
                <a:rPr lang="en-US" sz="1600" dirty="0">
                  <a:latin typeface="Times New Roman" panose="02020603050405020304" pitchFamily="18" charset="0"/>
                  <a:cs typeface="Times New Roman" panose="02020603050405020304" pitchFamily="18" charset="0"/>
                </a:rPr>
                <a:t>      D</a:t>
              </a:r>
              <a:r>
                <a:rPr lang="en-US" sz="1600" baseline="-25000" dirty="0">
                  <a:latin typeface="Times New Roman" panose="02020603050405020304" pitchFamily="18" charset="0"/>
                  <a:cs typeface="Times New Roman" panose="02020603050405020304" pitchFamily="18" charset="0"/>
                </a:rPr>
                <a:t>ab</a:t>
              </a:r>
              <a:r>
                <a:rPr lang="en-US" sz="1600" dirty="0">
                  <a:latin typeface="Times New Roman" panose="02020603050405020304" pitchFamily="18" charset="0"/>
                  <a:cs typeface="Times New Roman" panose="02020603050405020304" pitchFamily="18" charset="0"/>
                </a:rPr>
                <a:t> = 3.5 </a:t>
              </a:r>
              <a:r>
                <a:rPr lang="en-US" sz="1600" dirty="0" err="1">
                  <a:latin typeface="Times New Roman" panose="02020603050405020304" pitchFamily="18" charset="0"/>
                  <a:cs typeface="Times New Roman" panose="02020603050405020304" pitchFamily="18" charset="0"/>
                </a:rPr>
                <a:t>ft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a:t>
              </a:r>
              <a:r>
                <a:rPr lang="en-US" sz="1600" baseline="-25000" dirty="0" err="1">
                  <a:latin typeface="Times New Roman" panose="02020603050405020304" pitchFamily="18" charset="0"/>
                  <a:cs typeface="Times New Roman" panose="02020603050405020304" pitchFamily="18" charset="0"/>
                </a:rPr>
                <a:t>bc</a:t>
              </a:r>
              <a:r>
                <a:rPr lang="en-US" sz="1600" dirty="0">
                  <a:latin typeface="Times New Roman" panose="02020603050405020304" pitchFamily="18" charset="0"/>
                  <a:cs typeface="Times New Roman" panose="02020603050405020304" pitchFamily="18" charset="0"/>
                </a:rPr>
                <a:t> = 3.5 </a:t>
              </a:r>
              <a:r>
                <a:rPr lang="en-US" sz="1600" dirty="0" err="1">
                  <a:latin typeface="Times New Roman" panose="02020603050405020304" pitchFamily="18" charset="0"/>
                  <a:cs typeface="Times New Roman" panose="02020603050405020304" pitchFamily="18" charset="0"/>
                </a:rPr>
                <a:t>ft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a:t>
              </a:r>
              <a:r>
                <a:rPr lang="en-US" sz="1600" baseline="-25000" dirty="0" err="1">
                  <a:latin typeface="Times New Roman" panose="02020603050405020304" pitchFamily="18" charset="0"/>
                  <a:cs typeface="Times New Roman" panose="02020603050405020304" pitchFamily="18" charset="0"/>
                </a:rPr>
                <a:t>ca</a:t>
              </a:r>
              <a:r>
                <a:rPr lang="en-US" sz="1600" dirty="0">
                  <a:latin typeface="Times New Roman" panose="02020603050405020304" pitchFamily="18" charset="0"/>
                  <a:cs typeface="Times New Roman" panose="02020603050405020304" pitchFamily="18" charset="0"/>
                </a:rPr>
                <a:t> = 7 </a:t>
              </a:r>
              <a:r>
                <a:rPr lang="en-US" sz="1600" dirty="0" err="1">
                  <a:latin typeface="Times New Roman" panose="02020603050405020304" pitchFamily="18" charset="0"/>
                  <a:cs typeface="Times New Roman" panose="02020603050405020304" pitchFamily="18" charset="0"/>
                </a:rPr>
                <a:t>ft</a:t>
              </a:r>
              <a:r>
                <a:rPr lang="en-US" sz="1600" dirty="0">
                  <a:latin typeface="Times New Roman" panose="02020603050405020304" pitchFamily="18" charset="0"/>
                  <a:cs typeface="Times New Roman" panose="02020603050405020304" pitchFamily="18" charset="0"/>
                </a:rPr>
                <a:t>, D</a:t>
              </a:r>
              <a:r>
                <a:rPr lang="en-US" sz="1600" baseline="-25000" dirty="0">
                  <a:latin typeface="Times New Roman" panose="02020603050405020304" pitchFamily="18" charset="0"/>
                  <a:cs typeface="Times New Roman" panose="02020603050405020304" pitchFamily="18" charset="0"/>
                </a:rPr>
                <a:t>an</a:t>
              </a:r>
              <a:r>
                <a:rPr lang="en-US" sz="1600" dirty="0">
                  <a:latin typeface="Times New Roman" panose="02020603050405020304" pitchFamily="18" charset="0"/>
                  <a:cs typeface="Times New Roman" panose="02020603050405020304" pitchFamily="18" charset="0"/>
                </a:rPr>
                <a:t> = 5.315 </a:t>
              </a:r>
              <a:r>
                <a:rPr lang="en-US" sz="1600" dirty="0" err="1">
                  <a:latin typeface="Times New Roman" panose="02020603050405020304" pitchFamily="18" charset="0"/>
                  <a:cs typeface="Times New Roman" panose="02020603050405020304" pitchFamily="18" charset="0"/>
                </a:rPr>
                <a:t>ft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a:t>
              </a:r>
              <a:r>
                <a:rPr lang="en-US" sz="1600" baseline="-25000" dirty="0" err="1">
                  <a:latin typeface="Times New Roman" panose="02020603050405020304" pitchFamily="18" charset="0"/>
                  <a:cs typeface="Times New Roman" panose="02020603050405020304" pitchFamily="18" charset="0"/>
                </a:rPr>
                <a:t>bn</a:t>
              </a:r>
              <a:r>
                <a:rPr lang="en-US" sz="1600" dirty="0">
                  <a:latin typeface="Times New Roman" panose="02020603050405020304" pitchFamily="18" charset="0"/>
                  <a:cs typeface="Times New Roman" panose="02020603050405020304" pitchFamily="18" charset="0"/>
                </a:rPr>
                <a:t> = 4 </a:t>
              </a:r>
              <a:r>
                <a:rPr lang="en-US" sz="1600" dirty="0" err="1">
                  <a:latin typeface="Times New Roman" panose="02020603050405020304" pitchFamily="18" charset="0"/>
                  <a:cs typeface="Times New Roman" panose="02020603050405020304" pitchFamily="18" charset="0"/>
                </a:rPr>
                <a:t>ft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a:t>
              </a:r>
              <a:r>
                <a:rPr lang="en-US" sz="1600" baseline="-25000" dirty="0" err="1">
                  <a:latin typeface="Times New Roman" panose="02020603050405020304" pitchFamily="18" charset="0"/>
                  <a:cs typeface="Times New Roman" panose="02020603050405020304" pitchFamily="18" charset="0"/>
                </a:rPr>
                <a:t>cn</a:t>
              </a:r>
              <a:r>
                <a:rPr lang="en-US" sz="1600" dirty="0">
                  <a:latin typeface="Times New Roman" panose="02020603050405020304" pitchFamily="18" charset="0"/>
                  <a:cs typeface="Times New Roman" panose="02020603050405020304" pitchFamily="18" charset="0"/>
                </a:rPr>
                <a:t> = 5.315 </a:t>
              </a:r>
              <a:r>
                <a:rPr lang="en-US" sz="1600" dirty="0" err="1">
                  <a:latin typeface="Times New Roman" panose="02020603050405020304" pitchFamily="18" charset="0"/>
                  <a:cs typeface="Times New Roman" panose="02020603050405020304" pitchFamily="18" charset="0"/>
                </a:rPr>
                <a:t>ft</a:t>
              </a:r>
              <a:endParaRPr lang="en-US" sz="1600" dirty="0">
                <a:latin typeface="Times New Roman" panose="02020603050405020304" pitchFamily="18" charset="0"/>
                <a:cs typeface="Times New Roman" panose="02020603050405020304" pitchFamily="18" charset="0"/>
              </a:endParaRPr>
            </a:p>
          </p:txBody>
        </p:sp>
      </p:grpSp>
      <p:cxnSp>
        <p:nvCxnSpPr>
          <p:cNvPr id="18" name="Straight Connector 17">
            <a:extLst>
              <a:ext uri="{FF2B5EF4-FFF2-40B4-BE49-F238E27FC236}">
                <a16:creationId xmlns:a16="http://schemas.microsoft.com/office/drawing/2014/main" id="{1B0D1AFF-63A1-4DEC-BD78-193BC52243AB}"/>
              </a:ext>
            </a:extLst>
          </p:cNvPr>
          <p:cNvCxnSpPr>
            <a:cxnSpLocks/>
          </p:cNvCxnSpPr>
          <p:nvPr/>
        </p:nvCxnSpPr>
        <p:spPr bwMode="auto">
          <a:xfrm>
            <a:off x="228600" y="3618750"/>
            <a:ext cx="83820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49D12F39-7B5B-43DC-837A-A75EB8F2FE73}"/>
              </a:ext>
            </a:extLst>
          </p:cNvPr>
          <p:cNvCxnSpPr>
            <a:cxnSpLocks/>
          </p:cNvCxnSpPr>
          <p:nvPr/>
        </p:nvCxnSpPr>
        <p:spPr bwMode="auto">
          <a:xfrm>
            <a:off x="3898965" y="2133600"/>
            <a:ext cx="83820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F7CCC0E0-EE6D-49A8-AE17-56BA3C72AA1B}"/>
              </a:ext>
            </a:extLst>
          </p:cNvPr>
          <p:cNvCxnSpPr>
            <a:cxnSpLocks/>
          </p:cNvCxnSpPr>
          <p:nvPr/>
        </p:nvCxnSpPr>
        <p:spPr bwMode="auto">
          <a:xfrm>
            <a:off x="3200400" y="2971800"/>
            <a:ext cx="83820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6F8388F3-33BE-4BC0-A10D-D37486CA28E3}"/>
              </a:ext>
            </a:extLst>
          </p:cNvPr>
          <p:cNvCxnSpPr>
            <a:cxnSpLocks/>
          </p:cNvCxnSpPr>
          <p:nvPr/>
        </p:nvCxnSpPr>
        <p:spPr bwMode="auto">
          <a:xfrm>
            <a:off x="3200400" y="3200572"/>
            <a:ext cx="83820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76FEC7DD-53B5-4D27-A25B-A2A07A0974B6}"/>
              </a:ext>
            </a:extLst>
          </p:cNvPr>
          <p:cNvCxnSpPr>
            <a:cxnSpLocks/>
          </p:cNvCxnSpPr>
          <p:nvPr/>
        </p:nvCxnSpPr>
        <p:spPr bwMode="auto">
          <a:xfrm>
            <a:off x="3200400" y="3352800"/>
            <a:ext cx="83820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7E66A199-BEEC-4D2E-8B62-8BCE602399EF}"/>
              </a:ext>
            </a:extLst>
          </p:cNvPr>
          <p:cNvCxnSpPr>
            <a:cxnSpLocks/>
          </p:cNvCxnSpPr>
          <p:nvPr/>
        </p:nvCxnSpPr>
        <p:spPr bwMode="auto">
          <a:xfrm>
            <a:off x="3352800" y="3603510"/>
            <a:ext cx="817406"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567183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79A9A4E-4C82-4D44-9372-C31BB3818094}" type="slidenum">
              <a:rPr lang="en-US" smtClean="0"/>
              <a:pPr/>
              <a:t>107</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4" name="TextBox 13"/>
          <p:cNvSpPr txBox="1"/>
          <p:nvPr/>
        </p:nvSpPr>
        <p:spPr>
          <a:xfrm>
            <a:off x="762000" y="1320969"/>
            <a:ext cx="7086600" cy="400110"/>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Series impedance matrix</a:t>
            </a:r>
            <a:endParaRPr lang="en-US" sz="1050" baseline="30000" dirty="0"/>
          </a:p>
        </p:txBody>
      </p:sp>
      <p:sp>
        <p:nvSpPr>
          <p:cNvPr id="13"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sp>
        <p:nvSpPr>
          <p:cNvPr id="18" name="TextBox 17"/>
          <p:cNvSpPr txBox="1"/>
          <p:nvPr/>
        </p:nvSpPr>
        <p:spPr>
          <a:xfrm>
            <a:off x="366097" y="1724561"/>
            <a:ext cx="5958503" cy="1169551"/>
          </a:xfrm>
          <a:prstGeom prst="rect">
            <a:avLst/>
          </a:prstGeom>
          <a:noFill/>
          <a:ln>
            <a:solidFill>
              <a:schemeClr val="tx1"/>
            </a:solidFill>
          </a:ln>
        </p:spPr>
        <p:txBody>
          <a:bodyPr wrap="square" rtlCol="0">
            <a:spAutoFit/>
          </a:bodyPr>
          <a:lstStyle/>
          <a:p>
            <a:pPr marL="285750" lvl="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Conductor information:</a:t>
            </a:r>
          </a:p>
          <a:p>
            <a:pPr lvl="0"/>
            <a:r>
              <a:rPr lang="en-US" sz="1400" dirty="0">
                <a:latin typeface="Times New Roman" panose="02020603050405020304" pitchFamily="18" charset="0"/>
                <a:cs typeface="Times New Roman" panose="02020603050405020304" pitchFamily="18" charset="0"/>
              </a:rPr>
              <a:t>      Geometric mean radius: </a:t>
            </a:r>
            <a:r>
              <a:rPr lang="en-US" sz="1400" dirty="0" err="1">
                <a:latin typeface="Times New Roman" panose="02020603050405020304" pitchFamily="18" charset="0"/>
                <a:cs typeface="Times New Roman" panose="02020603050405020304" pitchFamily="18" charset="0"/>
              </a:rPr>
              <a:t>GMR</a:t>
            </a:r>
            <a:r>
              <a:rPr lang="en-US" sz="1400" baseline="-25000" dirty="0" err="1">
                <a:latin typeface="Times New Roman" panose="02020603050405020304" pitchFamily="18" charset="0"/>
                <a:cs typeface="Times New Roman" panose="02020603050405020304" pitchFamily="18" charset="0"/>
              </a:rPr>
              <a:t>p</a:t>
            </a:r>
            <a:r>
              <a:rPr lang="en-US" sz="1400" dirty="0">
                <a:latin typeface="Times New Roman" panose="02020603050405020304" pitchFamily="18" charset="0"/>
                <a:cs typeface="Times New Roman" panose="02020603050405020304" pitchFamily="18" charset="0"/>
              </a:rPr>
              <a:t> = 0.00814 </a:t>
            </a:r>
            <a:r>
              <a:rPr lang="en-US" sz="1400" dirty="0" err="1">
                <a:latin typeface="Times New Roman" panose="02020603050405020304" pitchFamily="18" charset="0"/>
                <a:cs typeface="Times New Roman" panose="02020603050405020304" pitchFamily="18" charset="0"/>
              </a:rPr>
              <a:t>ft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GMR</a:t>
            </a:r>
            <a:r>
              <a:rPr lang="en-US" sz="1400" baseline="-25000" dirty="0" err="1">
                <a:latin typeface="Times New Roman" panose="02020603050405020304" pitchFamily="18" charset="0"/>
                <a:cs typeface="Times New Roman" panose="02020603050405020304" pitchFamily="18" charset="0"/>
              </a:rPr>
              <a:t>n</a:t>
            </a:r>
            <a:r>
              <a:rPr lang="en-US" sz="1400" dirty="0">
                <a:latin typeface="Times New Roman" panose="02020603050405020304" pitchFamily="18" charset="0"/>
                <a:cs typeface="Times New Roman" panose="02020603050405020304" pitchFamily="18" charset="0"/>
              </a:rPr>
              <a:t> = 0.0051 </a:t>
            </a:r>
            <a:r>
              <a:rPr lang="en-US" sz="1400" dirty="0" err="1">
                <a:latin typeface="Times New Roman" panose="02020603050405020304" pitchFamily="18" charset="0"/>
                <a:cs typeface="Times New Roman" panose="02020603050405020304" pitchFamily="18" charset="0"/>
              </a:rPr>
              <a:t>ft</a:t>
            </a:r>
            <a:endParaRPr lang="en-US" sz="1400" dirty="0">
              <a:latin typeface="Times New Roman" panose="02020603050405020304" pitchFamily="18" charset="0"/>
              <a:cs typeface="Times New Roman" panose="02020603050405020304" pitchFamily="18" charset="0"/>
            </a:endParaRPr>
          </a:p>
          <a:p>
            <a:pPr lvl="0"/>
            <a:r>
              <a:rPr lang="en-US" sz="1400" dirty="0">
                <a:latin typeface="Times New Roman" panose="02020603050405020304" pitchFamily="18" charset="0"/>
                <a:cs typeface="Times New Roman" panose="02020603050405020304" pitchFamily="18" charset="0"/>
              </a:rPr>
              <a:t>       Resistance per unit length: </a:t>
            </a:r>
            <a:r>
              <a:rPr lang="en-US" sz="1400" dirty="0" err="1">
                <a:latin typeface="Times New Roman" panose="02020603050405020304" pitchFamily="18" charset="0"/>
                <a:cs typeface="Times New Roman" panose="02020603050405020304" pitchFamily="18" charset="0"/>
              </a:rPr>
              <a:t>r</a:t>
            </a:r>
            <a:r>
              <a:rPr lang="en-US" sz="1400" baseline="-25000" dirty="0" err="1">
                <a:latin typeface="Times New Roman" panose="02020603050405020304" pitchFamily="18" charset="0"/>
                <a:cs typeface="Times New Roman" panose="02020603050405020304" pitchFamily="18" charset="0"/>
              </a:rPr>
              <a:t>p</a:t>
            </a:r>
            <a:r>
              <a:rPr lang="en-US" sz="1400" dirty="0">
                <a:latin typeface="Times New Roman" panose="02020603050405020304" pitchFamily="18" charset="0"/>
                <a:cs typeface="Times New Roman" panose="02020603050405020304" pitchFamily="18" charset="0"/>
              </a:rPr>
              <a:t> = 0.592 ohms/mile, </a:t>
            </a:r>
            <a:r>
              <a:rPr lang="en-US" sz="1400" dirty="0" err="1">
                <a:latin typeface="Times New Roman" panose="02020603050405020304" pitchFamily="18" charset="0"/>
                <a:cs typeface="Times New Roman" panose="02020603050405020304" pitchFamily="18" charset="0"/>
              </a:rPr>
              <a:t>r</a:t>
            </a:r>
            <a:r>
              <a:rPr lang="en-US" sz="1400" baseline="-25000" dirty="0" err="1">
                <a:latin typeface="Times New Roman" panose="02020603050405020304" pitchFamily="18" charset="0"/>
                <a:cs typeface="Times New Roman" panose="02020603050405020304" pitchFamily="18" charset="0"/>
              </a:rPr>
              <a:t>n</a:t>
            </a:r>
            <a:r>
              <a:rPr lang="en-US" sz="1400" dirty="0">
                <a:latin typeface="Times New Roman" panose="02020603050405020304" pitchFamily="18" charset="0"/>
                <a:cs typeface="Times New Roman" panose="02020603050405020304" pitchFamily="18" charset="0"/>
              </a:rPr>
              <a:t> = 0.895 ohms/mile</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Distances between conductors;</a:t>
            </a:r>
          </a:p>
          <a:p>
            <a:r>
              <a:rPr lang="en-US" sz="1400" dirty="0">
                <a:latin typeface="Times New Roman" panose="02020603050405020304" pitchFamily="18" charset="0"/>
                <a:cs typeface="Times New Roman" panose="02020603050405020304" pitchFamily="18" charset="0"/>
              </a:rPr>
              <a:t>      D</a:t>
            </a:r>
            <a:r>
              <a:rPr lang="en-US" sz="1400" baseline="-25000" dirty="0">
                <a:latin typeface="Times New Roman" panose="02020603050405020304" pitchFamily="18" charset="0"/>
                <a:cs typeface="Times New Roman" panose="02020603050405020304" pitchFamily="18" charset="0"/>
              </a:rPr>
              <a:t>ab</a:t>
            </a:r>
            <a:r>
              <a:rPr lang="en-US" sz="1400" dirty="0">
                <a:latin typeface="Times New Roman" panose="02020603050405020304" pitchFamily="18" charset="0"/>
                <a:cs typeface="Times New Roman" panose="02020603050405020304" pitchFamily="18" charset="0"/>
              </a:rPr>
              <a:t> = 3.5 </a:t>
            </a:r>
            <a:r>
              <a:rPr lang="en-US" sz="1400" dirty="0" err="1">
                <a:latin typeface="Times New Roman" panose="02020603050405020304" pitchFamily="18" charset="0"/>
                <a:cs typeface="Times New Roman" panose="02020603050405020304" pitchFamily="18" charset="0"/>
              </a:rPr>
              <a:t>ft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a:t>
            </a:r>
            <a:r>
              <a:rPr lang="en-US" sz="1400" baseline="-25000" dirty="0" err="1">
                <a:latin typeface="Times New Roman" panose="02020603050405020304" pitchFamily="18" charset="0"/>
                <a:cs typeface="Times New Roman" panose="02020603050405020304" pitchFamily="18" charset="0"/>
              </a:rPr>
              <a:t>bc</a:t>
            </a:r>
            <a:r>
              <a:rPr lang="en-US" sz="1400" dirty="0">
                <a:latin typeface="Times New Roman" panose="02020603050405020304" pitchFamily="18" charset="0"/>
                <a:cs typeface="Times New Roman" panose="02020603050405020304" pitchFamily="18" charset="0"/>
              </a:rPr>
              <a:t> = 3.5 </a:t>
            </a:r>
            <a:r>
              <a:rPr lang="en-US" sz="1400" dirty="0" err="1">
                <a:latin typeface="Times New Roman" panose="02020603050405020304" pitchFamily="18" charset="0"/>
                <a:cs typeface="Times New Roman" panose="02020603050405020304" pitchFamily="18" charset="0"/>
              </a:rPr>
              <a:t>ft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a:t>
            </a:r>
            <a:r>
              <a:rPr lang="en-US" sz="1400" baseline="-25000" dirty="0" err="1">
                <a:latin typeface="Times New Roman" panose="02020603050405020304" pitchFamily="18" charset="0"/>
                <a:cs typeface="Times New Roman" panose="02020603050405020304" pitchFamily="18" charset="0"/>
              </a:rPr>
              <a:t>ca</a:t>
            </a:r>
            <a:r>
              <a:rPr lang="en-US" sz="1400" dirty="0">
                <a:latin typeface="Times New Roman" panose="02020603050405020304" pitchFamily="18" charset="0"/>
                <a:cs typeface="Times New Roman" panose="02020603050405020304" pitchFamily="18" charset="0"/>
              </a:rPr>
              <a:t> = 7 </a:t>
            </a:r>
            <a:r>
              <a:rPr lang="en-US" sz="1400" dirty="0" err="1">
                <a:latin typeface="Times New Roman" panose="02020603050405020304" pitchFamily="18" charset="0"/>
                <a:cs typeface="Times New Roman" panose="02020603050405020304" pitchFamily="18" charset="0"/>
              </a:rPr>
              <a:t>ft</a:t>
            </a:r>
            <a:r>
              <a:rPr lang="en-US" sz="1400" dirty="0">
                <a:latin typeface="Times New Roman" panose="02020603050405020304" pitchFamily="18" charset="0"/>
                <a:cs typeface="Times New Roman" panose="02020603050405020304" pitchFamily="18" charset="0"/>
              </a:rPr>
              <a:t>, D</a:t>
            </a:r>
            <a:r>
              <a:rPr lang="en-US" sz="1400" baseline="-25000" dirty="0">
                <a:latin typeface="Times New Roman" panose="02020603050405020304" pitchFamily="18" charset="0"/>
                <a:cs typeface="Times New Roman" panose="02020603050405020304" pitchFamily="18" charset="0"/>
              </a:rPr>
              <a:t>an</a:t>
            </a:r>
            <a:r>
              <a:rPr lang="en-US" sz="1400" dirty="0">
                <a:latin typeface="Times New Roman" panose="02020603050405020304" pitchFamily="18" charset="0"/>
                <a:cs typeface="Times New Roman" panose="02020603050405020304" pitchFamily="18" charset="0"/>
              </a:rPr>
              <a:t> = 5.315 </a:t>
            </a:r>
            <a:r>
              <a:rPr lang="en-US" sz="1400" dirty="0" err="1">
                <a:latin typeface="Times New Roman" panose="02020603050405020304" pitchFamily="18" charset="0"/>
                <a:cs typeface="Times New Roman" panose="02020603050405020304" pitchFamily="18" charset="0"/>
              </a:rPr>
              <a:t>ft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a:t>
            </a:r>
            <a:r>
              <a:rPr lang="en-US" sz="1400" baseline="-25000" dirty="0" err="1">
                <a:latin typeface="Times New Roman" panose="02020603050405020304" pitchFamily="18" charset="0"/>
                <a:cs typeface="Times New Roman" panose="02020603050405020304" pitchFamily="18" charset="0"/>
              </a:rPr>
              <a:t>bn</a:t>
            </a:r>
            <a:r>
              <a:rPr lang="en-US" sz="1400" dirty="0">
                <a:latin typeface="Times New Roman" panose="02020603050405020304" pitchFamily="18" charset="0"/>
                <a:cs typeface="Times New Roman" panose="02020603050405020304" pitchFamily="18" charset="0"/>
              </a:rPr>
              <a:t> = 4 </a:t>
            </a:r>
            <a:r>
              <a:rPr lang="en-US" sz="1400" dirty="0" err="1">
                <a:latin typeface="Times New Roman" panose="02020603050405020304" pitchFamily="18" charset="0"/>
                <a:cs typeface="Times New Roman" panose="02020603050405020304" pitchFamily="18" charset="0"/>
              </a:rPr>
              <a:t>ft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a:t>
            </a:r>
            <a:r>
              <a:rPr lang="en-US" sz="1400" baseline="-25000" dirty="0" err="1">
                <a:latin typeface="Times New Roman" panose="02020603050405020304" pitchFamily="18" charset="0"/>
                <a:cs typeface="Times New Roman" panose="02020603050405020304" pitchFamily="18" charset="0"/>
              </a:rPr>
              <a:t>cn</a:t>
            </a:r>
            <a:r>
              <a:rPr lang="en-US" sz="1400" dirty="0">
                <a:latin typeface="Times New Roman" panose="02020603050405020304" pitchFamily="18" charset="0"/>
                <a:cs typeface="Times New Roman" panose="02020603050405020304" pitchFamily="18" charset="0"/>
              </a:rPr>
              <a:t> = 5.315 </a:t>
            </a:r>
            <a:r>
              <a:rPr lang="en-US" sz="1400" dirty="0" err="1">
                <a:latin typeface="Times New Roman" panose="02020603050405020304" pitchFamily="18" charset="0"/>
                <a:cs typeface="Times New Roman" panose="02020603050405020304" pitchFamily="18" charset="0"/>
              </a:rPr>
              <a:t>ft</a:t>
            </a:r>
            <a:endParaRPr lang="en-US" sz="1400" dirty="0">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762000" y="4486171"/>
            <a:ext cx="8153400" cy="1633181"/>
            <a:chOff x="762000" y="4739818"/>
            <a:chExt cx="8153400" cy="1633181"/>
          </a:xfrm>
        </p:grpSpPr>
        <p:sp>
          <p:nvSpPr>
            <p:cNvPr id="20" name="Down Arrow 19"/>
            <p:cNvSpPr/>
            <p:nvPr/>
          </p:nvSpPr>
          <p:spPr bwMode="auto">
            <a:xfrm>
              <a:off x="4533900" y="4739818"/>
              <a:ext cx="342900" cy="30805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nvGrpSpPr>
            <p:cNvPr id="21" name="Group 20"/>
            <p:cNvGrpSpPr/>
            <p:nvPr/>
          </p:nvGrpSpPr>
          <p:grpSpPr>
            <a:xfrm>
              <a:off x="762000" y="4876800"/>
              <a:ext cx="8153400" cy="1496199"/>
              <a:chOff x="762000" y="4876800"/>
              <a:chExt cx="8153400" cy="1496199"/>
            </a:xfrm>
          </p:grpSpPr>
          <p:sp>
            <p:nvSpPr>
              <p:cNvPr id="22" name="Rectangle 21"/>
              <p:cNvSpPr/>
              <p:nvPr/>
            </p:nvSpPr>
            <p:spPr>
              <a:xfrm>
                <a:off x="762000" y="4876800"/>
                <a:ext cx="1870388" cy="338554"/>
              </a:xfrm>
              <a:prstGeom prst="rect">
                <a:avLst/>
              </a:prstGeom>
            </p:spPr>
            <p:txBody>
              <a:bodyPr wrap="square">
                <a:spAutoFit/>
              </a:bodyPr>
              <a:lstStyle/>
              <a:p>
                <a:r>
                  <a:rPr lang="en-US" sz="1600" dirty="0" err="1"/>
                  <a:t>OpenDSS</a:t>
                </a:r>
                <a:r>
                  <a:rPr lang="en-US" sz="1600" dirty="0"/>
                  <a:t> code:</a:t>
                </a:r>
              </a:p>
            </p:txBody>
          </p:sp>
          <p:sp>
            <p:nvSpPr>
              <p:cNvPr id="23" name="Rectangle 22"/>
              <p:cNvSpPr/>
              <p:nvPr/>
            </p:nvSpPr>
            <p:spPr>
              <a:xfrm>
                <a:off x="762000" y="5172670"/>
                <a:ext cx="8153400" cy="1200329"/>
              </a:xfrm>
              <a:prstGeom prst="rect">
                <a:avLst/>
              </a:prstGeom>
            </p:spPr>
            <p:txBody>
              <a:bodyPr wrap="square">
                <a:spAutoFit/>
              </a:bodyPr>
              <a:lstStyle/>
              <a:p>
                <a:r>
                  <a:rPr lang="en-US" sz="1200" dirty="0"/>
                  <a:t>New LineCode.OH_3p_type1 </a:t>
                </a:r>
                <a:r>
                  <a:rPr lang="en-US" sz="1200" dirty="0" err="1"/>
                  <a:t>nphases</a:t>
                </a:r>
                <a:r>
                  <a:rPr lang="en-US" sz="1200" dirty="0"/>
                  <a:t>= 3 Units= mi    			</a:t>
                </a:r>
              </a:p>
              <a:p>
                <a:r>
                  <a:rPr lang="en-US" sz="1200" dirty="0"/>
                  <a:t>~ </a:t>
                </a:r>
                <a:r>
                  <a:rPr lang="en-US" sz="1200" dirty="0" err="1"/>
                  <a:t>Rmatrix</a:t>
                </a:r>
                <a:r>
                  <a:rPr lang="en-US" sz="1200" dirty="0"/>
                  <a:t>= (0.615927 | 0.170927 0.615927 | 0.170927 0.170927 0.615927 ) </a:t>
                </a:r>
              </a:p>
              <a:p>
                <a:r>
                  <a:rPr lang="en-US" sz="1200" dirty="0"/>
                  <a:t>~ </a:t>
                </a:r>
                <a:r>
                  <a:rPr lang="en-US" sz="1200" dirty="0" err="1"/>
                  <a:t>Xmatrix</a:t>
                </a:r>
                <a:r>
                  <a:rPr lang="en-US" sz="1200" dirty="0"/>
                  <a:t>= (1.209389 | 0.433188 1.209389 | 0.433188 0.433188 1.209389 )</a:t>
                </a:r>
              </a:p>
              <a:p>
                <a:endParaRPr lang="en-US" sz="1200" dirty="0"/>
              </a:p>
              <a:p>
                <a:r>
                  <a:rPr lang="en-US" sz="1200" dirty="0"/>
                  <a:t>New Line.L_2006_2010 phases=3 Bus1=bus2006.1.2.3 Bus2=bus2010.1.2.3</a:t>
                </a:r>
              </a:p>
              <a:p>
                <a:r>
                  <a:rPr lang="en-US" sz="1200" dirty="0"/>
                  <a:t> ~ length=170 units=Ft </a:t>
                </a:r>
                <a:r>
                  <a:rPr lang="en-US" sz="1200" dirty="0" err="1"/>
                  <a:t>LineCode</a:t>
                </a:r>
                <a:r>
                  <a:rPr lang="en-US" sz="1200" dirty="0"/>
                  <a:t>=OH_3p_type1</a:t>
                </a:r>
              </a:p>
            </p:txBody>
          </p:sp>
        </p:grpSp>
      </p:grpSp>
      <p:grpSp>
        <p:nvGrpSpPr>
          <p:cNvPr id="24" name="Group 23"/>
          <p:cNvGrpSpPr/>
          <p:nvPr/>
        </p:nvGrpSpPr>
        <p:grpSpPr>
          <a:xfrm>
            <a:off x="251797" y="2800663"/>
            <a:ext cx="6004569" cy="1656794"/>
            <a:chOff x="251797" y="2960786"/>
            <a:chExt cx="6004569" cy="1656794"/>
          </a:xfrm>
        </p:grpSpPr>
        <p:grpSp>
          <p:nvGrpSpPr>
            <p:cNvPr id="25" name="Group 24"/>
            <p:cNvGrpSpPr/>
            <p:nvPr/>
          </p:nvGrpSpPr>
          <p:grpSpPr>
            <a:xfrm>
              <a:off x="251797" y="2960786"/>
              <a:ext cx="5332948" cy="1210664"/>
              <a:chOff x="1362455" y="3190014"/>
              <a:chExt cx="5332948" cy="1210664"/>
            </a:xfrm>
          </p:grpSpPr>
          <p:grpSp>
            <p:nvGrpSpPr>
              <p:cNvPr id="29" name="Group 28"/>
              <p:cNvGrpSpPr/>
              <p:nvPr/>
            </p:nvGrpSpPr>
            <p:grpSpPr>
              <a:xfrm>
                <a:off x="1362455" y="3673784"/>
                <a:ext cx="5332948" cy="726894"/>
                <a:chOff x="406571" y="3849259"/>
                <a:chExt cx="5416042" cy="759688"/>
              </a:xfrm>
            </p:grpSpPr>
            <mc:AlternateContent xmlns:mc="http://schemas.openxmlformats.org/markup-compatibility/2006" xmlns:a14="http://schemas.microsoft.com/office/drawing/2010/main">
              <mc:Choice Requires="a14">
                <p:sp>
                  <p:nvSpPr>
                    <p:cNvPr id="31" name="TextBox 30"/>
                    <p:cNvSpPr txBox="1"/>
                    <p:nvPr/>
                  </p:nvSpPr>
                  <p:spPr>
                    <a:xfrm>
                      <a:off x="682333" y="3849259"/>
                      <a:ext cx="5140280" cy="348467"/>
                    </a:xfrm>
                    <a:prstGeom prst="rect">
                      <a:avLst/>
                    </a:prstGeom>
                    <a:noFill/>
                  </p:spPr>
                  <p:txBody>
                    <a:bodyPr wrap="square" lIns="0" tIns="0" rIns="0" bIns="0" rtlCol="0">
                      <a:spAutoFit/>
                    </a:bodyPr>
                    <a:lstStyle/>
                    <a:p>
                      <a14:m>
                        <m:oMath xmlns:m="http://schemas.openxmlformats.org/officeDocument/2006/math">
                          <m:acc>
                            <m:accPr>
                              <m:chr m:val="̂"/>
                              <m:ctrlPr>
                                <a:rPr lang="en-US" sz="1400" i="1" smtClean="0">
                                  <a:latin typeface="Cambria Math" panose="02040503050406030204" pitchFamily="18" charset="0"/>
                                </a:rPr>
                              </m:ctrlPr>
                            </m:accPr>
                            <m:e>
                              <m:sSub>
                                <m:sSubPr>
                                  <m:ctrlPr>
                                    <a:rPr lang="en-US" sz="1400" i="1">
                                      <a:latin typeface="Cambria Math" panose="02040503050406030204" pitchFamily="18" charset="0"/>
                                    </a:rPr>
                                  </m:ctrlPr>
                                </m:sSubPr>
                                <m:e>
                                  <m:r>
                                    <a:rPr lang="en-US" sz="1400" i="1">
                                      <a:latin typeface="Cambria Math" panose="02040503050406030204" pitchFamily="18" charset="0"/>
                                    </a:rPr>
                                    <m:t>𝑧</m:t>
                                  </m:r>
                                </m:e>
                                <m:sub>
                                  <m:r>
                                    <a:rPr lang="en-US" sz="1400" i="1">
                                      <a:latin typeface="Cambria Math" panose="02040503050406030204" pitchFamily="18" charset="0"/>
                                    </a:rPr>
                                    <m:t>𝑖𝑖</m:t>
                                  </m:r>
                                </m:sub>
                              </m:sSub>
                            </m:e>
                          </m:acc>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𝑟</m:t>
                              </m:r>
                            </m:e>
                            <m:sub>
                              <m:r>
                                <a:rPr lang="en-US" sz="1400" b="0" i="1" smtClean="0">
                                  <a:latin typeface="Cambria Math" panose="02040503050406030204" pitchFamily="18" charset="0"/>
                                </a:rPr>
                                <m:t>𝑖</m:t>
                              </m:r>
                            </m:sub>
                          </m:sSub>
                          <m:r>
                            <a:rPr lang="en-US" sz="1400" b="0" i="1" smtClean="0">
                              <a:latin typeface="Cambria Math" panose="02040503050406030204" pitchFamily="18" charset="0"/>
                            </a:rPr>
                            <m:t>+0.09530</m:t>
                          </m:r>
                          <m:r>
                            <a:rPr lang="en-US" sz="1400" i="1">
                              <a:latin typeface="Cambria Math" panose="02040503050406030204" pitchFamily="18" charset="0"/>
                            </a:rPr>
                            <m:t>+</m:t>
                          </m:r>
                          <m:r>
                            <a:rPr lang="en-US" sz="1400" b="0" i="1" smtClean="0">
                              <a:latin typeface="Cambria Math" panose="02040503050406030204" pitchFamily="18" charset="0"/>
                            </a:rPr>
                            <m:t>𝑗</m:t>
                          </m:r>
                          <m:r>
                            <a:rPr lang="en-US" sz="1400" b="0" i="1" smtClean="0">
                              <a:latin typeface="Cambria Math" panose="02040503050406030204" pitchFamily="18" charset="0"/>
                            </a:rPr>
                            <m:t>0.12134(</m:t>
                          </m:r>
                          <m:func>
                            <m:funcPr>
                              <m:ctrlPr>
                                <a:rPr lang="en-US" sz="1400" i="1">
                                  <a:latin typeface="Cambria Math" panose="02040503050406030204" pitchFamily="18" charset="0"/>
                                </a:rPr>
                              </m:ctrlPr>
                            </m:funcPr>
                            <m:fName>
                              <m:r>
                                <m:rPr>
                                  <m:sty m:val="p"/>
                                </m:rPr>
                                <a:rPr lang="en-US" sz="1400">
                                  <a:latin typeface="Cambria Math" panose="02040503050406030204" pitchFamily="18" charset="0"/>
                                </a:rPr>
                                <m:t>ln</m:t>
                              </m:r>
                            </m:fName>
                            <m:e>
                              <m:f>
                                <m:fPr>
                                  <m:ctrlPr>
                                    <a:rPr lang="en-US" sz="1400" i="1">
                                      <a:latin typeface="Cambria Math" panose="02040503050406030204" pitchFamily="18" charset="0"/>
                                    </a:rPr>
                                  </m:ctrlPr>
                                </m:fPr>
                                <m:num>
                                  <m:r>
                                    <a:rPr lang="en-US" sz="1400" i="1">
                                      <a:latin typeface="Cambria Math" panose="02040503050406030204" pitchFamily="18" charset="0"/>
                                    </a:rPr>
                                    <m:t>1</m:t>
                                  </m:r>
                                </m:num>
                                <m:den>
                                  <m:sSub>
                                    <m:sSubPr>
                                      <m:ctrlPr>
                                        <a:rPr lang="en-US" sz="1400" i="1">
                                          <a:latin typeface="Cambria Math" panose="02040503050406030204" pitchFamily="18" charset="0"/>
                                        </a:rPr>
                                      </m:ctrlPr>
                                    </m:sSubPr>
                                    <m:e>
                                      <m:r>
                                        <a:rPr lang="en-US" sz="1400" i="1">
                                          <a:latin typeface="Cambria Math" panose="02040503050406030204" pitchFamily="18" charset="0"/>
                                        </a:rPr>
                                        <m:t>𝐺𝑀𝑅</m:t>
                                      </m:r>
                                    </m:e>
                                    <m:sub>
                                      <m:r>
                                        <a:rPr lang="en-US" sz="1400" i="1">
                                          <a:latin typeface="Cambria Math" panose="02040503050406030204" pitchFamily="18" charset="0"/>
                                          <a:ea typeface="Cambria Math" panose="02040503050406030204" pitchFamily="18" charset="0"/>
                                        </a:rPr>
                                        <m:t>𝑖</m:t>
                                      </m:r>
                                    </m:sub>
                                  </m:sSub>
                                </m:den>
                              </m:f>
                            </m:e>
                          </m:func>
                          <m:r>
                            <a:rPr lang="en-US" sz="1400" b="0" i="1" smtClean="0">
                              <a:latin typeface="Cambria Math" panose="02040503050406030204" pitchFamily="18" charset="0"/>
                              <a:ea typeface="Cambria Math" panose="02040503050406030204" pitchFamily="18" charset="0"/>
                            </a:rPr>
                            <m:t>+</m:t>
                          </m:r>
                          <m:r>
                            <a:rPr lang="en-US" sz="1400" i="1" smtClean="0">
                              <a:latin typeface="Cambria Math" panose="02040503050406030204" pitchFamily="18" charset="0"/>
                            </a:rPr>
                            <m:t>7</m:t>
                          </m:r>
                          <m:r>
                            <a:rPr lang="en-US" sz="1400" b="0" i="1" smtClean="0">
                              <a:latin typeface="Cambria Math" panose="02040503050406030204" pitchFamily="18" charset="0"/>
                            </a:rPr>
                            <m:t>.93402</m:t>
                          </m:r>
                        </m:oMath>
                      </a14:m>
                      <a:r>
                        <a:rPr lang="en-US" sz="1400" dirty="0"/>
                        <a:t>) </a:t>
                      </a:r>
                      <a14:m>
                        <m:oMath xmlns:m="http://schemas.openxmlformats.org/officeDocument/2006/math">
                          <m:r>
                            <m:rPr>
                              <m:sty m:val="p"/>
                            </m:rPr>
                            <a:rPr lang="el-GR" sz="1400" i="1" dirty="0">
                              <a:latin typeface="Cambria Math" panose="02040503050406030204" pitchFamily="18" charset="0"/>
                              <a:ea typeface="Cambria Math" panose="02040503050406030204" pitchFamily="18" charset="0"/>
                            </a:rPr>
                            <m:t>Ω</m:t>
                          </m:r>
                          <m:r>
                            <m:rPr>
                              <m:nor/>
                            </m:rPr>
                            <a:rPr lang="en-US" sz="1400" dirty="0"/>
                            <m:t>/</m:t>
                          </m:r>
                          <m:r>
                            <m:rPr>
                              <m:nor/>
                            </m:rPr>
                            <a:rPr lang="en-US" sz="1400" dirty="0"/>
                            <m:t>mile</m:t>
                          </m:r>
                        </m:oMath>
                      </a14:m>
                      <a:r>
                        <a:rPr lang="en-US" sz="1400" dirty="0"/>
                        <a:t>     (4.41)</a:t>
                      </a:r>
                    </a:p>
                  </p:txBody>
                </p:sp>
              </mc:Choice>
              <mc:Fallback xmlns="">
                <p:sp>
                  <p:nvSpPr>
                    <p:cNvPr id="31" name="TextBox 30"/>
                    <p:cNvSpPr txBox="1">
                      <a:spLocks noRot="1" noChangeAspect="1" noMove="1" noResize="1" noEditPoints="1" noAdjustHandles="1" noChangeArrowheads="1" noChangeShapeType="1" noTextEdit="1"/>
                    </p:cNvSpPr>
                    <p:nvPr/>
                  </p:nvSpPr>
                  <p:spPr>
                    <a:xfrm>
                      <a:off x="682333" y="3849259"/>
                      <a:ext cx="5140280" cy="348467"/>
                    </a:xfrm>
                    <a:prstGeom prst="rect">
                      <a:avLst/>
                    </a:prstGeom>
                    <a:blipFill>
                      <a:blip r:embed="rId3"/>
                      <a:stretch>
                        <a:fillRect l="-1325" t="-3704" b="-129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667753" y="4237830"/>
                      <a:ext cx="5140280" cy="371117"/>
                    </a:xfrm>
                    <a:prstGeom prst="rect">
                      <a:avLst/>
                    </a:prstGeom>
                    <a:noFill/>
                  </p:spPr>
                  <p:txBody>
                    <a:bodyPr wrap="square" lIns="0" tIns="0" rIns="0" bIns="0" rtlCol="0">
                      <a:spAutoFit/>
                    </a:bodyPr>
                    <a:lstStyle/>
                    <a:p>
                      <a14:m>
                        <m:oMath xmlns:m="http://schemas.openxmlformats.org/officeDocument/2006/math">
                          <m:acc>
                            <m:accPr>
                              <m:chr m:val="̂"/>
                              <m:ctrlPr>
                                <a:rPr lang="en-US" sz="1400" i="1" smtClean="0">
                                  <a:latin typeface="Cambria Math" panose="02040503050406030204" pitchFamily="18" charset="0"/>
                                </a:rPr>
                              </m:ctrlPr>
                            </m:accPr>
                            <m:e>
                              <m:sSub>
                                <m:sSubPr>
                                  <m:ctrlPr>
                                    <a:rPr lang="en-US" sz="1400" i="1">
                                      <a:latin typeface="Cambria Math" panose="02040503050406030204" pitchFamily="18" charset="0"/>
                                    </a:rPr>
                                  </m:ctrlPr>
                                </m:sSubPr>
                                <m:e>
                                  <m:r>
                                    <a:rPr lang="en-US" sz="1400" i="1">
                                      <a:latin typeface="Cambria Math" panose="02040503050406030204" pitchFamily="18" charset="0"/>
                                    </a:rPr>
                                    <m:t>𝑧</m:t>
                                  </m:r>
                                </m:e>
                                <m:sub>
                                  <m:r>
                                    <a:rPr lang="en-US" sz="1400" i="1">
                                      <a:latin typeface="Cambria Math" panose="02040503050406030204" pitchFamily="18" charset="0"/>
                                    </a:rPr>
                                    <m:t>𝑖</m:t>
                                  </m:r>
                                  <m:r>
                                    <a:rPr lang="en-US" sz="1400" b="0" i="1" smtClean="0">
                                      <a:latin typeface="Cambria Math" panose="02040503050406030204" pitchFamily="18" charset="0"/>
                                    </a:rPr>
                                    <m:t>𝑗</m:t>
                                  </m:r>
                                </m:sub>
                              </m:sSub>
                            </m:e>
                          </m:acc>
                          <m:r>
                            <a:rPr lang="en-US" sz="1400" b="0" i="1" smtClean="0">
                              <a:latin typeface="Cambria Math" panose="02040503050406030204" pitchFamily="18" charset="0"/>
                            </a:rPr>
                            <m:t>=</m:t>
                          </m:r>
                          <m:r>
                            <a:rPr lang="en-US" sz="1400" i="1">
                              <a:latin typeface="Cambria Math" panose="02040503050406030204" pitchFamily="18" charset="0"/>
                            </a:rPr>
                            <m:t>0.09530+</m:t>
                          </m:r>
                          <m:r>
                            <a:rPr lang="en-US" sz="1400" i="1">
                              <a:latin typeface="Cambria Math" panose="02040503050406030204" pitchFamily="18" charset="0"/>
                            </a:rPr>
                            <m:t>𝑗</m:t>
                          </m:r>
                          <m:r>
                            <a:rPr lang="en-US" sz="1400" i="1">
                              <a:latin typeface="Cambria Math" panose="02040503050406030204" pitchFamily="18" charset="0"/>
                            </a:rPr>
                            <m:t>0.12134(</m:t>
                          </m:r>
                          <m:func>
                            <m:funcPr>
                              <m:ctrlPr>
                                <a:rPr lang="en-US" sz="1400" i="1">
                                  <a:latin typeface="Cambria Math" panose="02040503050406030204" pitchFamily="18" charset="0"/>
                                </a:rPr>
                              </m:ctrlPr>
                            </m:funcPr>
                            <m:fName>
                              <m:r>
                                <m:rPr>
                                  <m:sty m:val="p"/>
                                </m:rPr>
                                <a:rPr lang="en-US" sz="1400">
                                  <a:latin typeface="Cambria Math" panose="02040503050406030204" pitchFamily="18" charset="0"/>
                                </a:rPr>
                                <m:t>ln</m:t>
                              </m:r>
                            </m:fName>
                            <m:e>
                              <m:f>
                                <m:fPr>
                                  <m:ctrlPr>
                                    <a:rPr lang="en-US" sz="1400" i="1">
                                      <a:latin typeface="Cambria Math" panose="02040503050406030204" pitchFamily="18" charset="0"/>
                                    </a:rPr>
                                  </m:ctrlPr>
                                </m:fPr>
                                <m:num>
                                  <m:r>
                                    <a:rPr lang="en-US" sz="1400" i="1">
                                      <a:latin typeface="Cambria Math" panose="02040503050406030204" pitchFamily="18" charset="0"/>
                                    </a:rPr>
                                    <m:t>1</m:t>
                                  </m:r>
                                </m:num>
                                <m:den>
                                  <m:sSub>
                                    <m:sSubPr>
                                      <m:ctrlPr>
                                        <a:rPr lang="en-US" sz="1400" i="1">
                                          <a:latin typeface="Cambria Math" panose="02040503050406030204" pitchFamily="18" charset="0"/>
                                        </a:rPr>
                                      </m:ctrlPr>
                                    </m:sSubPr>
                                    <m:e>
                                      <m:r>
                                        <a:rPr lang="en-US" sz="1400" b="0" i="1" smtClean="0">
                                          <a:latin typeface="Cambria Math" panose="02040503050406030204" pitchFamily="18" charset="0"/>
                                        </a:rPr>
                                        <m:t>𝐷</m:t>
                                      </m:r>
                                    </m:e>
                                    <m:sub>
                                      <m:r>
                                        <a:rPr lang="en-US" sz="1400" i="1">
                                          <a:latin typeface="Cambria Math" panose="02040503050406030204" pitchFamily="18" charset="0"/>
                                          <a:ea typeface="Cambria Math" panose="02040503050406030204" pitchFamily="18" charset="0"/>
                                        </a:rPr>
                                        <m:t>𝑖</m:t>
                                      </m:r>
                                      <m:r>
                                        <a:rPr lang="en-US" sz="1400" b="0" i="1" smtClean="0">
                                          <a:latin typeface="Cambria Math" panose="02040503050406030204" pitchFamily="18" charset="0"/>
                                          <a:ea typeface="Cambria Math" panose="02040503050406030204" pitchFamily="18" charset="0"/>
                                        </a:rPr>
                                        <m:t>𝑗</m:t>
                                      </m:r>
                                    </m:sub>
                                  </m:sSub>
                                </m:den>
                              </m:f>
                            </m:e>
                          </m:func>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rPr>
                            <m:t>7.93402</m:t>
                          </m:r>
                          <m:r>
                            <m:rPr>
                              <m:nor/>
                            </m:rPr>
                            <a:rPr lang="en-US" sz="1400" dirty="0"/>
                            <m:t>)</m:t>
                          </m:r>
                          <m:r>
                            <m:rPr>
                              <m:sty m:val="p"/>
                            </m:rPr>
                            <a:rPr lang="el-GR" sz="1400" i="1" dirty="0">
                              <a:latin typeface="Cambria Math" panose="02040503050406030204" pitchFamily="18" charset="0"/>
                              <a:ea typeface="Cambria Math" panose="02040503050406030204" pitchFamily="18" charset="0"/>
                            </a:rPr>
                            <m:t>Ω</m:t>
                          </m:r>
                          <m:r>
                            <m:rPr>
                              <m:nor/>
                            </m:rPr>
                            <a:rPr lang="en-US" sz="1400" dirty="0"/>
                            <m:t>/</m:t>
                          </m:r>
                          <m:r>
                            <m:rPr>
                              <m:nor/>
                            </m:rPr>
                            <a:rPr lang="en-US" sz="1400" dirty="0"/>
                            <m:t>mile</m:t>
                          </m:r>
                        </m:oMath>
                      </a14:m>
                      <a:r>
                        <a:rPr lang="en-US" sz="1400" dirty="0"/>
                        <a:t>                 (4.42) </a:t>
                      </a:r>
                    </a:p>
                  </p:txBody>
                </p:sp>
              </mc:Choice>
              <mc:Fallback xmlns="">
                <p:sp>
                  <p:nvSpPr>
                    <p:cNvPr id="32" name="TextBox 31"/>
                    <p:cNvSpPr txBox="1">
                      <a:spLocks noRot="1" noChangeAspect="1" noMove="1" noResize="1" noEditPoints="1" noAdjustHandles="1" noChangeArrowheads="1" noChangeShapeType="1" noTextEdit="1"/>
                    </p:cNvSpPr>
                    <p:nvPr/>
                  </p:nvSpPr>
                  <p:spPr>
                    <a:xfrm>
                      <a:off x="667753" y="4237830"/>
                      <a:ext cx="5140280" cy="371117"/>
                    </a:xfrm>
                    <a:prstGeom prst="rect">
                      <a:avLst/>
                    </a:prstGeom>
                    <a:blipFill>
                      <a:blip r:embed="rId4"/>
                      <a:stretch>
                        <a:fillRect l="-1083" t="-3448" r="-1203" b="-15517"/>
                      </a:stretch>
                    </a:blipFill>
                  </p:spPr>
                  <p:txBody>
                    <a:bodyPr/>
                    <a:lstStyle/>
                    <a:p>
                      <a:r>
                        <a:rPr lang="en-US">
                          <a:noFill/>
                        </a:rPr>
                        <a:t> </a:t>
                      </a:r>
                    </a:p>
                  </p:txBody>
                </p:sp>
              </mc:Fallback>
            </mc:AlternateContent>
            <p:sp>
              <p:nvSpPr>
                <p:cNvPr id="44" name="Left Brace 43"/>
                <p:cNvSpPr/>
                <p:nvPr/>
              </p:nvSpPr>
              <p:spPr bwMode="auto">
                <a:xfrm>
                  <a:off x="406571" y="3972686"/>
                  <a:ext cx="232162" cy="549924"/>
                </a:xfrm>
                <a:prstGeom prst="leftBrace">
                  <a:avLst>
                    <a:gd name="adj1" fmla="val 15432"/>
                    <a:gd name="adj2" fmla="val 5000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
            <p:nvSpPr>
              <p:cNvPr id="30" name="TextBox 29"/>
              <p:cNvSpPr txBox="1"/>
              <p:nvPr/>
            </p:nvSpPr>
            <p:spPr>
              <a:xfrm>
                <a:off x="3625258" y="3190014"/>
                <a:ext cx="457199" cy="630942"/>
              </a:xfrm>
              <a:prstGeom prst="rect">
                <a:avLst/>
              </a:prstGeom>
              <a:noFill/>
            </p:spPr>
            <p:txBody>
              <a:bodyPr wrap="square" rtlCol="0">
                <a:spAutoFit/>
              </a:bodyPr>
              <a:lstStyle/>
              <a:p>
                <a:pPr lvl="0"/>
                <a:r>
                  <a:rPr lang="en-US" sz="2800" b="1" dirty="0">
                    <a:latin typeface="Times New Roman" panose="02020603050405020304" pitchFamily="18" charset="0"/>
                    <a:cs typeface="Times New Roman" panose="02020603050405020304" pitchFamily="18" charset="0"/>
                  </a:rPr>
                  <a:t>+</a:t>
                </a:r>
                <a:endParaRPr lang="en-US" sz="2800" b="1" dirty="0"/>
              </a:p>
              <a:p>
                <a:endParaRPr lang="en-US" sz="1050" baseline="30000" dirty="0"/>
              </a:p>
            </p:txBody>
          </p:sp>
        </p:grpSp>
        <p:pic>
          <p:nvPicPr>
            <p:cNvPr id="27" name="Picture 26"/>
            <p:cNvPicPr>
              <a:picLocks noChangeAspect="1"/>
            </p:cNvPicPr>
            <p:nvPr/>
          </p:nvPicPr>
          <p:blipFill>
            <a:blip r:embed="rId5"/>
            <a:stretch>
              <a:fillRect/>
            </a:stretch>
          </p:blipFill>
          <p:spPr>
            <a:xfrm>
              <a:off x="3689249" y="4239292"/>
              <a:ext cx="2567117" cy="378288"/>
            </a:xfrm>
            <a:prstGeom prst="rect">
              <a:avLst/>
            </a:prstGeom>
          </p:spPr>
        </p:pic>
      </p:grpSp>
      <p:sp>
        <p:nvSpPr>
          <p:cNvPr id="2" name="Right Arrow 1"/>
          <p:cNvSpPr/>
          <p:nvPr/>
        </p:nvSpPr>
        <p:spPr bwMode="auto">
          <a:xfrm>
            <a:off x="5530423" y="3520921"/>
            <a:ext cx="283877" cy="22258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3" name="Picture 2"/>
          <p:cNvPicPr>
            <a:picLocks noChangeAspect="1"/>
          </p:cNvPicPr>
          <p:nvPr/>
        </p:nvPicPr>
        <p:blipFill>
          <a:blip r:embed="rId6"/>
          <a:stretch>
            <a:fillRect/>
          </a:stretch>
        </p:blipFill>
        <p:spPr>
          <a:xfrm>
            <a:off x="5868622" y="3259454"/>
            <a:ext cx="2326417" cy="702946"/>
          </a:xfrm>
          <a:prstGeom prst="rect">
            <a:avLst/>
          </a:prstGeom>
        </p:spPr>
      </p:pic>
      <p:sp>
        <p:nvSpPr>
          <p:cNvPr id="35" name="Right Arrow 34"/>
          <p:cNvSpPr/>
          <p:nvPr/>
        </p:nvSpPr>
        <p:spPr bwMode="auto">
          <a:xfrm rot="20386825" flipH="1">
            <a:off x="6306575" y="3999971"/>
            <a:ext cx="430975" cy="20204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14989571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79A9A4E-4C82-4D44-9372-C31BB3818094}" type="slidenum">
              <a:rPr lang="en-US" smtClean="0"/>
              <a:pPr/>
              <a:t>108</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4" name="TextBox 13"/>
          <p:cNvSpPr txBox="1"/>
          <p:nvPr/>
        </p:nvSpPr>
        <p:spPr>
          <a:xfrm>
            <a:off x="762000" y="1320969"/>
            <a:ext cx="7086600" cy="400110"/>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Shunt admittance matrix</a:t>
            </a:r>
            <a:endParaRPr lang="en-US" sz="1050" baseline="30000" dirty="0"/>
          </a:p>
        </p:txBody>
      </p:sp>
      <p:sp>
        <p:nvSpPr>
          <p:cNvPr id="13"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pic>
        <p:nvPicPr>
          <p:cNvPr id="33" name="Picture 32"/>
          <p:cNvPicPr>
            <a:picLocks noChangeAspect="1"/>
          </p:cNvPicPr>
          <p:nvPr/>
        </p:nvPicPr>
        <p:blipFill>
          <a:blip r:embed="rId3"/>
          <a:stretch>
            <a:fillRect/>
          </a:stretch>
        </p:blipFill>
        <p:spPr>
          <a:xfrm>
            <a:off x="1371599" y="1721080"/>
            <a:ext cx="3686847" cy="2186384"/>
          </a:xfrm>
          <a:prstGeom prst="rect">
            <a:avLst/>
          </a:prstGeom>
        </p:spPr>
      </p:pic>
      <p:pic>
        <p:nvPicPr>
          <p:cNvPr id="34" name="Picture 33"/>
          <p:cNvPicPr>
            <a:picLocks noChangeAspect="1"/>
          </p:cNvPicPr>
          <p:nvPr/>
        </p:nvPicPr>
        <p:blipFill>
          <a:blip r:embed="rId4"/>
          <a:stretch>
            <a:fillRect/>
          </a:stretch>
        </p:blipFill>
        <p:spPr>
          <a:xfrm>
            <a:off x="5257800" y="1981200"/>
            <a:ext cx="3429000" cy="1554874"/>
          </a:xfrm>
          <a:prstGeom prst="rect">
            <a:avLst/>
          </a:prstGeom>
        </p:spPr>
      </p:pic>
      <p:grpSp>
        <p:nvGrpSpPr>
          <p:cNvPr id="35" name="Group 34"/>
          <p:cNvGrpSpPr/>
          <p:nvPr/>
        </p:nvGrpSpPr>
        <p:grpSpPr>
          <a:xfrm>
            <a:off x="128931" y="3962400"/>
            <a:ext cx="8862670" cy="1979056"/>
            <a:chOff x="128931" y="4122849"/>
            <a:chExt cx="8862670" cy="1802879"/>
          </a:xfrm>
        </p:grpSpPr>
        <p:sp>
          <p:nvSpPr>
            <p:cNvPr id="36" name="Down Arrow 35"/>
            <p:cNvSpPr/>
            <p:nvPr/>
          </p:nvSpPr>
          <p:spPr bwMode="auto">
            <a:xfrm>
              <a:off x="4343400" y="4122849"/>
              <a:ext cx="438908" cy="30805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7" name="TextBox 36"/>
            <p:cNvSpPr txBox="1"/>
            <p:nvPr/>
          </p:nvSpPr>
          <p:spPr>
            <a:xfrm>
              <a:off x="128931" y="4495800"/>
              <a:ext cx="8862670" cy="1429928"/>
            </a:xfrm>
            <a:prstGeom prst="rect">
              <a:avLst/>
            </a:prstGeom>
            <a:noFill/>
            <a:ln>
              <a:solidFill>
                <a:schemeClr val="tx1">
                  <a:lumMod val="95000"/>
                  <a:lumOff val="5000"/>
                </a:schemeClr>
              </a:solidFill>
            </a:ln>
          </p:spPr>
          <p:txBody>
            <a:bodyPr wrap="square" rtlCol="0">
              <a:spAutoFit/>
            </a:bodyPr>
            <a:lstStyle/>
            <a:p>
              <a:pPr marL="285750" lvl="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Conductor information:</a:t>
              </a:r>
            </a:p>
            <a:p>
              <a:pPr lvl="0"/>
              <a:r>
                <a:rPr lang="en-US" sz="1600" dirty="0">
                  <a:latin typeface="Times New Roman" panose="02020603050405020304" pitchFamily="18" charset="0"/>
                  <a:cs typeface="Times New Roman" panose="02020603050405020304" pitchFamily="18" charset="0"/>
                </a:rPr>
                <a:t>      Underground cable type: concentric</a:t>
              </a:r>
            </a:p>
            <a:p>
              <a:pPr lvl="0"/>
              <a:r>
                <a:rPr lang="en-US" sz="1600" dirty="0">
                  <a:latin typeface="Times New Roman" panose="02020603050405020304" pitchFamily="18" charset="0"/>
                  <a:cs typeface="Times New Roman" panose="02020603050405020304" pitchFamily="18" charset="0"/>
                </a:rPr>
                <a:t>      Number of strands: k = 11</a:t>
              </a:r>
            </a:p>
            <a:p>
              <a:pPr lvl="0"/>
              <a:r>
                <a:rPr lang="en-US" sz="1600" dirty="0">
                  <a:latin typeface="Times New Roman" panose="02020603050405020304" pitchFamily="18" charset="0"/>
                  <a:cs typeface="Times New Roman" panose="02020603050405020304" pitchFamily="18" charset="0"/>
                </a:rPr>
                <a:t>      Diameter of neutral: d</a:t>
              </a:r>
              <a:r>
                <a:rPr lang="en-US" sz="1600" baseline="-25000" dirty="0">
                  <a:latin typeface="Times New Roman" panose="02020603050405020304" pitchFamily="18" charset="0"/>
                  <a:cs typeface="Times New Roman" panose="02020603050405020304" pitchFamily="18" charset="0"/>
                </a:rPr>
                <a:t>s</a:t>
              </a:r>
              <a:r>
                <a:rPr lang="en-US" sz="1600" dirty="0">
                  <a:latin typeface="Times New Roman" panose="02020603050405020304" pitchFamily="18" charset="0"/>
                  <a:cs typeface="Times New Roman" panose="02020603050405020304" pitchFamily="18" charset="0"/>
                </a:rPr>
                <a:t> = 1.218 – 1.09 = 0.128 inch</a:t>
              </a:r>
            </a:p>
            <a:p>
              <a:pPr lvl="0"/>
              <a:r>
                <a:rPr lang="en-US" sz="1600" dirty="0">
                  <a:latin typeface="Times New Roman" panose="02020603050405020304" pitchFamily="18" charset="0"/>
                  <a:cs typeface="Times New Roman" panose="02020603050405020304" pitchFamily="18" charset="0"/>
                </a:rPr>
                <a:t>      Diameter of conductor: d</a:t>
              </a:r>
              <a:r>
                <a:rPr lang="en-US" sz="1600" baseline="-25000" dirty="0">
                  <a:latin typeface="Times New Roman" panose="02020603050405020304" pitchFamily="18" charset="0"/>
                  <a:cs typeface="Times New Roman" panose="02020603050405020304" pitchFamily="18" charset="0"/>
                </a:rPr>
                <a:t>c</a:t>
              </a:r>
              <a:r>
                <a:rPr lang="en-US" sz="1600" dirty="0">
                  <a:latin typeface="Times New Roman" panose="02020603050405020304" pitchFamily="18" charset="0"/>
                  <a:cs typeface="Times New Roman" panose="02020603050405020304" pitchFamily="18" charset="0"/>
                </a:rPr>
                <a:t> = 0.512 inch</a:t>
              </a:r>
            </a:p>
            <a:p>
              <a:pPr lvl="0"/>
              <a:r>
                <a:rPr lang="en-US" sz="1600" dirty="0">
                  <a:latin typeface="Times New Roman" panose="02020603050405020304" pitchFamily="18" charset="0"/>
                  <a:cs typeface="Times New Roman" panose="02020603050405020304" pitchFamily="18" charset="0"/>
                </a:rPr>
                <a:t>      The radius of a circle passing through the centers of the neutral strands: </a:t>
              </a:r>
              <a:r>
                <a:rPr lang="en-US" sz="1400" dirty="0">
                  <a:latin typeface="Times New Roman" panose="02020603050405020304" pitchFamily="18" charset="0"/>
                  <a:cs typeface="Times New Roman" panose="02020603050405020304" pitchFamily="18" charset="0"/>
                </a:rPr>
                <a:t>R = (1.218-0.128)/2= 0.545 inch</a:t>
              </a:r>
              <a:endParaRPr lang="en-US" sz="1600" dirty="0">
                <a:latin typeface="Times New Roman" panose="02020603050405020304" pitchFamily="18" charset="0"/>
                <a:cs typeface="Times New Roman" panose="02020603050405020304" pitchFamily="18" charset="0"/>
              </a:endParaRPr>
            </a:p>
          </p:txBody>
        </p:sp>
      </p:grpSp>
      <p:cxnSp>
        <p:nvCxnSpPr>
          <p:cNvPr id="15" name="Straight Connector 14">
            <a:extLst>
              <a:ext uri="{FF2B5EF4-FFF2-40B4-BE49-F238E27FC236}">
                <a16:creationId xmlns:a16="http://schemas.microsoft.com/office/drawing/2014/main" id="{4652D8FA-379E-40FD-911F-2C4C5F8C8162}"/>
              </a:ext>
            </a:extLst>
          </p:cNvPr>
          <p:cNvCxnSpPr>
            <a:cxnSpLocks/>
          </p:cNvCxnSpPr>
          <p:nvPr/>
        </p:nvCxnSpPr>
        <p:spPr bwMode="auto">
          <a:xfrm>
            <a:off x="1828800" y="2667000"/>
            <a:ext cx="114300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DB9C3101-F3D8-44E5-8EF7-6F21D3160B9E}"/>
              </a:ext>
            </a:extLst>
          </p:cNvPr>
          <p:cNvCxnSpPr>
            <a:cxnSpLocks/>
          </p:cNvCxnSpPr>
          <p:nvPr/>
        </p:nvCxnSpPr>
        <p:spPr bwMode="auto">
          <a:xfrm>
            <a:off x="2362200" y="2819400"/>
            <a:ext cx="60960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C49EA8D0-20C7-4E5E-BE1F-2E5C53A2FC4D}"/>
              </a:ext>
            </a:extLst>
          </p:cNvPr>
          <p:cNvCxnSpPr>
            <a:cxnSpLocks/>
          </p:cNvCxnSpPr>
          <p:nvPr/>
        </p:nvCxnSpPr>
        <p:spPr bwMode="auto">
          <a:xfrm>
            <a:off x="2057400" y="3124200"/>
            <a:ext cx="83820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0E990F82-2A3A-4CED-8EBA-C4A4C2C38E30}"/>
              </a:ext>
            </a:extLst>
          </p:cNvPr>
          <p:cNvCxnSpPr>
            <a:cxnSpLocks/>
          </p:cNvCxnSpPr>
          <p:nvPr/>
        </p:nvCxnSpPr>
        <p:spPr bwMode="auto">
          <a:xfrm>
            <a:off x="1828800" y="3276600"/>
            <a:ext cx="106680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C2347665-3C0C-4782-8A16-9BED7706D069}"/>
              </a:ext>
            </a:extLst>
          </p:cNvPr>
          <p:cNvCxnSpPr>
            <a:cxnSpLocks/>
          </p:cNvCxnSpPr>
          <p:nvPr/>
        </p:nvCxnSpPr>
        <p:spPr bwMode="auto">
          <a:xfrm>
            <a:off x="2057400" y="3733800"/>
            <a:ext cx="83820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6865178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4" name="TextBox 13"/>
          <p:cNvSpPr txBox="1"/>
          <p:nvPr/>
        </p:nvSpPr>
        <p:spPr>
          <a:xfrm>
            <a:off x="762000" y="1320969"/>
            <a:ext cx="7086600" cy="400110"/>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Shunt admittance matrix</a:t>
            </a:r>
            <a:endParaRPr lang="en-US" sz="1050" baseline="30000" dirty="0"/>
          </a:p>
        </p:txBody>
      </p:sp>
      <p:sp>
        <p:nvSpPr>
          <p:cNvPr id="13"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grpSp>
        <p:nvGrpSpPr>
          <p:cNvPr id="15" name="Group 14"/>
          <p:cNvGrpSpPr/>
          <p:nvPr/>
        </p:nvGrpSpPr>
        <p:grpSpPr>
          <a:xfrm>
            <a:off x="1066800" y="3431177"/>
            <a:ext cx="4995414" cy="1141081"/>
            <a:chOff x="3048000" y="3458978"/>
            <a:chExt cx="4995414" cy="1141081"/>
          </a:xfrm>
        </p:grpSpPr>
        <p:sp>
          <p:nvSpPr>
            <p:cNvPr id="16" name="TextBox 15"/>
            <p:cNvSpPr txBox="1"/>
            <p:nvPr/>
          </p:nvSpPr>
          <p:spPr>
            <a:xfrm>
              <a:off x="6673128" y="3458978"/>
              <a:ext cx="457199" cy="630942"/>
            </a:xfrm>
            <a:prstGeom prst="rect">
              <a:avLst/>
            </a:prstGeom>
            <a:noFill/>
          </p:spPr>
          <p:txBody>
            <a:bodyPr wrap="square" rtlCol="0">
              <a:spAutoFit/>
            </a:bodyPr>
            <a:lstStyle/>
            <a:p>
              <a:pPr lvl="0"/>
              <a:r>
                <a:rPr lang="en-US" sz="2800" b="1" dirty="0">
                  <a:latin typeface="Times New Roman" panose="02020603050405020304" pitchFamily="18" charset="0"/>
                  <a:cs typeface="Times New Roman" panose="02020603050405020304" pitchFamily="18" charset="0"/>
                </a:rPr>
                <a:t>+</a:t>
              </a:r>
              <a:endParaRPr lang="en-US" sz="2800" b="1" dirty="0"/>
            </a:p>
            <a:p>
              <a:endParaRPr lang="en-US" sz="1050" baseline="30000" dirty="0"/>
            </a:p>
          </p:txBody>
        </p:sp>
        <p:grpSp>
          <p:nvGrpSpPr>
            <p:cNvPr id="17" name="Group 16"/>
            <p:cNvGrpSpPr/>
            <p:nvPr/>
          </p:nvGrpSpPr>
          <p:grpSpPr>
            <a:xfrm>
              <a:off x="3048000" y="3931176"/>
              <a:ext cx="4995414" cy="668883"/>
              <a:chOff x="1447800" y="3845629"/>
              <a:chExt cx="4995414" cy="668883"/>
            </a:xfrm>
          </p:grpSpPr>
          <mc:AlternateContent xmlns:mc="http://schemas.openxmlformats.org/markup-compatibility/2006" xmlns:a14="http://schemas.microsoft.com/office/drawing/2010/main">
            <mc:Choice Requires="a14">
              <p:sp>
                <p:nvSpPr>
                  <p:cNvPr id="18" name="TextBox 17"/>
                  <p:cNvSpPr txBox="1"/>
                  <p:nvPr/>
                </p:nvSpPr>
                <p:spPr>
                  <a:xfrm>
                    <a:off x="1752600" y="3845629"/>
                    <a:ext cx="4690614" cy="246221"/>
                  </a:xfrm>
                  <a:prstGeom prst="rect">
                    <a:avLst/>
                  </a:prstGeom>
                  <a:noFill/>
                </p:spPr>
                <p:txBody>
                  <a:bodyPr wrap="square" lIns="0" tIns="0" rIns="0" bIns="0" rtlCol="0">
                    <a:spAutoFit/>
                  </a:bodyPr>
                  <a:lstStyle/>
                  <a:p>
                    <a14:m>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𝑅𝐷</m:t>
                            </m:r>
                          </m:e>
                          <m:sub>
                            <m:r>
                              <a:rPr lang="en-US" sz="1600" i="1">
                                <a:latin typeface="Cambria Math" panose="02040503050406030204" pitchFamily="18" charset="0"/>
                                <a:ea typeface="Cambria Math" panose="02040503050406030204" pitchFamily="18" charset="0"/>
                              </a:rPr>
                              <m:t>𝑐</m:t>
                            </m:r>
                          </m:sub>
                        </m:sSub>
                      </m:oMath>
                    </a14:m>
                    <a:r>
                      <a:rPr lang="en-US" sz="1600" dirty="0"/>
                      <a:t>=</a:t>
                    </a:r>
                    <a14:m>
                      <m:oMath xmlns:m="http://schemas.openxmlformats.org/officeDocument/2006/math">
                        <m:sSub>
                          <m:sSubPr>
                            <m:ctrlPr>
                              <a:rPr lang="en-US" sz="1600" i="1">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𝑑</m:t>
                            </m:r>
                          </m:e>
                          <m:sub>
                            <m:r>
                              <a:rPr lang="en-US" sz="1600" i="1">
                                <a:latin typeface="Cambria Math" panose="02040503050406030204" pitchFamily="18" charset="0"/>
                                <a:ea typeface="Cambria Math" panose="02040503050406030204" pitchFamily="18" charset="0"/>
                              </a:rPr>
                              <m:t>𝑐</m:t>
                            </m:r>
                          </m:sub>
                        </m:sSub>
                        <m:r>
                          <a:rPr lang="en-US" sz="1600" i="1">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/2</m:t>
                        </m:r>
                      </m:oMath>
                    </a14:m>
                    <a:r>
                      <a:rPr lang="en-US" sz="1600" dirty="0"/>
                      <a:t>,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𝑅𝐷</m:t>
                            </m:r>
                          </m:e>
                          <m:sub>
                            <m:r>
                              <a:rPr lang="en-US" sz="1600" b="0" i="1" smtClean="0">
                                <a:latin typeface="Cambria Math" panose="02040503050406030204" pitchFamily="18" charset="0"/>
                                <a:ea typeface="Cambria Math" panose="02040503050406030204" pitchFamily="18" charset="0"/>
                              </a:rPr>
                              <m:t>𝑠</m:t>
                            </m:r>
                          </m:sub>
                        </m:sSub>
                      </m:oMath>
                    </a14:m>
                    <a:r>
                      <a:rPr lang="en-US" sz="1600" dirty="0"/>
                      <a:t>=</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𝑑</m:t>
                            </m:r>
                          </m:e>
                          <m:sub>
                            <m:r>
                              <a:rPr lang="en-US" sz="1600" b="0" i="1" smtClean="0">
                                <a:latin typeface="Cambria Math" panose="02040503050406030204" pitchFamily="18" charset="0"/>
                                <a:ea typeface="Cambria Math" panose="02040503050406030204" pitchFamily="18" charset="0"/>
                              </a:rPr>
                              <m:t>𝑠</m:t>
                            </m:r>
                          </m:sub>
                        </m:sSub>
                        <m:r>
                          <a:rPr lang="en-US" sz="1600" i="1">
                            <a:latin typeface="Cambria Math" panose="02040503050406030204" pitchFamily="18" charset="0"/>
                            <a:ea typeface="Cambria Math" panose="02040503050406030204" pitchFamily="18" charset="0"/>
                          </a:rPr>
                          <m:t> /2</m:t>
                        </m:r>
                      </m:oMath>
                    </a14:m>
                    <a:endParaRPr lang="en-US" sz="1600" dirty="0"/>
                  </a:p>
                </p:txBody>
              </p:sp>
            </mc:Choice>
            <mc:Fallback xmlns="">
              <p:sp>
                <p:nvSpPr>
                  <p:cNvPr id="17" name="TextBox 16"/>
                  <p:cNvSpPr txBox="1">
                    <a:spLocks noRot="1" noChangeAspect="1" noMove="1" noResize="1" noEditPoints="1" noAdjustHandles="1" noChangeArrowheads="1" noChangeShapeType="1" noTextEdit="1"/>
                  </p:cNvSpPr>
                  <p:nvPr/>
                </p:nvSpPr>
                <p:spPr>
                  <a:xfrm>
                    <a:off x="1752600" y="3845629"/>
                    <a:ext cx="4690614" cy="246221"/>
                  </a:xfrm>
                  <a:prstGeom prst="rect">
                    <a:avLst/>
                  </a:prstGeom>
                  <a:blipFill>
                    <a:blip r:embed="rId3"/>
                    <a:stretch>
                      <a:fillRect l="-1430" t="-24390" b="-48780"/>
                    </a:stretch>
                  </a:blipFill>
                </p:spPr>
                <p:txBody>
                  <a:bodyPr/>
                  <a:lstStyle/>
                  <a:p>
                    <a:r>
                      <a:rPr lang="en-US">
                        <a:noFill/>
                      </a:rPr>
                      <a:t> </a:t>
                    </a:r>
                  </a:p>
                </p:txBody>
              </p:sp>
            </mc:Fallback>
          </mc:AlternateContent>
          <p:sp>
            <p:nvSpPr>
              <p:cNvPr id="19" name="Left Brace 18"/>
              <p:cNvSpPr/>
              <p:nvPr/>
            </p:nvSpPr>
            <p:spPr bwMode="auto">
              <a:xfrm>
                <a:off x="1447800" y="3918287"/>
                <a:ext cx="228600" cy="526185"/>
              </a:xfrm>
              <a:prstGeom prst="leftBrace">
                <a:avLst>
                  <a:gd name="adj1" fmla="val 15432"/>
                  <a:gd name="adj2" fmla="val 5000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mc:AlternateContent xmlns:mc="http://schemas.openxmlformats.org/markup-compatibility/2006" xmlns:a14="http://schemas.microsoft.com/office/drawing/2010/main">
            <mc:Choice Requires="a14">
              <p:sp>
                <p:nvSpPr>
                  <p:cNvPr id="20" name="TextBox 19"/>
                  <p:cNvSpPr txBox="1"/>
                  <p:nvPr/>
                </p:nvSpPr>
                <p:spPr>
                  <a:xfrm>
                    <a:off x="1752600" y="4133254"/>
                    <a:ext cx="3434979" cy="381258"/>
                  </a:xfrm>
                  <a:prstGeom prst="rect">
                    <a:avLst/>
                  </a:prstGeom>
                  <a:noFill/>
                </p:spPr>
                <p:txBody>
                  <a:bodyPr wrap="none" lIns="0" tIns="0" rIns="0" bIns="0" rtlCol="0">
                    <a:spAutoFit/>
                  </a:bodyPr>
                  <a:lstStyle/>
                  <a:p>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𝐶</m:t>
                            </m:r>
                          </m:e>
                          <m:sub>
                            <m:r>
                              <a:rPr lang="en-US" altLang="zh-CN" sz="1600" b="0" i="1" smtClean="0">
                                <a:latin typeface="Cambria Math" panose="02040503050406030204" pitchFamily="18" charset="0"/>
                                <a:ea typeface="Cambria Math" panose="02040503050406030204" pitchFamily="18" charset="0"/>
                              </a:rPr>
                              <m:t>𝑝𝑔</m:t>
                            </m:r>
                          </m:sub>
                        </m:sSub>
                        <m:r>
                          <a:rPr lang="en-US" sz="1600" b="0" i="1" smtClean="0">
                            <a:latin typeface="Cambria Math" panose="02040503050406030204" pitchFamily="18" charset="0"/>
                            <a:ea typeface="Cambria Math" panose="02040503050406030204" pitchFamily="18" charset="0"/>
                          </a:rPr>
                          <m:t>=</m:t>
                        </m:r>
                        <m:f>
                          <m:fPr>
                            <m:ctrlPr>
                              <a:rPr lang="en-US" sz="1600" i="1" smtClean="0">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2</m:t>
                            </m:r>
                            <m:r>
                              <a:rPr lang="en-US" sz="1600" i="1">
                                <a:latin typeface="Cambria Math" panose="02040503050406030204" pitchFamily="18" charset="0"/>
                                <a:ea typeface="Cambria Math" panose="02040503050406030204" pitchFamily="18" charset="0"/>
                              </a:rPr>
                              <m:t>𝜋𝜀</m:t>
                            </m:r>
                          </m:num>
                          <m:den>
                            <m:func>
                              <m:funcPr>
                                <m:ctrlPr>
                                  <a:rPr lang="en-US" sz="1600" i="1" smtClean="0">
                                    <a:latin typeface="Cambria Math" panose="02040503050406030204" pitchFamily="18" charset="0"/>
                                  </a:rPr>
                                </m:ctrlPr>
                              </m:funcPr>
                              <m:fName>
                                <m:r>
                                  <m:rPr>
                                    <m:sty m:val="p"/>
                                  </m:rPr>
                                  <a:rPr lang="en-US" sz="1600" i="0" smtClean="0">
                                    <a:latin typeface="Cambria Math" panose="02040503050406030204" pitchFamily="18" charset="0"/>
                                  </a:rPr>
                                  <m:t>ln</m:t>
                                </m:r>
                              </m:fName>
                              <m:e>
                                <m:d>
                                  <m:dPr>
                                    <m:ctrlPr>
                                      <a:rPr lang="en-US" sz="1600" b="0" i="1" smtClean="0">
                                        <a:latin typeface="Cambria Math" panose="02040503050406030204" pitchFamily="18" charset="0"/>
                                      </a:rPr>
                                    </m:ctrlPr>
                                  </m:dPr>
                                  <m:e>
                                    <m:f>
                                      <m:fPr>
                                        <m:type m:val="lin"/>
                                        <m:ctrlPr>
                                          <a:rPr lang="en-US" sz="1600" b="0" i="1" smtClean="0">
                                            <a:latin typeface="Cambria Math" panose="02040503050406030204" pitchFamily="18" charset="0"/>
                                          </a:rPr>
                                        </m:ctrlPr>
                                      </m:fPr>
                                      <m:num>
                                        <m:r>
                                          <a:rPr lang="en-US" sz="1600" b="0" i="1" smtClean="0">
                                            <a:latin typeface="Cambria Math" panose="02040503050406030204" pitchFamily="18" charset="0"/>
                                          </a:rPr>
                                          <m:t>𝑅</m:t>
                                        </m:r>
                                      </m:num>
                                      <m:den>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𝑅</m:t>
                                            </m:r>
                                            <m:r>
                                              <a:rPr lang="en-US" sz="1600" b="0" i="1" smtClean="0">
                                                <a:latin typeface="Cambria Math" panose="02040503050406030204" pitchFamily="18" charset="0"/>
                                                <a:ea typeface="Cambria Math" panose="02040503050406030204" pitchFamily="18" charset="0"/>
                                              </a:rPr>
                                              <m:t>𝐷</m:t>
                                            </m:r>
                                          </m:e>
                                          <m:sub>
                                            <m:r>
                                              <a:rPr lang="en-US" sz="1600" b="0" i="1" smtClean="0">
                                                <a:latin typeface="Cambria Math" panose="02040503050406030204" pitchFamily="18" charset="0"/>
                                                <a:ea typeface="Cambria Math" panose="02040503050406030204" pitchFamily="18" charset="0"/>
                                              </a:rPr>
                                              <m:t>𝑐</m:t>
                                            </m:r>
                                          </m:sub>
                                        </m:sSub>
                                      </m:den>
                                    </m:f>
                                  </m:e>
                                </m:d>
                                <m:r>
                                  <a:rPr lang="en-US" sz="1600" b="0" i="1" smtClean="0">
                                    <a:latin typeface="Cambria Math" panose="02040503050406030204" pitchFamily="18" charset="0"/>
                                  </a:rPr>
                                  <m:t>−(</m:t>
                                </m:r>
                                <m:f>
                                  <m:fPr>
                                    <m:type m:val="lin"/>
                                    <m:ctrlPr>
                                      <a:rPr lang="en-US" sz="1600" i="1">
                                        <a:latin typeface="Cambria Math" panose="02040503050406030204" pitchFamily="18" charset="0"/>
                                      </a:rPr>
                                    </m:ctrlPr>
                                  </m:fPr>
                                  <m:num>
                                    <m:r>
                                      <a:rPr lang="en-US" sz="1600" b="0" i="1" smtClean="0">
                                        <a:latin typeface="Cambria Math" panose="02040503050406030204" pitchFamily="18" charset="0"/>
                                      </a:rPr>
                                      <m:t>1</m:t>
                                    </m:r>
                                  </m:num>
                                  <m:den>
                                    <m:r>
                                      <a:rPr lang="en-US" sz="1600" b="0" i="1" smtClean="0">
                                        <a:latin typeface="Cambria Math" panose="02040503050406030204" pitchFamily="18" charset="0"/>
                                      </a:rPr>
                                      <m:t>𝑘</m:t>
                                    </m:r>
                                  </m:den>
                                </m:f>
                                <m:r>
                                  <a:rPr lang="en-US" sz="1600" b="0" i="1" smtClean="0">
                                    <a:latin typeface="Cambria Math" panose="02040503050406030204" pitchFamily="18" charset="0"/>
                                  </a:rPr>
                                  <m:t>)</m:t>
                                </m:r>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ln</m:t>
                                    </m:r>
                                  </m:fName>
                                  <m:e>
                                    <m:r>
                                      <a:rPr lang="en-US" sz="1600" b="0" i="1" smtClean="0">
                                        <a:latin typeface="Cambria Math" panose="02040503050406030204" pitchFamily="18" charset="0"/>
                                      </a:rPr>
                                      <m:t>(</m:t>
                                    </m:r>
                                    <m:r>
                                      <a:rPr lang="en-US" sz="1600" b="0" i="1" smtClean="0">
                                        <a:latin typeface="Cambria Math" panose="02040503050406030204" pitchFamily="18" charset="0"/>
                                      </a:rPr>
                                      <m:t>𝑘</m:t>
                                    </m:r>
                                    <m:r>
                                      <a:rPr lang="en-US" sz="1600" b="0" i="1" smtClean="0">
                                        <a:latin typeface="Cambria Math" panose="02040503050406030204" pitchFamily="18" charset="0"/>
                                      </a:rPr>
                                      <m:t>∗</m:t>
                                    </m:r>
                                    <m:f>
                                      <m:fPr>
                                        <m:type m:val="lin"/>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𝑅</m:t>
                                            </m:r>
                                            <m:r>
                                              <a:rPr lang="en-US" sz="1600" b="0" i="1" smtClean="0">
                                                <a:latin typeface="Cambria Math" panose="02040503050406030204" pitchFamily="18" charset="0"/>
                                                <a:ea typeface="Cambria Math" panose="02040503050406030204" pitchFamily="18" charset="0"/>
                                              </a:rPr>
                                              <m:t>𝐷</m:t>
                                            </m:r>
                                          </m:e>
                                          <m:sub>
                                            <m:r>
                                              <a:rPr lang="en-US" sz="1600" b="0" i="1" smtClean="0">
                                                <a:latin typeface="Cambria Math" panose="02040503050406030204" pitchFamily="18" charset="0"/>
                                                <a:ea typeface="Cambria Math" panose="02040503050406030204" pitchFamily="18" charset="0"/>
                                              </a:rPr>
                                              <m:t>𝑠</m:t>
                                            </m:r>
                                          </m:sub>
                                        </m:sSub>
                                      </m:num>
                                      <m:den>
                                        <m:r>
                                          <a:rPr lang="en-US" sz="1600" b="0" i="1" smtClean="0">
                                            <a:latin typeface="Cambria Math" panose="02040503050406030204" pitchFamily="18" charset="0"/>
                                            <a:ea typeface="Cambria Math" panose="02040503050406030204" pitchFamily="18" charset="0"/>
                                          </a:rPr>
                                          <m:t>𝑅</m:t>
                                        </m:r>
                                      </m:den>
                                    </m:f>
                                    <m:r>
                                      <a:rPr lang="en-US" sz="1600" b="0" i="1" smtClean="0">
                                        <a:latin typeface="Cambria Math" panose="02040503050406030204" pitchFamily="18" charset="0"/>
                                      </a:rPr>
                                      <m:t>)</m:t>
                                    </m:r>
                                  </m:e>
                                </m:func>
                              </m:e>
                            </m:func>
                          </m:den>
                        </m:f>
                      </m:oMath>
                    </a14:m>
                    <a:r>
                      <a:rPr lang="en-US" sz="2000" dirty="0"/>
                      <a:t>   </a:t>
                    </a:r>
                    <a:r>
                      <a:rPr lang="en-US" sz="1400" dirty="0"/>
                      <a:t> (5.30) </a:t>
                    </a:r>
                    <a:endParaRPr lang="en-US" sz="2000" dirty="0"/>
                  </a:p>
                </p:txBody>
              </p:sp>
            </mc:Choice>
            <mc:Fallback xmlns="">
              <p:sp>
                <p:nvSpPr>
                  <p:cNvPr id="21" name="TextBox 20"/>
                  <p:cNvSpPr txBox="1">
                    <a:spLocks noRot="1" noChangeAspect="1" noMove="1" noResize="1" noEditPoints="1" noAdjustHandles="1" noChangeArrowheads="1" noChangeShapeType="1" noTextEdit="1"/>
                  </p:cNvSpPr>
                  <p:nvPr/>
                </p:nvSpPr>
                <p:spPr>
                  <a:xfrm>
                    <a:off x="1752600" y="4133254"/>
                    <a:ext cx="3434979" cy="381258"/>
                  </a:xfrm>
                  <a:prstGeom prst="rect">
                    <a:avLst/>
                  </a:prstGeom>
                  <a:blipFill>
                    <a:blip r:embed="rId4"/>
                    <a:stretch>
                      <a:fillRect l="-1954" t="-20968" r="-2309" b="-117742"/>
                    </a:stretch>
                  </a:blipFill>
                </p:spPr>
                <p:txBody>
                  <a:bodyPr/>
                  <a:lstStyle/>
                  <a:p>
                    <a:r>
                      <a:rPr lang="en-US">
                        <a:noFill/>
                      </a:rPr>
                      <a:t> </a:t>
                    </a:r>
                  </a:p>
                </p:txBody>
              </p:sp>
            </mc:Fallback>
          </mc:AlternateContent>
        </p:grpSp>
      </p:grpSp>
      <p:grpSp>
        <p:nvGrpSpPr>
          <p:cNvPr id="21" name="Group 20"/>
          <p:cNvGrpSpPr/>
          <p:nvPr/>
        </p:nvGrpSpPr>
        <p:grpSpPr>
          <a:xfrm>
            <a:off x="762000" y="4648200"/>
            <a:ext cx="8153400" cy="1143000"/>
            <a:chOff x="762000" y="4676001"/>
            <a:chExt cx="8153400" cy="1143000"/>
          </a:xfrm>
        </p:grpSpPr>
        <p:sp>
          <p:nvSpPr>
            <p:cNvPr id="22" name="Down Arrow 21"/>
            <p:cNvSpPr/>
            <p:nvPr/>
          </p:nvSpPr>
          <p:spPr bwMode="auto">
            <a:xfrm>
              <a:off x="4253020" y="4676001"/>
              <a:ext cx="438908" cy="30805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nvGrpSpPr>
            <p:cNvPr id="23" name="Group 22"/>
            <p:cNvGrpSpPr/>
            <p:nvPr/>
          </p:nvGrpSpPr>
          <p:grpSpPr>
            <a:xfrm>
              <a:off x="762000" y="4876800"/>
              <a:ext cx="8153400" cy="942201"/>
              <a:chOff x="762000" y="4876800"/>
              <a:chExt cx="8153400" cy="942201"/>
            </a:xfrm>
          </p:grpSpPr>
          <p:sp>
            <p:nvSpPr>
              <p:cNvPr id="24" name="Rectangle 23"/>
              <p:cNvSpPr/>
              <p:nvPr/>
            </p:nvSpPr>
            <p:spPr>
              <a:xfrm>
                <a:off x="762000" y="4876800"/>
                <a:ext cx="1870388" cy="369332"/>
              </a:xfrm>
              <a:prstGeom prst="rect">
                <a:avLst/>
              </a:prstGeom>
            </p:spPr>
            <p:txBody>
              <a:bodyPr wrap="square">
                <a:spAutoFit/>
              </a:bodyPr>
              <a:lstStyle/>
              <a:p>
                <a:r>
                  <a:rPr lang="en-US" sz="1800" dirty="0" err="1"/>
                  <a:t>OpenDSS</a:t>
                </a:r>
                <a:r>
                  <a:rPr lang="en-US" sz="1800" dirty="0"/>
                  <a:t> code:</a:t>
                </a:r>
              </a:p>
            </p:txBody>
          </p:sp>
          <p:sp>
            <p:nvSpPr>
              <p:cNvPr id="25" name="Rectangle 24"/>
              <p:cNvSpPr/>
              <p:nvPr/>
            </p:nvSpPr>
            <p:spPr>
              <a:xfrm>
                <a:off x="762000" y="5172670"/>
                <a:ext cx="8153400" cy="646331"/>
              </a:xfrm>
              <a:prstGeom prst="rect">
                <a:avLst/>
              </a:prstGeom>
            </p:spPr>
            <p:txBody>
              <a:bodyPr wrap="square">
                <a:spAutoFit/>
              </a:bodyPr>
              <a:lstStyle/>
              <a:p>
                <a:r>
                  <a:rPr lang="en-US" sz="1800" dirty="0"/>
                  <a:t>New LineCode.UG_3p_type1 </a:t>
                </a:r>
                <a:r>
                  <a:rPr lang="en-US" sz="1800" dirty="0" err="1"/>
                  <a:t>nphases</a:t>
                </a:r>
                <a:r>
                  <a:rPr lang="en-US" sz="1800" dirty="0"/>
                  <a:t>= 3 Units= mi</a:t>
                </a:r>
              </a:p>
              <a:p>
                <a:r>
                  <a:rPr lang="en-US" sz="1800" dirty="0"/>
                  <a:t>~ </a:t>
                </a:r>
                <a:r>
                  <a:rPr lang="en-US" sz="1800" dirty="0" err="1"/>
                  <a:t>Cmatrix</a:t>
                </a:r>
                <a:r>
                  <a:rPr lang="en-US" sz="1800" dirty="0"/>
                  <a:t>= (286.101593 | 0.000000 286.101593 | 0.000000 0.000000 286.101593 ) </a:t>
                </a:r>
              </a:p>
            </p:txBody>
          </p:sp>
        </p:grpSp>
      </p:grpSp>
      <p:sp>
        <p:nvSpPr>
          <p:cNvPr id="26" name="TextBox 25"/>
          <p:cNvSpPr txBox="1"/>
          <p:nvPr/>
        </p:nvSpPr>
        <p:spPr>
          <a:xfrm>
            <a:off x="81305" y="2006145"/>
            <a:ext cx="8862670" cy="1569660"/>
          </a:xfrm>
          <a:prstGeom prst="rect">
            <a:avLst/>
          </a:prstGeom>
          <a:noFill/>
          <a:ln>
            <a:solidFill>
              <a:schemeClr val="tx1">
                <a:lumMod val="95000"/>
                <a:lumOff val="5000"/>
              </a:schemeClr>
            </a:solidFill>
          </a:ln>
        </p:spPr>
        <p:txBody>
          <a:bodyPr wrap="square" rtlCol="0">
            <a:spAutoFit/>
          </a:bodyPr>
          <a:lstStyle/>
          <a:p>
            <a:pPr marL="285750" lvl="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Conductor information:</a:t>
            </a:r>
          </a:p>
          <a:p>
            <a:pPr lvl="0"/>
            <a:r>
              <a:rPr lang="en-US" sz="1600" dirty="0">
                <a:latin typeface="Times New Roman" panose="02020603050405020304" pitchFamily="18" charset="0"/>
                <a:cs typeface="Times New Roman" panose="02020603050405020304" pitchFamily="18" charset="0"/>
              </a:rPr>
              <a:t>      Underground cable type: concentric</a:t>
            </a:r>
          </a:p>
          <a:p>
            <a:pPr lvl="0"/>
            <a:r>
              <a:rPr lang="en-US" sz="1600" dirty="0">
                <a:latin typeface="Times New Roman" panose="02020603050405020304" pitchFamily="18" charset="0"/>
                <a:cs typeface="Times New Roman" panose="02020603050405020304" pitchFamily="18" charset="0"/>
              </a:rPr>
              <a:t>      Number of strands: k = 11</a:t>
            </a:r>
          </a:p>
          <a:p>
            <a:pPr lvl="0"/>
            <a:r>
              <a:rPr lang="en-US" sz="1600" dirty="0">
                <a:latin typeface="Times New Roman" panose="02020603050405020304" pitchFamily="18" charset="0"/>
                <a:cs typeface="Times New Roman" panose="02020603050405020304" pitchFamily="18" charset="0"/>
              </a:rPr>
              <a:t>      Diameter of neutral: d</a:t>
            </a:r>
            <a:r>
              <a:rPr lang="en-US" sz="1600" baseline="-25000" dirty="0">
                <a:latin typeface="Times New Roman" panose="02020603050405020304" pitchFamily="18" charset="0"/>
                <a:cs typeface="Times New Roman" panose="02020603050405020304" pitchFamily="18" charset="0"/>
              </a:rPr>
              <a:t>s</a:t>
            </a:r>
            <a:r>
              <a:rPr lang="en-US" sz="1600" dirty="0">
                <a:latin typeface="Times New Roman" panose="02020603050405020304" pitchFamily="18" charset="0"/>
                <a:cs typeface="Times New Roman" panose="02020603050405020304" pitchFamily="18" charset="0"/>
              </a:rPr>
              <a:t> = 1.218 – 1.09 = 0.128 inch</a:t>
            </a:r>
          </a:p>
          <a:p>
            <a:pPr lvl="0"/>
            <a:r>
              <a:rPr lang="en-US" sz="1600" dirty="0">
                <a:latin typeface="Times New Roman" panose="02020603050405020304" pitchFamily="18" charset="0"/>
                <a:cs typeface="Times New Roman" panose="02020603050405020304" pitchFamily="18" charset="0"/>
              </a:rPr>
              <a:t>      Diameter of conductor: d</a:t>
            </a:r>
            <a:r>
              <a:rPr lang="en-US" sz="1600" baseline="-25000" dirty="0">
                <a:latin typeface="Times New Roman" panose="02020603050405020304" pitchFamily="18" charset="0"/>
                <a:cs typeface="Times New Roman" panose="02020603050405020304" pitchFamily="18" charset="0"/>
              </a:rPr>
              <a:t>c</a:t>
            </a:r>
            <a:r>
              <a:rPr lang="en-US" sz="1600" dirty="0">
                <a:latin typeface="Times New Roman" panose="02020603050405020304" pitchFamily="18" charset="0"/>
                <a:cs typeface="Times New Roman" panose="02020603050405020304" pitchFamily="18" charset="0"/>
              </a:rPr>
              <a:t> = 0.512 inch</a:t>
            </a:r>
          </a:p>
          <a:p>
            <a:pPr lvl="0"/>
            <a:r>
              <a:rPr lang="en-US" sz="1600" dirty="0">
                <a:latin typeface="Times New Roman" panose="02020603050405020304" pitchFamily="18" charset="0"/>
                <a:cs typeface="Times New Roman" panose="02020603050405020304" pitchFamily="18" charset="0"/>
              </a:rPr>
              <a:t>      The radius of a circle passing through the centers of the neutral strands: </a:t>
            </a:r>
            <a:r>
              <a:rPr lang="en-US" sz="1400" dirty="0">
                <a:latin typeface="Times New Roman" panose="02020603050405020304" pitchFamily="18" charset="0"/>
                <a:cs typeface="Times New Roman" panose="02020603050405020304" pitchFamily="18" charset="0"/>
              </a:rPr>
              <a:t>R = (1.218-0.128)/2= 0.545 inch</a:t>
            </a:r>
            <a:endParaRPr lang="en-US" sz="1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E358F12-4081-4B0D-9080-78DE5CDDD72C}"/>
                  </a:ext>
                </a:extLst>
              </p:cNvPr>
              <p:cNvSpPr txBox="1"/>
              <p:nvPr/>
            </p:nvSpPr>
            <p:spPr>
              <a:xfrm>
                <a:off x="5435380" y="4099987"/>
                <a:ext cx="2413220" cy="69095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altLang="zh-CN" sz="1400" b="0" i="1" smtClean="0">
                              <a:latin typeface="Cambria Math" panose="02040503050406030204" pitchFamily="18" charset="0"/>
                              <a:ea typeface="Cambria Math" panose="02040503050406030204" pitchFamily="18" charset="0"/>
                            </a:rPr>
                            <m:t>𝑎𝑏𝑐</m:t>
                          </m:r>
                        </m:sub>
                      </m:sSub>
                      <m:r>
                        <a:rPr lang="en-US" sz="1400" b="0" i="1" smtClean="0">
                          <a:latin typeface="Cambria Math" panose="02040503050406030204" pitchFamily="18" charset="0"/>
                          <a:ea typeface="Cambria Math" panose="02040503050406030204" pitchFamily="18" charset="0"/>
                        </a:rPr>
                        <m:t>=</m:t>
                      </m:r>
                      <m:d>
                        <m:dPr>
                          <m:begChr m:val="["/>
                          <m:endChr m:val="]"/>
                          <m:ctrlPr>
                            <a:rPr lang="en-US" sz="1400" b="0" i="1" smtClean="0">
                              <a:latin typeface="Cambria Math" panose="02040503050406030204" pitchFamily="18" charset="0"/>
                              <a:ea typeface="Cambria Math" panose="02040503050406030204" pitchFamily="18" charset="0"/>
                            </a:rPr>
                          </m:ctrlPr>
                        </m:dPr>
                        <m:e>
                          <m:m>
                            <m:mPr>
                              <m:mcs>
                                <m:mc>
                                  <m:mcPr>
                                    <m:count m:val="3"/>
                                    <m:mcJc m:val="center"/>
                                  </m:mcPr>
                                </m:mc>
                              </m:mcs>
                              <m:ctrlPr>
                                <a:rPr lang="en-US" sz="1400" i="1">
                                  <a:solidFill>
                                    <a:srgbClr val="000000"/>
                                  </a:solidFill>
                                  <a:latin typeface="Cambria Math" panose="02040503050406030204" pitchFamily="18" charset="0"/>
                                  <a:ea typeface="Cambria Math" panose="02040503050406030204" pitchFamily="18" charset="0"/>
                                </a:rPr>
                              </m:ctrlPr>
                            </m:mPr>
                            <m:mr>
                              <m:e>
                                <m:sSub>
                                  <m:sSubPr>
                                    <m:ctrlPr>
                                      <a:rPr lang="en-US" sz="1400" i="1">
                                        <a:latin typeface="Cambria Math" panose="02040503050406030204" pitchFamily="18" charset="0"/>
                                      </a:rPr>
                                    </m:ctrlPr>
                                  </m:sSubPr>
                                  <m:e>
                                    <m:r>
                                      <a:rPr lang="en-US" sz="1400" i="1">
                                        <a:latin typeface="Cambria Math" panose="02040503050406030204" pitchFamily="18" charset="0"/>
                                      </a:rPr>
                                      <m:t>𝑦</m:t>
                                    </m:r>
                                  </m:e>
                                  <m:sub>
                                    <m:r>
                                      <a:rPr lang="en-US" altLang="zh-CN" sz="1400" i="1">
                                        <a:latin typeface="Cambria Math" panose="02040503050406030204" pitchFamily="18" charset="0"/>
                                        <a:ea typeface="Cambria Math" panose="02040503050406030204" pitchFamily="18" charset="0"/>
                                      </a:rPr>
                                      <m:t>𝑎</m:t>
                                    </m:r>
                                    <m:r>
                                      <a:rPr lang="en-US" altLang="zh-CN" sz="1400" b="0" i="1" smtClean="0">
                                        <a:latin typeface="Cambria Math" panose="02040503050406030204" pitchFamily="18" charset="0"/>
                                        <a:ea typeface="Cambria Math" panose="02040503050406030204" pitchFamily="18" charset="0"/>
                                      </a:rPr>
                                      <m:t>𝑔</m:t>
                                    </m:r>
                                  </m:sub>
                                </m:sSub>
                              </m:e>
                              <m:e>
                                <m:r>
                                  <a:rPr lang="en-US" sz="1400" b="0" i="1" smtClean="0">
                                    <a:solidFill>
                                      <a:srgbClr val="000000"/>
                                    </a:solidFill>
                                    <a:latin typeface="Cambria Math" panose="02040503050406030204" pitchFamily="18" charset="0"/>
                                    <a:ea typeface="Cambria Math" panose="02040503050406030204" pitchFamily="18" charset="0"/>
                                  </a:rPr>
                                  <m:t>0</m:t>
                                </m:r>
                              </m:e>
                              <m:e>
                                <m:r>
                                  <a:rPr lang="en-US" sz="1400" b="0" i="1" smtClean="0">
                                    <a:solidFill>
                                      <a:srgbClr val="000000"/>
                                    </a:solidFill>
                                    <a:latin typeface="Cambria Math" panose="02040503050406030204" pitchFamily="18" charset="0"/>
                                    <a:ea typeface="Cambria Math" panose="02040503050406030204" pitchFamily="18" charset="0"/>
                                  </a:rPr>
                                  <m:t>0</m:t>
                                </m:r>
                              </m:e>
                            </m:mr>
                            <m:mr>
                              <m:e>
                                <m:r>
                                  <a:rPr lang="en-US" sz="1400" b="0" i="1" smtClean="0">
                                    <a:solidFill>
                                      <a:srgbClr val="000000"/>
                                    </a:solidFill>
                                    <a:latin typeface="Cambria Math" panose="02040503050406030204" pitchFamily="18" charset="0"/>
                                    <a:ea typeface="Cambria Math" panose="02040503050406030204" pitchFamily="18" charset="0"/>
                                  </a:rPr>
                                  <m:t>0</m:t>
                                </m:r>
                              </m:e>
                              <m:e>
                                <m:sSub>
                                  <m:sSubPr>
                                    <m:ctrlPr>
                                      <a:rPr lang="en-US" sz="1400" i="1">
                                        <a:latin typeface="Cambria Math" panose="02040503050406030204" pitchFamily="18" charset="0"/>
                                      </a:rPr>
                                    </m:ctrlPr>
                                  </m:sSubPr>
                                  <m:e>
                                    <m:r>
                                      <a:rPr lang="en-US" sz="1400" i="1">
                                        <a:latin typeface="Cambria Math" panose="02040503050406030204" pitchFamily="18" charset="0"/>
                                      </a:rPr>
                                      <m:t>𝑦</m:t>
                                    </m:r>
                                  </m:e>
                                  <m:sub>
                                    <m:r>
                                      <a:rPr lang="en-US" altLang="zh-CN" sz="1400" i="1">
                                        <a:latin typeface="Cambria Math" panose="02040503050406030204" pitchFamily="18" charset="0"/>
                                        <a:ea typeface="Cambria Math" panose="02040503050406030204" pitchFamily="18" charset="0"/>
                                      </a:rPr>
                                      <m:t>𝑏</m:t>
                                    </m:r>
                                    <m:r>
                                      <a:rPr lang="en-US" altLang="zh-CN" sz="1400" b="0" i="1" smtClean="0">
                                        <a:latin typeface="Cambria Math" panose="02040503050406030204" pitchFamily="18" charset="0"/>
                                        <a:ea typeface="Cambria Math" panose="02040503050406030204" pitchFamily="18" charset="0"/>
                                      </a:rPr>
                                      <m:t>𝑔</m:t>
                                    </m:r>
                                  </m:sub>
                                </m:sSub>
                              </m:e>
                              <m:e>
                                <m:r>
                                  <a:rPr lang="en-US" sz="1400" b="0" i="1" smtClean="0">
                                    <a:solidFill>
                                      <a:srgbClr val="000000"/>
                                    </a:solidFill>
                                    <a:latin typeface="Cambria Math" panose="02040503050406030204" pitchFamily="18" charset="0"/>
                                    <a:ea typeface="Cambria Math" panose="02040503050406030204" pitchFamily="18" charset="0"/>
                                  </a:rPr>
                                  <m:t>0</m:t>
                                </m:r>
                              </m:e>
                            </m:mr>
                            <m:mr>
                              <m:e>
                                <m:r>
                                  <a:rPr lang="en-US" sz="1400" b="0" i="1" smtClean="0">
                                    <a:solidFill>
                                      <a:srgbClr val="000000"/>
                                    </a:solidFill>
                                    <a:latin typeface="Cambria Math" panose="02040503050406030204" pitchFamily="18" charset="0"/>
                                    <a:ea typeface="Cambria Math" panose="02040503050406030204" pitchFamily="18" charset="0"/>
                                  </a:rPr>
                                  <m:t>0</m:t>
                                </m:r>
                              </m:e>
                              <m:e>
                                <m:r>
                                  <a:rPr lang="en-US" sz="1400" b="0" i="1" smtClean="0">
                                    <a:solidFill>
                                      <a:srgbClr val="000000"/>
                                    </a:solidFill>
                                    <a:latin typeface="Cambria Math" panose="02040503050406030204" pitchFamily="18" charset="0"/>
                                    <a:ea typeface="Cambria Math" panose="02040503050406030204" pitchFamily="18" charset="0"/>
                                  </a:rPr>
                                  <m:t>0</m:t>
                                </m:r>
                              </m:e>
                              <m:e>
                                <m:sSub>
                                  <m:sSubPr>
                                    <m:ctrlPr>
                                      <a:rPr lang="en-US" sz="1400" i="1">
                                        <a:latin typeface="Cambria Math" panose="02040503050406030204" pitchFamily="18" charset="0"/>
                                      </a:rPr>
                                    </m:ctrlPr>
                                  </m:sSubPr>
                                  <m:e>
                                    <m:r>
                                      <a:rPr lang="en-US" sz="1400" i="1">
                                        <a:latin typeface="Cambria Math" panose="02040503050406030204" pitchFamily="18" charset="0"/>
                                      </a:rPr>
                                      <m:t>𝑦</m:t>
                                    </m:r>
                                  </m:e>
                                  <m:sub>
                                    <m:r>
                                      <a:rPr lang="en-US" altLang="zh-CN" sz="1400" i="1">
                                        <a:latin typeface="Cambria Math" panose="02040503050406030204" pitchFamily="18" charset="0"/>
                                        <a:ea typeface="Cambria Math" panose="02040503050406030204" pitchFamily="18" charset="0"/>
                                      </a:rPr>
                                      <m:t>𝑐</m:t>
                                    </m:r>
                                    <m:r>
                                      <a:rPr lang="en-US" altLang="zh-CN" sz="1400" b="0" i="1" smtClean="0">
                                        <a:latin typeface="Cambria Math" panose="02040503050406030204" pitchFamily="18" charset="0"/>
                                        <a:ea typeface="Cambria Math" panose="02040503050406030204" pitchFamily="18" charset="0"/>
                                      </a:rPr>
                                      <m:t>𝑔</m:t>
                                    </m:r>
                                  </m:sub>
                                </m:sSub>
                              </m:e>
                            </m:mr>
                          </m:m>
                        </m:e>
                      </m:d>
                    </m:oMath>
                  </m:oMathPara>
                </a14:m>
                <a:endParaRPr lang="en-US" sz="1400" dirty="0"/>
              </a:p>
            </p:txBody>
          </p:sp>
        </mc:Choice>
        <mc:Fallback xmlns="">
          <p:sp>
            <p:nvSpPr>
              <p:cNvPr id="27" name="TextBox 26">
                <a:extLst>
                  <a:ext uri="{FF2B5EF4-FFF2-40B4-BE49-F238E27FC236}">
                    <a16:creationId xmlns:a16="http://schemas.microsoft.com/office/drawing/2014/main" id="{8E358F12-4081-4B0D-9080-78DE5CDDD72C}"/>
                  </a:ext>
                </a:extLst>
              </p:cNvPr>
              <p:cNvSpPr txBox="1">
                <a:spLocks noRot="1" noChangeAspect="1" noMove="1" noResize="1" noEditPoints="1" noAdjustHandles="1" noChangeArrowheads="1" noChangeShapeType="1" noTextEdit="1"/>
              </p:cNvSpPr>
              <p:nvPr/>
            </p:nvSpPr>
            <p:spPr>
              <a:xfrm>
                <a:off x="5435380" y="4099987"/>
                <a:ext cx="2413220" cy="69095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4983014-CE23-425C-9D63-2DD4B9902D09}"/>
                  </a:ext>
                </a:extLst>
              </p:cNvPr>
              <p:cNvSpPr txBox="1"/>
              <p:nvPr/>
            </p:nvSpPr>
            <p:spPr>
              <a:xfrm>
                <a:off x="6309360" y="3775189"/>
                <a:ext cx="1828800" cy="266227"/>
              </a:xfrm>
              <a:prstGeom prst="rect">
                <a:avLst/>
              </a:prstGeom>
              <a:noFill/>
            </p:spPr>
            <p:txBody>
              <a:bodyPr wrap="square" lIns="0" tIns="0" rIns="0" bIns="0" rtlCol="0">
                <a:spAutoFit/>
              </a:bodyPr>
              <a:lstStyle/>
              <a:p>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𝑦</m:t>
                        </m:r>
                      </m:e>
                      <m:sub>
                        <m:r>
                          <a:rPr lang="en-US" sz="1600" b="0" i="1" smtClean="0">
                            <a:latin typeface="Cambria Math" panose="02040503050406030204" pitchFamily="18" charset="0"/>
                          </a:rPr>
                          <m:t>𝑝𝑔</m:t>
                        </m:r>
                      </m:sub>
                    </m:sSub>
                    <m:r>
                      <a:rPr lang="en-US" sz="1600" b="0" i="1" smtClean="0">
                        <a:latin typeface="Cambria Math" panose="02040503050406030204" pitchFamily="18" charset="0"/>
                        <a:ea typeface="Cambria Math" panose="02040503050406030204" pitchFamily="18" charset="0"/>
                      </a:rPr>
                      <m:t>=</m:t>
                    </m:r>
                  </m:oMath>
                </a14:m>
                <a:r>
                  <a:rPr lang="en-US" sz="1600" dirty="0">
                    <a:ea typeface="Cambria Math" panose="02040503050406030204" pitchFamily="18" charset="0"/>
                  </a:rPr>
                  <a:t> </a:t>
                </a:r>
                <a14:m>
                  <m:oMath xmlns:m="http://schemas.openxmlformats.org/officeDocument/2006/math">
                    <m:r>
                      <a:rPr lang="en-US" sz="1600" i="1">
                        <a:latin typeface="Cambria Math" panose="02040503050406030204" pitchFamily="18" charset="0"/>
                        <a:ea typeface="Cambria Math" panose="02040503050406030204" pitchFamily="18" charset="0"/>
                      </a:rPr>
                      <m:t>2</m:t>
                    </m:r>
                    <m:r>
                      <a:rPr lang="en-US" sz="1600" i="1">
                        <a:latin typeface="Cambria Math" panose="02040503050406030204" pitchFamily="18" charset="0"/>
                        <a:ea typeface="Cambria Math" panose="02040503050406030204" pitchFamily="18" charset="0"/>
                      </a:rPr>
                      <m:t>𝜋</m:t>
                    </m:r>
                    <m:sSub>
                      <m:sSubPr>
                        <m:ctrlPr>
                          <a:rPr lang="en-US" sz="1600" i="1">
                            <a:latin typeface="Cambria Math" panose="02040503050406030204" pitchFamily="18" charset="0"/>
                          </a:rPr>
                        </m:ctrlPr>
                      </m:sSubPr>
                      <m:e>
                        <m:r>
                          <a:rPr lang="en-US" sz="1600" b="0" i="1" smtClean="0">
                            <a:latin typeface="Cambria Math" panose="02040503050406030204" pitchFamily="18" charset="0"/>
                          </a:rPr>
                          <m:t>𝑓</m:t>
                        </m:r>
                        <m:r>
                          <a:rPr lang="en-US" sz="1600" i="1">
                            <a:latin typeface="Cambria Math" panose="02040503050406030204" pitchFamily="18" charset="0"/>
                          </a:rPr>
                          <m:t>𝐶</m:t>
                        </m:r>
                      </m:e>
                      <m:sub>
                        <m:r>
                          <a:rPr lang="en-US" altLang="zh-CN" sz="1600" i="1">
                            <a:latin typeface="Cambria Math" panose="02040503050406030204" pitchFamily="18" charset="0"/>
                            <a:ea typeface="Cambria Math" panose="02040503050406030204" pitchFamily="18" charset="0"/>
                          </a:rPr>
                          <m:t>𝑝𝑔</m:t>
                        </m:r>
                      </m:sub>
                    </m:sSub>
                  </m:oMath>
                </a14:m>
                <a:endParaRPr lang="en-US" sz="1600" dirty="0"/>
              </a:p>
            </p:txBody>
          </p:sp>
        </mc:Choice>
        <mc:Fallback xmlns="">
          <p:sp>
            <p:nvSpPr>
              <p:cNvPr id="28" name="TextBox 27">
                <a:extLst>
                  <a:ext uri="{FF2B5EF4-FFF2-40B4-BE49-F238E27FC236}">
                    <a16:creationId xmlns:a16="http://schemas.microsoft.com/office/drawing/2014/main" id="{D4983014-CE23-425C-9D63-2DD4B9902D09}"/>
                  </a:ext>
                </a:extLst>
              </p:cNvPr>
              <p:cNvSpPr txBox="1">
                <a:spLocks noRot="1" noChangeAspect="1" noMove="1" noResize="1" noEditPoints="1" noAdjustHandles="1" noChangeArrowheads="1" noChangeShapeType="1" noTextEdit="1"/>
              </p:cNvSpPr>
              <p:nvPr/>
            </p:nvSpPr>
            <p:spPr>
              <a:xfrm>
                <a:off x="6309360" y="3775189"/>
                <a:ext cx="1828800" cy="266227"/>
              </a:xfrm>
              <a:prstGeom prst="rect">
                <a:avLst/>
              </a:prstGeom>
              <a:blipFill>
                <a:blip r:embed="rId6"/>
                <a:stretch>
                  <a:fillRect l="-4000" b="-25000"/>
                </a:stretch>
              </a:blipFill>
            </p:spPr>
            <p:txBody>
              <a:bodyPr/>
              <a:lstStyle/>
              <a:p>
                <a:r>
                  <a:rPr lang="en-US">
                    <a:noFill/>
                  </a:rPr>
                  <a:t> </a:t>
                </a:r>
              </a:p>
            </p:txBody>
          </p:sp>
        </mc:Fallback>
      </mc:AlternateContent>
    </p:spTree>
    <p:extLst>
      <p:ext uri="{BB962C8B-B14F-4D97-AF65-F5344CB8AC3E}">
        <p14:creationId xmlns:p14="http://schemas.microsoft.com/office/powerpoint/2010/main" val="118993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11</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graphicFrame>
        <p:nvGraphicFramePr>
          <p:cNvPr id="16" name="Table 15"/>
          <p:cNvGraphicFramePr>
            <a:graphicFrameLocks noGrp="1"/>
          </p:cNvGraphicFramePr>
          <p:nvPr>
            <p:extLst>
              <p:ext uri="{D42A27DB-BD31-4B8C-83A1-F6EECF244321}">
                <p14:modId xmlns:p14="http://schemas.microsoft.com/office/powerpoint/2010/main" val="1453214426"/>
              </p:ext>
            </p:extLst>
          </p:nvPr>
        </p:nvGraphicFramePr>
        <p:xfrm>
          <a:off x="6172200" y="1524000"/>
          <a:ext cx="2712605" cy="3596640"/>
        </p:xfrm>
        <a:graphic>
          <a:graphicData uri="http://schemas.openxmlformats.org/drawingml/2006/table">
            <a:tbl>
              <a:tblPr firstCol="1" bandRow="1">
                <a:tableStyleId>{5C22544A-7EE6-4342-B048-85BDC9FD1C3A}</a:tableStyleId>
              </a:tblPr>
              <a:tblGrid>
                <a:gridCol w="1750764">
                  <a:extLst>
                    <a:ext uri="{9D8B030D-6E8A-4147-A177-3AD203B41FA5}">
                      <a16:colId xmlns:a16="http://schemas.microsoft.com/office/drawing/2014/main" val="3896834630"/>
                    </a:ext>
                  </a:extLst>
                </a:gridCol>
                <a:gridCol w="961841">
                  <a:extLst>
                    <a:ext uri="{9D8B030D-6E8A-4147-A177-3AD203B41FA5}">
                      <a16:colId xmlns:a16="http://schemas.microsoft.com/office/drawing/2014/main" val="4260494273"/>
                    </a:ext>
                  </a:extLst>
                </a:gridCol>
              </a:tblGrid>
              <a:tr h="370840">
                <a:tc>
                  <a:txBody>
                    <a:bodyPr/>
                    <a:lstStyle/>
                    <a:p>
                      <a:pPr algn="ctr"/>
                      <a:r>
                        <a:rPr lang="en-US" sz="1200" dirty="0">
                          <a:latin typeface="Times New Roman" panose="02020603050405020304" pitchFamily="18" charset="0"/>
                          <a:cs typeface="Times New Roman" panose="02020603050405020304" pitchFamily="18" charset="0"/>
                        </a:rPr>
                        <a:t>Substations</a:t>
                      </a:r>
                    </a:p>
                  </a:txBody>
                  <a:tcPr anchor="ctr">
                    <a:solidFill>
                      <a:schemeClr val="accent5">
                        <a:lumMod val="75000"/>
                      </a:schemeClr>
                    </a:solidFill>
                  </a:tcPr>
                </a:tc>
                <a:tc>
                  <a:txBody>
                    <a:bodyPr/>
                    <a:lstStyle/>
                    <a:p>
                      <a:pPr algn="ctr"/>
                      <a:r>
                        <a:rPr lang="en-US" sz="1200" dirty="0">
                          <a:latin typeface="Times New Roman" panose="02020603050405020304" pitchFamily="18" charset="0"/>
                          <a:cs typeface="Times New Roman" panose="02020603050405020304" pitchFamily="18" charset="0"/>
                        </a:rPr>
                        <a:t>2</a:t>
                      </a:r>
                    </a:p>
                  </a:txBody>
                  <a:tcPr anchor="ctr"/>
                </a:tc>
                <a:extLst>
                  <a:ext uri="{0D108BD9-81ED-4DB2-BD59-A6C34878D82A}">
                    <a16:rowId xmlns:a16="http://schemas.microsoft.com/office/drawing/2014/main" val="1787119545"/>
                  </a:ext>
                </a:extLst>
              </a:tr>
              <a:tr h="370840">
                <a:tc>
                  <a:txBody>
                    <a:bodyPr/>
                    <a:lstStyle/>
                    <a:p>
                      <a:pPr algn="ctr"/>
                      <a:r>
                        <a:rPr lang="en-US" sz="1200" dirty="0">
                          <a:latin typeface="Times New Roman" panose="02020603050405020304" pitchFamily="18" charset="0"/>
                          <a:cs typeface="Times New Roman" panose="02020603050405020304" pitchFamily="18" charset="0"/>
                        </a:rPr>
                        <a:t>Substation Transformers</a:t>
                      </a:r>
                    </a:p>
                  </a:txBody>
                  <a:tcPr anchor="ctr">
                    <a:solidFill>
                      <a:schemeClr val="accent5">
                        <a:lumMod val="75000"/>
                      </a:schemeClr>
                    </a:solidFill>
                  </a:tcPr>
                </a:tc>
                <a:tc>
                  <a:txBody>
                    <a:bodyPr/>
                    <a:lstStyle/>
                    <a:p>
                      <a:pPr algn="ctr"/>
                      <a:r>
                        <a:rPr lang="en-US" sz="1200" dirty="0">
                          <a:latin typeface="Times New Roman" panose="02020603050405020304" pitchFamily="18" charset="0"/>
                          <a:cs typeface="Times New Roman" panose="02020603050405020304" pitchFamily="18" charset="0"/>
                        </a:rPr>
                        <a:t>4</a:t>
                      </a:r>
                    </a:p>
                  </a:txBody>
                  <a:tcPr anchor="ctr"/>
                </a:tc>
                <a:extLst>
                  <a:ext uri="{0D108BD9-81ED-4DB2-BD59-A6C34878D82A}">
                    <a16:rowId xmlns:a16="http://schemas.microsoft.com/office/drawing/2014/main" val="3848325391"/>
                  </a:ext>
                </a:extLst>
              </a:tr>
              <a:tr h="370840">
                <a:tc>
                  <a:txBody>
                    <a:bodyPr/>
                    <a:lstStyle/>
                    <a:p>
                      <a:pPr algn="ctr"/>
                      <a:r>
                        <a:rPr lang="en-US" sz="1200" dirty="0">
                          <a:latin typeface="Times New Roman" panose="02020603050405020304" pitchFamily="18" charset="0"/>
                          <a:cs typeface="Times New Roman" panose="02020603050405020304" pitchFamily="18" charset="0"/>
                        </a:rPr>
                        <a:t>Regulators</a:t>
                      </a:r>
                    </a:p>
                  </a:txBody>
                  <a:tcPr anchor="ctr">
                    <a:solidFill>
                      <a:schemeClr val="accent5">
                        <a:lumMod val="75000"/>
                      </a:schemeClr>
                    </a:solidFill>
                  </a:tcPr>
                </a:tc>
                <a:tc>
                  <a:txBody>
                    <a:bodyPr/>
                    <a:lstStyle/>
                    <a:p>
                      <a:pPr algn="ctr"/>
                      <a:r>
                        <a:rPr lang="en-US" sz="1200" dirty="0">
                          <a:latin typeface="Times New Roman" panose="02020603050405020304" pitchFamily="18" charset="0"/>
                          <a:cs typeface="Times New Roman" panose="02020603050405020304" pitchFamily="18" charset="0"/>
                        </a:rPr>
                        <a:t>4</a:t>
                      </a:r>
                    </a:p>
                  </a:txBody>
                  <a:tcPr anchor="ctr"/>
                </a:tc>
                <a:extLst>
                  <a:ext uri="{0D108BD9-81ED-4DB2-BD59-A6C34878D82A}">
                    <a16:rowId xmlns:a16="http://schemas.microsoft.com/office/drawing/2014/main" val="3651757251"/>
                  </a:ext>
                </a:extLst>
              </a:tr>
              <a:tr h="370840">
                <a:tc>
                  <a:txBody>
                    <a:bodyPr/>
                    <a:lstStyle/>
                    <a:p>
                      <a:pPr algn="ctr"/>
                      <a:r>
                        <a:rPr lang="en-US" sz="1200" dirty="0">
                          <a:latin typeface="Times New Roman" panose="02020603050405020304" pitchFamily="18" charset="0"/>
                          <a:cs typeface="Times New Roman" panose="02020603050405020304" pitchFamily="18" charset="0"/>
                        </a:rPr>
                        <a:t>Feeders</a:t>
                      </a:r>
                    </a:p>
                  </a:txBody>
                  <a:tcPr anchor="ctr">
                    <a:solidFill>
                      <a:schemeClr val="accent5">
                        <a:lumMod val="75000"/>
                      </a:schemeClr>
                    </a:solidFill>
                  </a:tcPr>
                </a:tc>
                <a:tc>
                  <a:txBody>
                    <a:bodyPr/>
                    <a:lstStyle/>
                    <a:p>
                      <a:pPr algn="ctr"/>
                      <a:r>
                        <a:rPr lang="en-US" sz="1200" dirty="0">
                          <a:latin typeface="Times New Roman" panose="02020603050405020304" pitchFamily="18" charset="0"/>
                          <a:cs typeface="Times New Roman" panose="02020603050405020304" pitchFamily="18" charset="0"/>
                        </a:rPr>
                        <a:t>14</a:t>
                      </a:r>
                    </a:p>
                  </a:txBody>
                  <a:tcPr anchor="ctr"/>
                </a:tc>
                <a:extLst>
                  <a:ext uri="{0D108BD9-81ED-4DB2-BD59-A6C34878D82A}">
                    <a16:rowId xmlns:a16="http://schemas.microsoft.com/office/drawing/2014/main" val="2955264292"/>
                  </a:ext>
                </a:extLst>
              </a:tr>
              <a:tr h="370840">
                <a:tc>
                  <a:txBody>
                    <a:bodyPr/>
                    <a:lstStyle/>
                    <a:p>
                      <a:pPr algn="ctr"/>
                      <a:r>
                        <a:rPr lang="en-US" sz="1200" dirty="0">
                          <a:latin typeface="Times New Roman" panose="02020603050405020304" pitchFamily="18" charset="0"/>
                          <a:cs typeface="Times New Roman" panose="02020603050405020304" pitchFamily="18" charset="0"/>
                        </a:rPr>
                        <a:t>Total Feeder</a:t>
                      </a:r>
                      <a:r>
                        <a:rPr lang="en-US" sz="1200" baseline="0" dirty="0">
                          <a:latin typeface="Times New Roman" panose="02020603050405020304" pitchFamily="18" charset="0"/>
                          <a:cs typeface="Times New Roman" panose="02020603050405020304" pitchFamily="18" charset="0"/>
                        </a:rPr>
                        <a:t> Length</a:t>
                      </a:r>
                      <a:endParaRPr lang="en-US" sz="1200" dirty="0">
                        <a:latin typeface="Times New Roman" panose="02020603050405020304" pitchFamily="18" charset="0"/>
                        <a:cs typeface="Times New Roman" panose="02020603050405020304" pitchFamily="18" charset="0"/>
                      </a:endParaRPr>
                    </a:p>
                  </a:txBody>
                  <a:tcPr anchor="ctr">
                    <a:solidFill>
                      <a:schemeClr val="accent5">
                        <a:lumMod val="75000"/>
                      </a:schemeClr>
                    </a:solidFill>
                  </a:tcPr>
                </a:tc>
                <a:tc>
                  <a:txBody>
                    <a:bodyPr/>
                    <a:lstStyle/>
                    <a:p>
                      <a:pPr algn="ctr"/>
                      <a:r>
                        <a:rPr lang="en-US" sz="1200" dirty="0">
                          <a:latin typeface="Times New Roman" panose="02020603050405020304" pitchFamily="18" charset="0"/>
                          <a:cs typeface="Times New Roman" panose="02020603050405020304" pitchFamily="18" charset="0"/>
                        </a:rPr>
                        <a:t>83</a:t>
                      </a:r>
                      <a:r>
                        <a:rPr lang="en-US" sz="1200" baseline="0" dirty="0">
                          <a:latin typeface="Times New Roman" panose="02020603050405020304" pitchFamily="18" charset="0"/>
                          <a:cs typeface="Times New Roman" panose="02020603050405020304" pitchFamily="18" charset="0"/>
                        </a:rPr>
                        <a:t> miles</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592778157"/>
                  </a:ext>
                </a:extLst>
              </a:tr>
              <a:tr h="370840">
                <a:tc>
                  <a:txBody>
                    <a:bodyPr/>
                    <a:lstStyle/>
                    <a:p>
                      <a:pPr algn="ctr"/>
                      <a:r>
                        <a:rPr lang="en-US" sz="1200" dirty="0">
                          <a:latin typeface="Times New Roman" panose="02020603050405020304" pitchFamily="18" charset="0"/>
                          <a:cs typeface="Times New Roman" panose="02020603050405020304" pitchFamily="18" charset="0"/>
                        </a:rPr>
                        <a:t># of Overhead Line</a:t>
                      </a:r>
                      <a:r>
                        <a:rPr lang="en-US" sz="1200" baseline="0" dirty="0">
                          <a:latin typeface="Times New Roman" panose="02020603050405020304" pitchFamily="18" charset="0"/>
                          <a:cs typeface="Times New Roman" panose="02020603050405020304" pitchFamily="18" charset="0"/>
                        </a:rPr>
                        <a:t> Sections</a:t>
                      </a:r>
                      <a:endParaRPr lang="en-US" sz="1200" dirty="0">
                        <a:latin typeface="Times New Roman" panose="02020603050405020304" pitchFamily="18" charset="0"/>
                        <a:cs typeface="Times New Roman" panose="02020603050405020304" pitchFamily="18" charset="0"/>
                      </a:endParaRPr>
                    </a:p>
                  </a:txBody>
                  <a:tcPr anchor="ctr">
                    <a:solidFill>
                      <a:schemeClr val="accent5">
                        <a:lumMod val="75000"/>
                      </a:schemeClr>
                    </a:solidFill>
                  </a:tcPr>
                </a:tc>
                <a:tc>
                  <a:txBody>
                    <a:bodyPr/>
                    <a:lstStyle/>
                    <a:p>
                      <a:pPr algn="ctr"/>
                      <a:r>
                        <a:rPr lang="en-US" sz="1200" dirty="0">
                          <a:latin typeface="Times New Roman" panose="02020603050405020304" pitchFamily="18" charset="0"/>
                          <a:cs typeface="Times New Roman" panose="02020603050405020304" pitchFamily="18" charset="0"/>
                        </a:rPr>
                        <a:t>1489</a:t>
                      </a:r>
                    </a:p>
                  </a:txBody>
                  <a:tcPr anchor="ctr"/>
                </a:tc>
                <a:extLst>
                  <a:ext uri="{0D108BD9-81ED-4DB2-BD59-A6C34878D82A}">
                    <a16:rowId xmlns:a16="http://schemas.microsoft.com/office/drawing/2014/main" val="1127824029"/>
                  </a:ext>
                </a:extLst>
              </a:tr>
              <a:tr h="370840">
                <a:tc>
                  <a:txBody>
                    <a:bodyPr/>
                    <a:lstStyle/>
                    <a:p>
                      <a:pPr algn="ctr"/>
                      <a:r>
                        <a:rPr lang="en-US" sz="1200" dirty="0">
                          <a:latin typeface="Times New Roman" panose="02020603050405020304" pitchFamily="18" charset="0"/>
                          <a:cs typeface="Times New Roman" panose="02020603050405020304" pitchFamily="18" charset="0"/>
                        </a:rPr>
                        <a:t># of Underground</a:t>
                      </a:r>
                      <a:r>
                        <a:rPr lang="en-US" sz="1200" baseline="0" dirty="0">
                          <a:latin typeface="Times New Roman" panose="02020603050405020304" pitchFamily="18" charset="0"/>
                          <a:cs typeface="Times New Roman" panose="02020603050405020304" pitchFamily="18" charset="0"/>
                        </a:rPr>
                        <a:t> Cable Sections</a:t>
                      </a:r>
                      <a:endParaRPr lang="en-US" sz="1200" dirty="0">
                        <a:latin typeface="Times New Roman" panose="02020603050405020304" pitchFamily="18" charset="0"/>
                        <a:cs typeface="Times New Roman" panose="02020603050405020304" pitchFamily="18" charset="0"/>
                      </a:endParaRPr>
                    </a:p>
                  </a:txBody>
                  <a:tcPr anchor="ctr">
                    <a:solidFill>
                      <a:schemeClr val="accent5">
                        <a:lumMod val="75000"/>
                      </a:schemeClr>
                    </a:solidFill>
                  </a:tcPr>
                </a:tc>
                <a:tc>
                  <a:txBody>
                    <a:bodyPr/>
                    <a:lstStyle/>
                    <a:p>
                      <a:pPr algn="ctr"/>
                      <a:r>
                        <a:rPr lang="en-US" sz="1200" dirty="0">
                          <a:latin typeface="Times New Roman" panose="02020603050405020304" pitchFamily="18" charset="0"/>
                          <a:cs typeface="Times New Roman" panose="02020603050405020304" pitchFamily="18" charset="0"/>
                        </a:rPr>
                        <a:t>2582</a:t>
                      </a:r>
                    </a:p>
                  </a:txBody>
                  <a:tcPr anchor="ctr"/>
                </a:tc>
                <a:extLst>
                  <a:ext uri="{0D108BD9-81ED-4DB2-BD59-A6C34878D82A}">
                    <a16:rowId xmlns:a16="http://schemas.microsoft.com/office/drawing/2014/main" val="3530352457"/>
                  </a:ext>
                </a:extLst>
              </a:tr>
              <a:tr h="370840">
                <a:tc>
                  <a:txBody>
                    <a:bodyPr/>
                    <a:lstStyle/>
                    <a:p>
                      <a:pPr algn="ctr"/>
                      <a:r>
                        <a:rPr lang="en-US" sz="1200" dirty="0">
                          <a:latin typeface="Times New Roman" panose="02020603050405020304" pitchFamily="18" charset="0"/>
                          <a:cs typeface="Times New Roman" panose="02020603050405020304" pitchFamily="18" charset="0"/>
                        </a:rPr>
                        <a:t>Capacitor Banks</a:t>
                      </a:r>
                    </a:p>
                  </a:txBody>
                  <a:tcPr anchor="ctr">
                    <a:solidFill>
                      <a:schemeClr val="accent5">
                        <a:lumMod val="75000"/>
                      </a:schemeClr>
                    </a:solidFill>
                  </a:tcPr>
                </a:tc>
                <a:tc>
                  <a:txBody>
                    <a:bodyPr/>
                    <a:lstStyle/>
                    <a:p>
                      <a:pPr algn="ctr"/>
                      <a:r>
                        <a:rPr lang="en-US" sz="1200" dirty="0">
                          <a:latin typeface="Times New Roman" panose="02020603050405020304" pitchFamily="18" charset="0"/>
                          <a:cs typeface="Times New Roman" panose="02020603050405020304" pitchFamily="18" charset="0"/>
                        </a:rPr>
                        <a:t>5</a:t>
                      </a:r>
                    </a:p>
                  </a:txBody>
                  <a:tcPr anchor="ctr"/>
                </a:tc>
                <a:extLst>
                  <a:ext uri="{0D108BD9-81ED-4DB2-BD59-A6C34878D82A}">
                    <a16:rowId xmlns:a16="http://schemas.microsoft.com/office/drawing/2014/main" val="2191639362"/>
                  </a:ext>
                </a:extLst>
              </a:tr>
              <a:tr h="370840">
                <a:tc>
                  <a:txBody>
                    <a:bodyPr/>
                    <a:lstStyle/>
                    <a:p>
                      <a:pPr algn="ctr"/>
                      <a:r>
                        <a:rPr lang="en-US" sz="1200" dirty="0">
                          <a:latin typeface="Times New Roman" panose="02020603050405020304" pitchFamily="18" charset="0"/>
                          <a:cs typeface="Times New Roman" panose="02020603050405020304" pitchFamily="18" charset="0"/>
                        </a:rPr>
                        <a:t>Switches</a:t>
                      </a:r>
                    </a:p>
                  </a:txBody>
                  <a:tcPr anchor="ctr">
                    <a:solidFill>
                      <a:schemeClr val="accent5">
                        <a:lumMod val="75000"/>
                      </a:schemeClr>
                    </a:solidFill>
                  </a:tcPr>
                </a:tc>
                <a:tc>
                  <a:txBody>
                    <a:bodyPr/>
                    <a:lstStyle/>
                    <a:p>
                      <a:pPr algn="ctr"/>
                      <a:r>
                        <a:rPr lang="en-US" sz="1200" dirty="0">
                          <a:latin typeface="Times New Roman" panose="02020603050405020304" pitchFamily="18" charset="0"/>
                          <a:cs typeface="Times New Roman" panose="02020603050405020304" pitchFamily="18" charset="0"/>
                        </a:rPr>
                        <a:t>361</a:t>
                      </a:r>
                    </a:p>
                  </a:txBody>
                  <a:tcPr anchor="ctr"/>
                </a:tc>
                <a:extLst>
                  <a:ext uri="{0D108BD9-81ED-4DB2-BD59-A6C34878D82A}">
                    <a16:rowId xmlns:a16="http://schemas.microsoft.com/office/drawing/2014/main" val="2175995552"/>
                  </a:ext>
                </a:extLst>
              </a:tr>
            </a:tbl>
          </a:graphicData>
        </a:graphic>
      </p:graphicFrame>
      <p:sp>
        <p:nvSpPr>
          <p:cNvPr id="13" name="TextBox 12"/>
          <p:cNvSpPr txBox="1"/>
          <p:nvPr/>
        </p:nvSpPr>
        <p:spPr>
          <a:xfrm>
            <a:off x="558800" y="762000"/>
            <a:ext cx="5765800" cy="507831"/>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2000" dirty="0"/>
          </a:p>
          <a:p>
            <a:endParaRPr lang="en-US" sz="1050" baseline="30000" dirty="0"/>
          </a:p>
        </p:txBody>
      </p:sp>
      <p:sp>
        <p:nvSpPr>
          <p:cNvPr id="6" name="Content Placeholder 5">
            <a:extLst>
              <a:ext uri="{FF2B5EF4-FFF2-40B4-BE49-F238E27FC236}">
                <a16:creationId xmlns:a16="http://schemas.microsoft.com/office/drawing/2014/main" id="{E062E4F1-8269-1A4F-BA22-D9EDBA9EFC5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1041560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79A9A4E-4C82-4D44-9372-C31BB3818094}" type="slidenum">
              <a:rPr lang="en-US" smtClean="0"/>
              <a:pPr/>
              <a:t>110</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4" name="TextBox 13"/>
          <p:cNvSpPr txBox="1"/>
          <p:nvPr/>
        </p:nvSpPr>
        <p:spPr>
          <a:xfrm>
            <a:off x="762000" y="1295400"/>
            <a:ext cx="7086600"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Secondary Distribution Transformer -- 3-phase</a:t>
            </a:r>
            <a:endParaRPr lang="en-US" sz="2000" dirty="0"/>
          </a:p>
          <a:p>
            <a:endParaRPr lang="en-US" sz="1050" baseline="30000" dirty="0"/>
          </a:p>
        </p:txBody>
      </p:sp>
      <p:sp>
        <p:nvSpPr>
          <p:cNvPr id="10"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sp>
        <p:nvSpPr>
          <p:cNvPr id="33" name="TextBox 32"/>
          <p:cNvSpPr txBox="1"/>
          <p:nvPr/>
        </p:nvSpPr>
        <p:spPr>
          <a:xfrm>
            <a:off x="762000" y="1666228"/>
            <a:ext cx="7086600" cy="338554"/>
          </a:xfrm>
          <a:prstGeom prst="rect">
            <a:avLst/>
          </a:prstGeom>
          <a:noFill/>
        </p:spPr>
        <p:txBody>
          <a:bodyPr wrap="square" rtlCol="0">
            <a:spAutoFit/>
          </a:bodyPr>
          <a:lstStyle/>
          <a:p>
            <a:pPr lvl="0"/>
            <a:r>
              <a:rPr lang="en-US" sz="1600" dirty="0">
                <a:latin typeface="Times New Roman" panose="02020603050405020304" pitchFamily="18" charset="0"/>
                <a:cs typeface="Times New Roman" panose="02020603050405020304" pitchFamily="18" charset="0"/>
              </a:rPr>
              <a:t>For a three-phase distribution transformer, its model is</a:t>
            </a:r>
            <a:endParaRPr lang="en-US" sz="900" baseline="30000" dirty="0"/>
          </a:p>
        </p:txBody>
      </p:sp>
      <p:grpSp>
        <p:nvGrpSpPr>
          <p:cNvPr id="35" name="Group 34"/>
          <p:cNvGrpSpPr/>
          <p:nvPr/>
        </p:nvGrpSpPr>
        <p:grpSpPr>
          <a:xfrm>
            <a:off x="914400" y="2895600"/>
            <a:ext cx="3019293" cy="1697528"/>
            <a:chOff x="5105904" y="191469"/>
            <a:chExt cx="4159234" cy="2593465"/>
          </a:xfrm>
        </p:grpSpPr>
        <p:pic>
          <p:nvPicPr>
            <p:cNvPr id="36" name="Picture 35"/>
            <p:cNvPicPr>
              <a:picLocks noChangeAspect="1"/>
            </p:cNvPicPr>
            <p:nvPr/>
          </p:nvPicPr>
          <p:blipFill>
            <a:blip r:embed="rId3"/>
            <a:stretch>
              <a:fillRect/>
            </a:stretch>
          </p:blipFill>
          <p:spPr>
            <a:xfrm>
              <a:off x="5105904" y="191469"/>
              <a:ext cx="4159234" cy="2593465"/>
            </a:xfrm>
            <a:prstGeom prst="rect">
              <a:avLst/>
            </a:prstGeom>
          </p:spPr>
        </p:pic>
        <p:sp>
          <p:nvSpPr>
            <p:cNvPr id="37" name="Oval 36"/>
            <p:cNvSpPr/>
            <p:nvPr/>
          </p:nvSpPr>
          <p:spPr bwMode="auto">
            <a:xfrm>
              <a:off x="5171407" y="1197673"/>
              <a:ext cx="391194" cy="362314"/>
            </a:xfrm>
            <a:prstGeom prst="ellipse">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8" name="Oval 37"/>
            <p:cNvSpPr/>
            <p:nvPr/>
          </p:nvSpPr>
          <p:spPr bwMode="auto">
            <a:xfrm>
              <a:off x="5214227" y="1730387"/>
              <a:ext cx="696748" cy="362314"/>
            </a:xfrm>
            <a:prstGeom prst="ellipse">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9" name="Oval 38"/>
            <p:cNvSpPr/>
            <p:nvPr/>
          </p:nvSpPr>
          <p:spPr bwMode="auto">
            <a:xfrm>
              <a:off x="6354176" y="1721764"/>
              <a:ext cx="696748" cy="362314"/>
            </a:xfrm>
            <a:prstGeom prst="ellipse">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40" name="Oval 39"/>
            <p:cNvSpPr/>
            <p:nvPr/>
          </p:nvSpPr>
          <p:spPr bwMode="auto">
            <a:xfrm>
              <a:off x="7429500" y="1709179"/>
              <a:ext cx="696748" cy="362314"/>
            </a:xfrm>
            <a:prstGeom prst="ellipse">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grpSp>
        <p:nvGrpSpPr>
          <p:cNvPr id="41" name="Group 40"/>
          <p:cNvGrpSpPr/>
          <p:nvPr/>
        </p:nvGrpSpPr>
        <p:grpSpPr>
          <a:xfrm>
            <a:off x="4180820" y="3048000"/>
            <a:ext cx="1515294" cy="624829"/>
            <a:chOff x="5266506" y="3796684"/>
            <a:chExt cx="2772594" cy="1428750"/>
          </a:xfrm>
        </p:grpSpPr>
        <p:pic>
          <p:nvPicPr>
            <p:cNvPr id="42" name="Picture 41"/>
            <p:cNvPicPr>
              <a:picLocks noChangeAspect="1"/>
            </p:cNvPicPr>
            <p:nvPr/>
          </p:nvPicPr>
          <p:blipFill>
            <a:blip r:embed="rId4"/>
            <a:stretch>
              <a:fillRect/>
            </a:stretch>
          </p:blipFill>
          <p:spPr>
            <a:xfrm>
              <a:off x="5715000" y="3796684"/>
              <a:ext cx="2324100" cy="1428750"/>
            </a:xfrm>
            <a:prstGeom prst="rect">
              <a:avLst/>
            </a:prstGeom>
          </p:spPr>
        </p:pic>
        <p:pic>
          <p:nvPicPr>
            <p:cNvPr id="43" name="Picture 42"/>
            <p:cNvPicPr>
              <a:picLocks noChangeAspect="1"/>
            </p:cNvPicPr>
            <p:nvPr/>
          </p:nvPicPr>
          <p:blipFill>
            <a:blip r:embed="rId5"/>
            <a:stretch>
              <a:fillRect/>
            </a:stretch>
          </p:blipFill>
          <p:spPr>
            <a:xfrm>
              <a:off x="5266506" y="4262854"/>
              <a:ext cx="561975" cy="485775"/>
            </a:xfrm>
            <a:prstGeom prst="rect">
              <a:avLst/>
            </a:prstGeom>
          </p:spPr>
        </p:pic>
      </p:grpSp>
      <p:grpSp>
        <p:nvGrpSpPr>
          <p:cNvPr id="44" name="Group 43"/>
          <p:cNvGrpSpPr/>
          <p:nvPr/>
        </p:nvGrpSpPr>
        <p:grpSpPr>
          <a:xfrm>
            <a:off x="5998548" y="2971800"/>
            <a:ext cx="2286394" cy="668827"/>
            <a:chOff x="6517178" y="3826984"/>
            <a:chExt cx="3108685" cy="980337"/>
          </a:xfrm>
        </p:grpSpPr>
        <p:pic>
          <p:nvPicPr>
            <p:cNvPr id="45" name="Picture 44"/>
            <p:cNvPicPr>
              <a:picLocks noChangeAspect="1"/>
            </p:cNvPicPr>
            <p:nvPr/>
          </p:nvPicPr>
          <p:blipFill>
            <a:blip r:embed="rId6"/>
            <a:stretch>
              <a:fillRect/>
            </a:stretch>
          </p:blipFill>
          <p:spPr>
            <a:xfrm>
              <a:off x="7003464" y="3826984"/>
              <a:ext cx="2622399" cy="980337"/>
            </a:xfrm>
            <a:prstGeom prst="rect">
              <a:avLst/>
            </a:prstGeom>
          </p:spPr>
        </p:pic>
        <p:pic>
          <p:nvPicPr>
            <p:cNvPr id="46" name="Picture 45"/>
            <p:cNvPicPr>
              <a:picLocks noChangeAspect="1"/>
            </p:cNvPicPr>
            <p:nvPr/>
          </p:nvPicPr>
          <p:blipFill>
            <a:blip r:embed="rId7"/>
            <a:stretch>
              <a:fillRect/>
            </a:stretch>
          </p:blipFill>
          <p:spPr>
            <a:xfrm>
              <a:off x="6517178" y="4054778"/>
              <a:ext cx="521286" cy="479247"/>
            </a:xfrm>
            <a:prstGeom prst="rect">
              <a:avLst/>
            </a:prstGeom>
          </p:spPr>
        </p:pic>
      </p:grpSp>
      <p:pic>
        <p:nvPicPr>
          <p:cNvPr id="47" name="Picture 46"/>
          <p:cNvPicPr>
            <a:picLocks noChangeAspect="1"/>
          </p:cNvPicPr>
          <p:nvPr/>
        </p:nvPicPr>
        <p:blipFill>
          <a:blip r:embed="rId8"/>
          <a:stretch>
            <a:fillRect/>
          </a:stretch>
        </p:blipFill>
        <p:spPr>
          <a:xfrm>
            <a:off x="4267200" y="3733800"/>
            <a:ext cx="1266043" cy="816977"/>
          </a:xfrm>
          <a:prstGeom prst="rect">
            <a:avLst/>
          </a:prstGeom>
        </p:spPr>
      </p:pic>
      <p:grpSp>
        <p:nvGrpSpPr>
          <p:cNvPr id="48" name="Group 47"/>
          <p:cNvGrpSpPr/>
          <p:nvPr/>
        </p:nvGrpSpPr>
        <p:grpSpPr>
          <a:xfrm>
            <a:off x="6344651" y="3886200"/>
            <a:ext cx="1808749" cy="772177"/>
            <a:chOff x="6757910" y="4660240"/>
            <a:chExt cx="1808749" cy="772177"/>
          </a:xfrm>
        </p:grpSpPr>
        <p:pic>
          <p:nvPicPr>
            <p:cNvPr id="49" name="Picture 48"/>
            <p:cNvPicPr>
              <a:picLocks noChangeAspect="1"/>
            </p:cNvPicPr>
            <p:nvPr/>
          </p:nvPicPr>
          <p:blipFill>
            <a:blip r:embed="rId9"/>
            <a:stretch>
              <a:fillRect/>
            </a:stretch>
          </p:blipFill>
          <p:spPr>
            <a:xfrm>
              <a:off x="7181887" y="4660240"/>
              <a:ext cx="1384772" cy="772177"/>
            </a:xfrm>
            <a:prstGeom prst="rect">
              <a:avLst/>
            </a:prstGeom>
          </p:spPr>
        </p:pic>
        <p:pic>
          <p:nvPicPr>
            <p:cNvPr id="50" name="Picture 49"/>
            <p:cNvPicPr>
              <a:picLocks noChangeAspect="1"/>
            </p:cNvPicPr>
            <p:nvPr/>
          </p:nvPicPr>
          <p:blipFill>
            <a:blip r:embed="rId10"/>
            <a:stretch>
              <a:fillRect/>
            </a:stretch>
          </p:blipFill>
          <p:spPr>
            <a:xfrm>
              <a:off x="6757910" y="4880801"/>
              <a:ext cx="419063" cy="337954"/>
            </a:xfrm>
            <a:prstGeom prst="rect">
              <a:avLst/>
            </a:prstGeom>
          </p:spPr>
        </p:pic>
      </p:grpSp>
      <p:grpSp>
        <p:nvGrpSpPr>
          <p:cNvPr id="51" name="Group 50"/>
          <p:cNvGrpSpPr/>
          <p:nvPr/>
        </p:nvGrpSpPr>
        <p:grpSpPr>
          <a:xfrm>
            <a:off x="2844209" y="2078729"/>
            <a:ext cx="3502444" cy="588271"/>
            <a:chOff x="2492016" y="3362512"/>
            <a:chExt cx="5267325" cy="949184"/>
          </a:xfrm>
        </p:grpSpPr>
        <p:pic>
          <p:nvPicPr>
            <p:cNvPr id="52" name="Picture 51"/>
            <p:cNvPicPr>
              <a:picLocks noChangeAspect="1"/>
            </p:cNvPicPr>
            <p:nvPr/>
          </p:nvPicPr>
          <p:blipFill>
            <a:blip r:embed="rId11"/>
            <a:stretch>
              <a:fillRect/>
            </a:stretch>
          </p:blipFill>
          <p:spPr>
            <a:xfrm>
              <a:off x="2492016" y="3362512"/>
              <a:ext cx="5267325" cy="485775"/>
            </a:xfrm>
            <a:prstGeom prst="rect">
              <a:avLst/>
            </a:prstGeom>
          </p:spPr>
        </p:pic>
        <p:pic>
          <p:nvPicPr>
            <p:cNvPr id="53" name="Picture 52"/>
            <p:cNvPicPr>
              <a:picLocks noChangeAspect="1"/>
            </p:cNvPicPr>
            <p:nvPr/>
          </p:nvPicPr>
          <p:blipFill>
            <a:blip r:embed="rId12"/>
            <a:stretch>
              <a:fillRect/>
            </a:stretch>
          </p:blipFill>
          <p:spPr>
            <a:xfrm>
              <a:off x="2720615" y="3825921"/>
              <a:ext cx="4810125" cy="485775"/>
            </a:xfrm>
            <a:prstGeom prst="rect">
              <a:avLst/>
            </a:prstGeom>
          </p:spPr>
        </p:pic>
      </p:grpSp>
      <p:sp>
        <p:nvSpPr>
          <p:cNvPr id="54" name="TextBox 53"/>
          <p:cNvSpPr txBox="1"/>
          <p:nvPr/>
        </p:nvSpPr>
        <p:spPr>
          <a:xfrm>
            <a:off x="1128330" y="5484832"/>
            <a:ext cx="6934200" cy="687368"/>
          </a:xfrm>
          <a:prstGeom prst="rect">
            <a:avLst/>
          </a:prstGeom>
          <a:noFill/>
        </p:spPr>
        <p:txBody>
          <a:bodyPr wrap="square" rtlCol="0">
            <a:spAutoFit/>
          </a:bodyPr>
          <a:lstStyle/>
          <a:p>
            <a:pPr lvl="0"/>
            <a:r>
              <a:rPr lang="en-US" sz="1600" dirty="0">
                <a:solidFill>
                  <a:srgbClr val="FF0000"/>
                </a:solidFill>
                <a:latin typeface="Times New Roman" panose="02020603050405020304" pitchFamily="18" charset="0"/>
                <a:cs typeface="Times New Roman" panose="02020603050405020304" pitchFamily="18" charset="0"/>
              </a:rPr>
              <a:t>To build a transformer model, we need to know kV rating, kVA rating, number of phases, number of windings, connection, percent resistance, percent reactance.</a:t>
            </a:r>
            <a:endParaRPr lang="en-US" sz="1600" dirty="0">
              <a:solidFill>
                <a:srgbClr val="FF0000"/>
              </a:solidFill>
            </a:endParaRPr>
          </a:p>
          <a:p>
            <a:endParaRPr lang="en-US" sz="1000" baseline="30000" dirty="0"/>
          </a:p>
        </p:txBody>
      </p:sp>
      <p:sp>
        <p:nvSpPr>
          <p:cNvPr id="55" name="Rectangle 54"/>
          <p:cNvSpPr/>
          <p:nvPr/>
        </p:nvSpPr>
        <p:spPr>
          <a:xfrm>
            <a:off x="988621" y="4901625"/>
            <a:ext cx="7774379" cy="584775"/>
          </a:xfrm>
          <a:prstGeom prst="rect">
            <a:avLst/>
          </a:prstGeom>
        </p:spPr>
        <p:txBody>
          <a:bodyPr wrap="square">
            <a:spAutoFit/>
          </a:bodyPr>
          <a:lstStyle/>
          <a:p>
            <a:r>
              <a:rPr lang="en-US" sz="1600" i="1" dirty="0"/>
              <a:t>a</a:t>
            </a:r>
            <a:r>
              <a:rPr lang="en-US" sz="1600" i="1" baseline="-25000" dirty="0"/>
              <a:t>t</a:t>
            </a:r>
            <a:r>
              <a:rPr lang="en-US" sz="1600" dirty="0"/>
              <a:t>, </a:t>
            </a:r>
            <a:r>
              <a:rPr lang="en-US" sz="1600" i="1" dirty="0" err="1"/>
              <a:t>b</a:t>
            </a:r>
            <a:r>
              <a:rPr lang="en-US" sz="1600" i="1" baseline="-25000" dirty="0" err="1"/>
              <a:t>t</a:t>
            </a:r>
            <a:r>
              <a:rPr lang="en-US" sz="1600" dirty="0"/>
              <a:t>, </a:t>
            </a:r>
            <a:r>
              <a:rPr lang="en-US" sz="1600" i="1" dirty="0" err="1"/>
              <a:t>c</a:t>
            </a:r>
            <a:r>
              <a:rPr lang="en-US" sz="1600" i="1" baseline="-25000" dirty="0" err="1"/>
              <a:t>t</a:t>
            </a:r>
            <a:r>
              <a:rPr lang="en-US" sz="1600" dirty="0"/>
              <a:t> and </a:t>
            </a:r>
            <a:r>
              <a:rPr lang="en-US" sz="1600" i="1" dirty="0" err="1"/>
              <a:t>d</a:t>
            </a:r>
            <a:r>
              <a:rPr lang="en-US" sz="1600" i="1" baseline="-25000" dirty="0" err="1"/>
              <a:t>t</a:t>
            </a:r>
            <a:r>
              <a:rPr lang="en-US" sz="1600" dirty="0"/>
              <a:t> depend on </a:t>
            </a:r>
            <a:r>
              <a:rPr lang="en-US" sz="1600" i="1" dirty="0" err="1"/>
              <a:t>n</a:t>
            </a:r>
            <a:r>
              <a:rPr lang="en-US" sz="1600" i="1" baseline="-25000" dirty="0" err="1"/>
              <a:t>t</a:t>
            </a:r>
            <a:r>
              <a:rPr lang="en-US" sz="1600" dirty="0"/>
              <a:t>, </a:t>
            </a:r>
            <a:r>
              <a:rPr lang="en-US" sz="1600" dirty="0" err="1"/>
              <a:t>Z</a:t>
            </a:r>
            <a:r>
              <a:rPr lang="en-US" sz="1600" i="1" dirty="0" err="1"/>
              <a:t>t</a:t>
            </a:r>
            <a:r>
              <a:rPr lang="en-US" sz="1600" i="1" baseline="-25000" dirty="0" err="1"/>
              <a:t>a</a:t>
            </a:r>
            <a:r>
              <a:rPr lang="en-US" sz="1600" i="1" baseline="-25000" dirty="0"/>
              <a:t> </a:t>
            </a:r>
            <a:r>
              <a:rPr lang="en-US" sz="1600" i="1" dirty="0"/>
              <a:t>, </a:t>
            </a:r>
            <a:r>
              <a:rPr lang="en-US" sz="1600" i="1" dirty="0" err="1"/>
              <a:t>Zt</a:t>
            </a:r>
            <a:r>
              <a:rPr lang="en-US" sz="1600" i="1" baseline="-25000" dirty="0" err="1"/>
              <a:t>b</a:t>
            </a:r>
            <a:r>
              <a:rPr lang="en-US" sz="1600" i="1" baseline="-25000" dirty="0"/>
              <a:t> , </a:t>
            </a:r>
            <a:r>
              <a:rPr lang="en-US" sz="1600" i="1" dirty="0"/>
              <a:t>Zt</a:t>
            </a:r>
            <a:r>
              <a:rPr lang="en-US" sz="1600" i="1" baseline="-25000" dirty="0"/>
              <a:t>c </a:t>
            </a:r>
            <a:r>
              <a:rPr lang="en-US" sz="1600" dirty="0"/>
              <a:t>, i.e., depend on the specific winding connection, impedance and rating of a transformer. </a:t>
            </a:r>
          </a:p>
        </p:txBody>
      </p:sp>
    </p:spTree>
    <p:extLst>
      <p:ext uri="{BB962C8B-B14F-4D97-AF65-F5344CB8AC3E}">
        <p14:creationId xmlns:p14="http://schemas.microsoft.com/office/powerpoint/2010/main" val="25482707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79A9A4E-4C82-4D44-9372-C31BB3818094}" type="slidenum">
              <a:rPr lang="en-US" smtClean="0"/>
              <a:pPr/>
              <a:t>111</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4" name="TextBox 13"/>
          <p:cNvSpPr txBox="1"/>
          <p:nvPr/>
        </p:nvSpPr>
        <p:spPr>
          <a:xfrm>
            <a:off x="798034" y="1249686"/>
            <a:ext cx="7086600"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Secondary Distribution Transformer – 3-phase</a:t>
            </a:r>
            <a:endParaRPr lang="en-US" sz="2000" dirty="0"/>
          </a:p>
          <a:p>
            <a:endParaRPr lang="en-US" sz="1050" baseline="30000" dirty="0"/>
          </a:p>
        </p:txBody>
      </p:sp>
      <p:sp>
        <p:nvSpPr>
          <p:cNvPr id="10"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sp>
        <p:nvSpPr>
          <p:cNvPr id="33" name="TextBox 32"/>
          <p:cNvSpPr txBox="1"/>
          <p:nvPr/>
        </p:nvSpPr>
        <p:spPr>
          <a:xfrm>
            <a:off x="807720" y="1610121"/>
            <a:ext cx="7924800" cy="830997"/>
          </a:xfrm>
          <a:prstGeom prst="rect">
            <a:avLst/>
          </a:prstGeom>
          <a:noFill/>
        </p:spPr>
        <p:txBody>
          <a:bodyPr wrap="square" rtlCol="0">
            <a:spAutoFit/>
          </a:bodyPr>
          <a:lstStyle/>
          <a:p>
            <a:pPr lvl="0"/>
            <a:r>
              <a:rPr lang="en-US" sz="1600" dirty="0">
                <a:latin typeface="Times New Roman" panose="02020603050405020304" pitchFamily="18" charset="0"/>
                <a:cs typeface="Times New Roman" panose="02020603050405020304" pitchFamily="18" charset="0"/>
              </a:rPr>
              <a:t>From the distribution system map, we can obtain the kV rating, kVA rating, connection for the  three-phase distribution transformers. We also have the measured percent impedances of distribution transformers as shown in this table.</a:t>
            </a:r>
            <a:endParaRPr lang="en-US" sz="900" baseline="30000" dirty="0"/>
          </a:p>
        </p:txBody>
      </p:sp>
      <p:pic>
        <p:nvPicPr>
          <p:cNvPr id="29" name="Picture 28"/>
          <p:cNvPicPr>
            <a:picLocks noChangeAspect="1"/>
          </p:cNvPicPr>
          <p:nvPr/>
        </p:nvPicPr>
        <p:blipFill>
          <a:blip r:embed="rId3"/>
          <a:stretch>
            <a:fillRect/>
          </a:stretch>
        </p:blipFill>
        <p:spPr>
          <a:xfrm>
            <a:off x="3563102" y="2463722"/>
            <a:ext cx="3124200" cy="2222025"/>
          </a:xfrm>
          <a:prstGeom prst="rect">
            <a:avLst/>
          </a:prstGeom>
        </p:spPr>
      </p:pic>
      <p:grpSp>
        <p:nvGrpSpPr>
          <p:cNvPr id="30" name="Group 29"/>
          <p:cNvGrpSpPr/>
          <p:nvPr/>
        </p:nvGrpSpPr>
        <p:grpSpPr>
          <a:xfrm>
            <a:off x="762000" y="4800600"/>
            <a:ext cx="8153400" cy="1219200"/>
            <a:chOff x="762000" y="4876800"/>
            <a:chExt cx="8153400" cy="1219200"/>
          </a:xfrm>
        </p:grpSpPr>
        <p:sp>
          <p:nvSpPr>
            <p:cNvPr id="31" name="Rectangle 30"/>
            <p:cNvSpPr/>
            <p:nvPr/>
          </p:nvSpPr>
          <p:spPr>
            <a:xfrm>
              <a:off x="762000" y="4876800"/>
              <a:ext cx="1870388" cy="369332"/>
            </a:xfrm>
            <a:prstGeom prst="rect">
              <a:avLst/>
            </a:prstGeom>
          </p:spPr>
          <p:txBody>
            <a:bodyPr wrap="square">
              <a:spAutoFit/>
            </a:bodyPr>
            <a:lstStyle/>
            <a:p>
              <a:r>
                <a:rPr lang="en-US" sz="1800" dirty="0" err="1"/>
                <a:t>OpenDSS</a:t>
              </a:r>
              <a:r>
                <a:rPr lang="en-US" sz="1800" dirty="0"/>
                <a:t> code:</a:t>
              </a:r>
            </a:p>
          </p:txBody>
        </p:sp>
        <p:sp>
          <p:nvSpPr>
            <p:cNvPr id="32" name="Rectangle 31"/>
            <p:cNvSpPr/>
            <p:nvPr/>
          </p:nvSpPr>
          <p:spPr>
            <a:xfrm>
              <a:off x="762000" y="5172670"/>
              <a:ext cx="8153400" cy="923330"/>
            </a:xfrm>
            <a:prstGeom prst="rect">
              <a:avLst/>
            </a:prstGeom>
          </p:spPr>
          <p:txBody>
            <a:bodyPr wrap="square">
              <a:spAutoFit/>
            </a:bodyPr>
            <a:lstStyle/>
            <a:p>
              <a:r>
                <a:rPr lang="en-US" sz="1800" dirty="0"/>
                <a:t>New Transformer.T_1004 Phases=3 Windings=2 XHL=1.91</a:t>
              </a:r>
            </a:p>
            <a:p>
              <a:r>
                <a:rPr lang="en-US" sz="1800" dirty="0"/>
                <a:t>~ </a:t>
              </a:r>
              <a:r>
                <a:rPr lang="en-US" sz="1800" dirty="0" err="1"/>
                <a:t>wdg</a:t>
              </a:r>
              <a:r>
                <a:rPr lang="en-US" sz="1800" dirty="0"/>
                <a:t>=1 bus=bus1004.1.2.3.0          conn=wye kV=13.8   </a:t>
              </a:r>
              <a:r>
                <a:rPr lang="en-US" sz="1800" dirty="0" err="1"/>
                <a:t>kva</a:t>
              </a:r>
              <a:r>
                <a:rPr lang="en-US" sz="1800" dirty="0"/>
                <a:t>=75 %R=1.135</a:t>
              </a:r>
            </a:p>
            <a:p>
              <a:r>
                <a:rPr lang="en-US" sz="1800" dirty="0"/>
                <a:t>~ </a:t>
              </a:r>
              <a:r>
                <a:rPr lang="en-US" sz="1800" dirty="0" err="1"/>
                <a:t>wdg</a:t>
              </a:r>
              <a:r>
                <a:rPr lang="en-US" sz="1800" dirty="0"/>
                <a:t>=2 bus=T_bus1004_L.1.2.3.0 conn=wye kV=0.208 </a:t>
              </a:r>
              <a:r>
                <a:rPr lang="en-US" sz="1800" dirty="0" err="1"/>
                <a:t>kva</a:t>
              </a:r>
              <a:r>
                <a:rPr lang="en-US" sz="1800" dirty="0"/>
                <a:t>=75 %R=1.135</a:t>
              </a:r>
            </a:p>
          </p:txBody>
        </p:sp>
      </p:grpSp>
      <p:grpSp>
        <p:nvGrpSpPr>
          <p:cNvPr id="34" name="Group 33"/>
          <p:cNvGrpSpPr/>
          <p:nvPr/>
        </p:nvGrpSpPr>
        <p:grpSpPr>
          <a:xfrm>
            <a:off x="6180768" y="3556919"/>
            <a:ext cx="1755667" cy="2476919"/>
            <a:chOff x="5709113" y="1918410"/>
            <a:chExt cx="1755667" cy="2476919"/>
          </a:xfrm>
        </p:grpSpPr>
        <p:sp>
          <p:nvSpPr>
            <p:cNvPr id="56" name="Rectangle 55"/>
            <p:cNvSpPr/>
            <p:nvPr/>
          </p:nvSpPr>
          <p:spPr bwMode="auto">
            <a:xfrm>
              <a:off x="5709113" y="1949680"/>
              <a:ext cx="544579" cy="208658"/>
            </a:xfrm>
            <a:prstGeom prst="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cxnSp>
          <p:nvCxnSpPr>
            <p:cNvPr id="57" name="Straight Arrow Connector 56"/>
            <p:cNvCxnSpPr>
              <a:stCxn id="59" idx="2"/>
            </p:cNvCxnSpPr>
            <p:nvPr/>
          </p:nvCxnSpPr>
          <p:spPr bwMode="auto">
            <a:xfrm>
              <a:off x="6521220" y="2287742"/>
              <a:ext cx="315097" cy="1400847"/>
            </a:xfrm>
            <a:prstGeom prst="straightConnector1">
              <a:avLst/>
            </a:prstGeom>
            <a:solidFill>
              <a:schemeClr val="accent1"/>
            </a:solidFill>
            <a:ln w="12700" cap="flat" cmpd="sng" algn="ctr">
              <a:solidFill>
                <a:srgbClr val="FF0000"/>
              </a:solidFill>
              <a:prstDash val="solid"/>
              <a:round/>
              <a:headEnd type="none" w="lg" len="lg"/>
              <a:tailEnd type="triangle" w="lg" len="lg"/>
            </a:ln>
            <a:effectLst/>
          </p:spPr>
        </p:cxnSp>
        <p:sp>
          <p:nvSpPr>
            <p:cNvPr id="58" name="Rectangle 57"/>
            <p:cNvSpPr/>
            <p:nvPr/>
          </p:nvSpPr>
          <p:spPr bwMode="auto">
            <a:xfrm>
              <a:off x="6375033" y="3758237"/>
              <a:ext cx="1089747" cy="637092"/>
            </a:xfrm>
            <a:prstGeom prst="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59" name="TextBox 58"/>
            <p:cNvSpPr txBox="1"/>
            <p:nvPr/>
          </p:nvSpPr>
          <p:spPr>
            <a:xfrm>
              <a:off x="6206122" y="1918410"/>
              <a:ext cx="630195" cy="369332"/>
            </a:xfrm>
            <a:prstGeom prst="rect">
              <a:avLst/>
            </a:prstGeom>
            <a:noFill/>
          </p:spPr>
          <p:txBody>
            <a:bodyPr wrap="square" rtlCol="0">
              <a:spAutoFit/>
            </a:bodyPr>
            <a:lstStyle/>
            <a:p>
              <a:pPr lvl="0"/>
              <a:r>
                <a:rPr lang="en-US" sz="1800" dirty="0">
                  <a:latin typeface="Times New Roman" panose="02020603050405020304" pitchFamily="18" charset="0"/>
                  <a:cs typeface="Times New Roman" panose="02020603050405020304" pitchFamily="18" charset="0"/>
                </a:rPr>
                <a:t>*0.5</a:t>
              </a:r>
            </a:p>
          </p:txBody>
        </p:sp>
      </p:grpSp>
      <p:sp>
        <p:nvSpPr>
          <p:cNvPr id="2" name="Rectangle 1"/>
          <p:cNvSpPr/>
          <p:nvPr/>
        </p:nvSpPr>
        <p:spPr>
          <a:xfrm>
            <a:off x="714611" y="2925653"/>
            <a:ext cx="2894567" cy="830997"/>
          </a:xfrm>
          <a:prstGeom prst="rect">
            <a:avLst/>
          </a:prstGeom>
        </p:spPr>
        <p:txBody>
          <a:bodyPr wrap="square">
            <a:spAutoFit/>
          </a:bodyPr>
          <a:lstStyle/>
          <a:p>
            <a:r>
              <a:rPr lang="en-US" sz="1600" dirty="0">
                <a:solidFill>
                  <a:srgbClr val="FF0000"/>
                </a:solidFill>
              </a:rPr>
              <a:t>These measured parameters are obtained by performing short circuit tests on transformers.</a:t>
            </a:r>
          </a:p>
        </p:txBody>
      </p:sp>
      <p:sp>
        <p:nvSpPr>
          <p:cNvPr id="19" name="Rectangle 18"/>
          <p:cNvSpPr/>
          <p:nvPr/>
        </p:nvSpPr>
        <p:spPr>
          <a:xfrm>
            <a:off x="7150423" y="3570820"/>
            <a:ext cx="1807084" cy="338554"/>
          </a:xfrm>
          <a:prstGeom prst="rect">
            <a:avLst/>
          </a:prstGeom>
        </p:spPr>
        <p:txBody>
          <a:bodyPr wrap="square">
            <a:spAutoFit/>
          </a:bodyPr>
          <a:lstStyle/>
          <a:p>
            <a:r>
              <a:rPr lang="en-US" sz="1600" dirty="0">
                <a:solidFill>
                  <a:srgbClr val="FF0000"/>
                </a:solidFill>
              </a:rPr>
              <a:t>Assuming R</a:t>
            </a:r>
            <a:r>
              <a:rPr lang="en-US" sz="1600" baseline="-25000" dirty="0">
                <a:solidFill>
                  <a:srgbClr val="FF0000"/>
                </a:solidFill>
              </a:rPr>
              <a:t>S</a:t>
            </a:r>
            <a:r>
              <a:rPr lang="en-US" sz="1600" dirty="0">
                <a:solidFill>
                  <a:srgbClr val="FF0000"/>
                </a:solidFill>
              </a:rPr>
              <a:t> = R</a:t>
            </a:r>
            <a:r>
              <a:rPr lang="en-US" sz="1600" baseline="-25000" dirty="0">
                <a:solidFill>
                  <a:srgbClr val="FF0000"/>
                </a:solidFill>
              </a:rPr>
              <a:t>L</a:t>
            </a:r>
          </a:p>
        </p:txBody>
      </p:sp>
      <p:sp>
        <p:nvSpPr>
          <p:cNvPr id="20" name="Rectangle 19"/>
          <p:cNvSpPr/>
          <p:nvPr/>
        </p:nvSpPr>
        <p:spPr>
          <a:xfrm>
            <a:off x="6779917" y="2092671"/>
            <a:ext cx="2313035" cy="1323439"/>
          </a:xfrm>
          <a:prstGeom prst="rect">
            <a:avLst/>
          </a:prstGeom>
        </p:spPr>
        <p:txBody>
          <a:bodyPr wrap="square">
            <a:spAutoFit/>
          </a:bodyPr>
          <a:lstStyle/>
          <a:p>
            <a:r>
              <a:rPr lang="en-US" sz="1600" dirty="0">
                <a:solidFill>
                  <a:srgbClr val="FF0000"/>
                </a:solidFill>
              </a:rPr>
              <a:t>Note that %R should be split into the primary winding percent impedance and secondary winding impedance.</a:t>
            </a:r>
            <a:endParaRPr lang="en-US" sz="1600" baseline="-25000" dirty="0">
              <a:solidFill>
                <a:srgbClr val="FF0000"/>
              </a:solidFill>
            </a:endParaRPr>
          </a:p>
        </p:txBody>
      </p:sp>
    </p:spTree>
    <p:extLst>
      <p:ext uri="{BB962C8B-B14F-4D97-AF65-F5344CB8AC3E}">
        <p14:creationId xmlns:p14="http://schemas.microsoft.com/office/powerpoint/2010/main" val="72439467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79A9A4E-4C82-4D44-9372-C31BB3818094}" type="slidenum">
              <a:rPr lang="en-US" smtClean="0"/>
              <a:pPr/>
              <a:t>112</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4" name="TextBox 13"/>
          <p:cNvSpPr txBox="1"/>
          <p:nvPr/>
        </p:nvSpPr>
        <p:spPr>
          <a:xfrm>
            <a:off x="762000" y="1295400"/>
            <a:ext cx="7086600"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Secondary Distribution Transformer – 1-phase center-tapped</a:t>
            </a:r>
            <a:endParaRPr lang="en-US" sz="2000" dirty="0"/>
          </a:p>
          <a:p>
            <a:endParaRPr lang="en-US" sz="1050" baseline="30000" dirty="0"/>
          </a:p>
        </p:txBody>
      </p:sp>
      <p:sp>
        <p:nvSpPr>
          <p:cNvPr id="10"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pic>
        <p:nvPicPr>
          <p:cNvPr id="17" name="Picture 16"/>
          <p:cNvPicPr>
            <a:picLocks noChangeAspect="1"/>
          </p:cNvPicPr>
          <p:nvPr/>
        </p:nvPicPr>
        <p:blipFill>
          <a:blip r:embed="rId3"/>
          <a:stretch>
            <a:fillRect/>
          </a:stretch>
        </p:blipFill>
        <p:spPr>
          <a:xfrm>
            <a:off x="262369" y="1669103"/>
            <a:ext cx="3203311" cy="1675675"/>
          </a:xfrm>
          <a:prstGeom prst="rect">
            <a:avLst/>
          </a:prstGeom>
        </p:spPr>
      </p:pic>
      <p:sp>
        <p:nvSpPr>
          <p:cNvPr id="23" name="Rectangle 22"/>
          <p:cNvSpPr/>
          <p:nvPr/>
        </p:nvSpPr>
        <p:spPr>
          <a:xfrm>
            <a:off x="1371600" y="4368225"/>
            <a:ext cx="7574035" cy="584775"/>
          </a:xfrm>
          <a:prstGeom prst="rect">
            <a:avLst/>
          </a:prstGeom>
        </p:spPr>
        <p:txBody>
          <a:bodyPr wrap="square">
            <a:spAutoFit/>
          </a:bodyPr>
          <a:lstStyle/>
          <a:p>
            <a:r>
              <a:rPr lang="en-US" sz="1600" i="1" dirty="0"/>
              <a:t>a</a:t>
            </a:r>
            <a:r>
              <a:rPr lang="en-US" sz="1600" i="1" baseline="-25000" dirty="0"/>
              <a:t>t</a:t>
            </a:r>
            <a:r>
              <a:rPr lang="en-US" sz="1600" dirty="0"/>
              <a:t>, </a:t>
            </a:r>
            <a:r>
              <a:rPr lang="en-US" sz="1600" i="1" dirty="0" err="1"/>
              <a:t>b</a:t>
            </a:r>
            <a:r>
              <a:rPr lang="en-US" sz="1600" i="1" baseline="-25000" dirty="0" err="1"/>
              <a:t>t</a:t>
            </a:r>
            <a:r>
              <a:rPr lang="en-US" sz="1600" dirty="0"/>
              <a:t>, </a:t>
            </a:r>
            <a:r>
              <a:rPr lang="en-US" sz="1600" i="1" dirty="0" err="1"/>
              <a:t>c</a:t>
            </a:r>
            <a:r>
              <a:rPr lang="en-US" sz="1600" i="1" baseline="-25000" dirty="0" err="1"/>
              <a:t>t</a:t>
            </a:r>
            <a:r>
              <a:rPr lang="en-US" sz="1600" dirty="0"/>
              <a:t> and </a:t>
            </a:r>
            <a:r>
              <a:rPr lang="en-US" sz="1600" i="1" dirty="0" err="1"/>
              <a:t>d</a:t>
            </a:r>
            <a:r>
              <a:rPr lang="en-US" sz="1600" i="1" baseline="-25000" dirty="0" err="1"/>
              <a:t>t</a:t>
            </a:r>
            <a:r>
              <a:rPr lang="en-US" sz="1600" dirty="0"/>
              <a:t> depend on </a:t>
            </a:r>
            <a:r>
              <a:rPr lang="en-US" sz="1600" i="1" dirty="0" err="1"/>
              <a:t>n</a:t>
            </a:r>
            <a:r>
              <a:rPr lang="en-US" sz="1600" i="1" baseline="-25000" dirty="0" err="1"/>
              <a:t>t</a:t>
            </a:r>
            <a:r>
              <a:rPr lang="en-US" sz="1600" dirty="0"/>
              <a:t>, Z</a:t>
            </a:r>
            <a:r>
              <a:rPr lang="en-US" sz="1600" i="1" baseline="-25000" dirty="0"/>
              <a:t>0 </a:t>
            </a:r>
            <a:r>
              <a:rPr lang="en-US" sz="1600" i="1" dirty="0"/>
              <a:t>, Z</a:t>
            </a:r>
            <a:r>
              <a:rPr lang="en-US" sz="1600" i="1" baseline="-25000" dirty="0"/>
              <a:t>1 , </a:t>
            </a:r>
            <a:r>
              <a:rPr lang="en-US" sz="1600" i="1" dirty="0"/>
              <a:t>Z</a:t>
            </a:r>
            <a:r>
              <a:rPr lang="en-US" sz="1600" i="1" baseline="-25000" dirty="0"/>
              <a:t>2 </a:t>
            </a:r>
            <a:r>
              <a:rPr lang="en-US" sz="1600" dirty="0"/>
              <a:t>, i.e., depend on the specific impedance and winding ratings of a transformer. </a:t>
            </a:r>
          </a:p>
        </p:txBody>
      </p:sp>
      <p:grpSp>
        <p:nvGrpSpPr>
          <p:cNvPr id="24" name="Group 23"/>
          <p:cNvGrpSpPr/>
          <p:nvPr/>
        </p:nvGrpSpPr>
        <p:grpSpPr>
          <a:xfrm>
            <a:off x="747744" y="3303567"/>
            <a:ext cx="3007843" cy="925893"/>
            <a:chOff x="4688357" y="3736191"/>
            <a:chExt cx="3007843" cy="925893"/>
          </a:xfrm>
        </p:grpSpPr>
        <p:grpSp>
          <p:nvGrpSpPr>
            <p:cNvPr id="25" name="Group 24"/>
            <p:cNvGrpSpPr/>
            <p:nvPr/>
          </p:nvGrpSpPr>
          <p:grpSpPr>
            <a:xfrm>
              <a:off x="4688357" y="3736191"/>
              <a:ext cx="3007843" cy="798559"/>
              <a:chOff x="406571" y="3991619"/>
              <a:chExt cx="4236323" cy="834585"/>
            </a:xfrm>
          </p:grpSpPr>
          <mc:AlternateContent xmlns:mc="http://schemas.openxmlformats.org/markup-compatibility/2006" xmlns:a14="http://schemas.microsoft.com/office/drawing/2010/main">
            <mc:Choice Requires="a14">
              <p:sp>
                <p:nvSpPr>
                  <p:cNvPr id="27" name="TextBox 26"/>
                  <p:cNvSpPr txBox="1"/>
                  <p:nvPr/>
                </p:nvSpPr>
                <p:spPr>
                  <a:xfrm>
                    <a:off x="682335" y="3991619"/>
                    <a:ext cx="3423950" cy="257329"/>
                  </a:xfrm>
                  <a:prstGeom prst="rect">
                    <a:avLst/>
                  </a:prstGeom>
                  <a:noFill/>
                </p:spPr>
                <p:txBody>
                  <a:bodyPr wrap="square" lIns="0" tIns="0" rIns="0" bIns="0" rtlCol="0">
                    <a:spAutoFit/>
                  </a:bodyPr>
                  <a:lstStyle/>
                  <a:p>
                    <a14:m>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rPr>
                              <m:t>𝑍</m:t>
                            </m:r>
                          </m:e>
                          <m:sub>
                            <m:r>
                              <a:rPr lang="en-US" sz="1600" i="1">
                                <a:latin typeface="Cambria Math" panose="02040503050406030204" pitchFamily="18" charset="0"/>
                              </a:rPr>
                              <m:t>0</m:t>
                            </m:r>
                          </m:sub>
                        </m:sSub>
                        <m:r>
                          <a:rPr lang="en-US" sz="1600" b="0" i="1" smtClean="0">
                            <a:latin typeface="Cambria Math" panose="02040503050406030204" pitchFamily="18" charset="0"/>
                          </a:rPr>
                          <m:t>=0.5∗%</m:t>
                        </m:r>
                        <m:r>
                          <a:rPr lang="en-US" sz="1600" b="0" i="1" smtClean="0">
                            <a:latin typeface="Cambria Math" panose="02040503050406030204" pitchFamily="18" charset="0"/>
                          </a:rPr>
                          <m:t>𝑅</m:t>
                        </m:r>
                        <m:r>
                          <a:rPr lang="en-US" sz="1600" b="0" i="1" smtClean="0">
                            <a:latin typeface="Cambria Math" panose="02040503050406030204" pitchFamily="18" charset="0"/>
                          </a:rPr>
                          <m:t>+</m:t>
                        </m:r>
                      </m:oMath>
                    </a14:m>
                    <a:r>
                      <a:rPr lang="en-US" sz="1600" dirty="0"/>
                      <a:t>j 0.8 * </a:t>
                    </a:r>
                    <a14:m>
                      <m:oMath xmlns:m="http://schemas.openxmlformats.org/officeDocument/2006/math">
                        <m:r>
                          <a:rPr lang="en-US" sz="1600" i="1">
                            <a:latin typeface="Cambria Math" panose="02040503050406030204" pitchFamily="18" charset="0"/>
                          </a:rPr>
                          <m:t>%</m:t>
                        </m:r>
                        <m:r>
                          <a:rPr lang="en-US" sz="1600" b="0" i="1" smtClean="0">
                            <a:latin typeface="Cambria Math" panose="02040503050406030204" pitchFamily="18" charset="0"/>
                          </a:rPr>
                          <m:t>𝑋</m:t>
                        </m:r>
                      </m:oMath>
                    </a14:m>
                    <a:r>
                      <a:rPr lang="en-US" sz="1600" dirty="0"/>
                      <a:t> </a:t>
                    </a:r>
                  </a:p>
                </p:txBody>
              </p:sp>
            </mc:Choice>
            <mc:Fallback xmlns="">
              <p:sp>
                <p:nvSpPr>
                  <p:cNvPr id="43" name="TextBox 42"/>
                  <p:cNvSpPr txBox="1">
                    <a:spLocks noRot="1" noChangeAspect="1" noMove="1" noResize="1" noEditPoints="1" noAdjustHandles="1" noChangeArrowheads="1" noChangeShapeType="1" noTextEdit="1"/>
                  </p:cNvSpPr>
                  <p:nvPr/>
                </p:nvSpPr>
                <p:spPr>
                  <a:xfrm>
                    <a:off x="682335" y="3991619"/>
                    <a:ext cx="3423950" cy="257329"/>
                  </a:xfrm>
                  <a:prstGeom prst="rect">
                    <a:avLst/>
                  </a:prstGeom>
                  <a:blipFill>
                    <a:blip r:embed="rId9"/>
                    <a:stretch>
                      <a:fillRect l="-3008" t="-27500"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682334" y="4338933"/>
                    <a:ext cx="3960560" cy="257329"/>
                  </a:xfrm>
                  <a:prstGeom prst="rect">
                    <a:avLst/>
                  </a:prstGeom>
                  <a:noFill/>
                </p:spPr>
                <p:txBody>
                  <a:bodyPr wrap="square" lIns="0" tIns="0" rIns="0" bIns="0" rtlCol="0">
                    <a:spAutoFit/>
                  </a:bodyPr>
                  <a:lstStyle/>
                  <a:p>
                    <a14:m>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rPr>
                              <m:t>𝑍</m:t>
                            </m:r>
                          </m:e>
                          <m:sub>
                            <m:r>
                              <a:rPr lang="en-US" sz="1600" b="0" i="1" smtClean="0">
                                <a:latin typeface="Cambria Math" panose="02040503050406030204" pitchFamily="18" charset="0"/>
                              </a:rPr>
                              <m:t>1</m:t>
                            </m:r>
                          </m:sub>
                        </m:sSub>
                        <m:r>
                          <a:rPr lang="en-US" sz="1600" i="1">
                            <a:latin typeface="Cambria Math" panose="02040503050406030204" pitchFamily="18" charset="0"/>
                          </a:rPr>
                          <m:t>=%</m:t>
                        </m:r>
                        <m:r>
                          <a:rPr lang="en-US" sz="1600" i="1">
                            <a:latin typeface="Cambria Math" panose="02040503050406030204" pitchFamily="18" charset="0"/>
                          </a:rPr>
                          <m:t>𝑅</m:t>
                        </m:r>
                        <m:r>
                          <a:rPr lang="en-US" sz="1600" i="1">
                            <a:latin typeface="Cambria Math" panose="02040503050406030204" pitchFamily="18" charset="0"/>
                          </a:rPr>
                          <m:t>+</m:t>
                        </m:r>
                      </m:oMath>
                    </a14:m>
                    <a:r>
                      <a:rPr lang="en-US" sz="1600" dirty="0"/>
                      <a:t>j 0.4 * </a:t>
                    </a:r>
                    <a14:m>
                      <m:oMath xmlns:m="http://schemas.openxmlformats.org/officeDocument/2006/math">
                        <m:r>
                          <a:rPr lang="en-US" sz="1600" i="1">
                            <a:latin typeface="Cambria Math" panose="02040503050406030204" pitchFamily="18" charset="0"/>
                          </a:rPr>
                          <m:t>%</m:t>
                        </m:r>
                        <m:r>
                          <a:rPr lang="en-US" sz="1600" i="1">
                            <a:latin typeface="Cambria Math" panose="02040503050406030204" pitchFamily="18" charset="0"/>
                          </a:rPr>
                          <m:t>𝑋</m:t>
                        </m:r>
                      </m:oMath>
                    </a14:m>
                    <a:r>
                      <a:rPr lang="en-US" sz="1600" dirty="0"/>
                      <a:t> </a:t>
                    </a:r>
                  </a:p>
                </p:txBody>
              </p:sp>
            </mc:Choice>
            <mc:Fallback xmlns="">
              <p:sp>
                <p:nvSpPr>
                  <p:cNvPr id="44" name="TextBox 43"/>
                  <p:cNvSpPr txBox="1">
                    <a:spLocks noRot="1" noChangeAspect="1" noMove="1" noResize="1" noEditPoints="1" noAdjustHandles="1" noChangeArrowheads="1" noChangeShapeType="1" noTextEdit="1"/>
                  </p:cNvSpPr>
                  <p:nvPr/>
                </p:nvSpPr>
                <p:spPr>
                  <a:xfrm>
                    <a:off x="682334" y="4338933"/>
                    <a:ext cx="3960560" cy="257329"/>
                  </a:xfrm>
                  <a:prstGeom prst="rect">
                    <a:avLst/>
                  </a:prstGeom>
                  <a:blipFill>
                    <a:blip r:embed="rId10"/>
                    <a:stretch>
                      <a:fillRect l="-2603" t="-24390" b="-48780"/>
                    </a:stretch>
                  </a:blipFill>
                </p:spPr>
                <p:txBody>
                  <a:bodyPr/>
                  <a:lstStyle/>
                  <a:p>
                    <a:r>
                      <a:rPr lang="en-US">
                        <a:noFill/>
                      </a:rPr>
                      <a:t> </a:t>
                    </a:r>
                  </a:p>
                </p:txBody>
              </p:sp>
            </mc:Fallback>
          </mc:AlternateContent>
          <p:sp>
            <p:nvSpPr>
              <p:cNvPr id="35" name="Left Brace 34"/>
              <p:cNvSpPr/>
              <p:nvPr/>
            </p:nvSpPr>
            <p:spPr bwMode="auto">
              <a:xfrm>
                <a:off x="406571" y="4126995"/>
                <a:ext cx="202298" cy="699209"/>
              </a:xfrm>
              <a:prstGeom prst="leftBrace">
                <a:avLst>
                  <a:gd name="adj1" fmla="val 15432"/>
                  <a:gd name="adj2" fmla="val 5000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mc:AlternateContent xmlns:mc="http://schemas.openxmlformats.org/markup-compatibility/2006" xmlns:a14="http://schemas.microsoft.com/office/drawing/2010/main">
          <mc:Choice Requires="a14">
            <p:sp>
              <p:nvSpPr>
                <p:cNvPr id="26" name="TextBox 25"/>
                <p:cNvSpPr txBox="1"/>
                <p:nvPr/>
              </p:nvSpPr>
              <p:spPr>
                <a:xfrm>
                  <a:off x="4884152" y="4415863"/>
                  <a:ext cx="2278648" cy="246221"/>
                </a:xfrm>
                <a:prstGeom prst="rect">
                  <a:avLst/>
                </a:prstGeom>
                <a:noFill/>
              </p:spPr>
              <p:txBody>
                <a:bodyPr wrap="square" lIns="0" tIns="0" rIns="0" bIns="0" rtlCol="0">
                  <a:spAutoFit/>
                </a:bodyPr>
                <a:lstStyle/>
                <a:p>
                  <a14:m>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rPr>
                            <m:t>𝑍</m:t>
                          </m:r>
                        </m:e>
                        <m:sub>
                          <m:r>
                            <a:rPr lang="en-US" sz="1600" b="0" i="1" smtClean="0">
                              <a:latin typeface="Cambria Math" panose="02040503050406030204" pitchFamily="18" charset="0"/>
                            </a:rPr>
                            <m:t>2</m:t>
                          </m:r>
                        </m:sub>
                      </m:sSub>
                      <m:r>
                        <a:rPr lang="en-US" sz="1600" i="1">
                          <a:latin typeface="Cambria Math" panose="02040503050406030204" pitchFamily="18" charset="0"/>
                        </a:rPr>
                        <m:t>=%</m:t>
                      </m:r>
                      <m:r>
                        <a:rPr lang="en-US" sz="1600" i="1">
                          <a:latin typeface="Cambria Math" panose="02040503050406030204" pitchFamily="18" charset="0"/>
                        </a:rPr>
                        <m:t>𝑅</m:t>
                      </m:r>
                      <m:r>
                        <a:rPr lang="en-US" sz="1600" i="1">
                          <a:latin typeface="Cambria Math" panose="02040503050406030204" pitchFamily="18" charset="0"/>
                        </a:rPr>
                        <m:t>+</m:t>
                      </m:r>
                    </m:oMath>
                  </a14:m>
                  <a:r>
                    <a:rPr lang="en-US" sz="1600" dirty="0"/>
                    <a:t>j 0.4 * </a:t>
                  </a:r>
                  <a14:m>
                    <m:oMath xmlns:m="http://schemas.openxmlformats.org/officeDocument/2006/math">
                      <m:r>
                        <a:rPr lang="en-US" sz="1600" i="1">
                          <a:latin typeface="Cambria Math" panose="02040503050406030204" pitchFamily="18" charset="0"/>
                        </a:rPr>
                        <m:t>%</m:t>
                      </m:r>
                      <m:r>
                        <a:rPr lang="en-US" sz="1600" i="1">
                          <a:latin typeface="Cambria Math" panose="02040503050406030204" pitchFamily="18" charset="0"/>
                        </a:rPr>
                        <m:t>𝑋</m:t>
                      </m:r>
                    </m:oMath>
                  </a14:m>
                  <a:r>
                    <a:rPr lang="en-US" sz="1600" dirty="0"/>
                    <a:t> </a:t>
                  </a:r>
                </a:p>
              </p:txBody>
            </p:sp>
          </mc:Choice>
          <mc:Fallback xmlns="">
            <p:sp>
              <p:nvSpPr>
                <p:cNvPr id="46" name="TextBox 45"/>
                <p:cNvSpPr txBox="1">
                  <a:spLocks noRot="1" noChangeAspect="1" noMove="1" noResize="1" noEditPoints="1" noAdjustHandles="1" noChangeArrowheads="1" noChangeShapeType="1" noTextEdit="1"/>
                </p:cNvSpPr>
                <p:nvPr/>
              </p:nvSpPr>
              <p:spPr>
                <a:xfrm>
                  <a:off x="4884152" y="4415863"/>
                  <a:ext cx="2278648" cy="246221"/>
                </a:xfrm>
                <a:prstGeom prst="rect">
                  <a:avLst/>
                </a:prstGeom>
                <a:blipFill>
                  <a:blip r:embed="rId11"/>
                  <a:stretch>
                    <a:fillRect l="-3209" t="-24390" b="-48780"/>
                  </a:stretch>
                </a:blipFill>
              </p:spPr>
              <p:txBody>
                <a:bodyPr/>
                <a:lstStyle/>
                <a:p>
                  <a:r>
                    <a:rPr lang="en-US">
                      <a:noFill/>
                    </a:rPr>
                    <a:t> </a:t>
                  </a:r>
                </a:p>
              </p:txBody>
            </p:sp>
          </mc:Fallback>
        </mc:AlternateContent>
      </p:grpSp>
      <p:sp>
        <p:nvSpPr>
          <p:cNvPr id="36" name="TextBox 35"/>
          <p:cNvSpPr txBox="1"/>
          <p:nvPr/>
        </p:nvSpPr>
        <p:spPr>
          <a:xfrm>
            <a:off x="1295400" y="5050124"/>
            <a:ext cx="6934200" cy="933589"/>
          </a:xfrm>
          <a:prstGeom prst="rect">
            <a:avLst/>
          </a:prstGeom>
          <a:noFill/>
        </p:spPr>
        <p:txBody>
          <a:bodyPr wrap="square" rtlCol="0">
            <a:spAutoFit/>
          </a:bodyPr>
          <a:lstStyle/>
          <a:p>
            <a:pPr lvl="0"/>
            <a:r>
              <a:rPr lang="en-US" sz="1600" dirty="0">
                <a:solidFill>
                  <a:srgbClr val="FF0000"/>
                </a:solidFill>
                <a:latin typeface="Times New Roman" panose="02020603050405020304" pitchFamily="18" charset="0"/>
                <a:cs typeface="Times New Roman" panose="02020603050405020304" pitchFamily="18" charset="0"/>
              </a:rPr>
              <a:t>To build a 1-phase center-tapped distribution transformer model, we need to know kV rating, kVA rating, number of phases, number of windings, connection, percent resistance, percent reactance.</a:t>
            </a:r>
            <a:endParaRPr lang="en-US" sz="1600" dirty="0">
              <a:solidFill>
                <a:srgbClr val="FF0000"/>
              </a:solidFill>
            </a:endParaRPr>
          </a:p>
          <a:p>
            <a:endParaRPr lang="en-US" sz="1000" baseline="30000" dirty="0"/>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8DFA597-8BEB-4DD8-AC08-6AC30BF3E8E9}"/>
                  </a:ext>
                </a:extLst>
              </p:cNvPr>
              <p:cNvSpPr txBox="1"/>
              <p:nvPr/>
            </p:nvSpPr>
            <p:spPr>
              <a:xfrm>
                <a:off x="3659610" y="1867699"/>
                <a:ext cx="2793349" cy="215444"/>
              </a:xfrm>
              <a:prstGeom prst="rect">
                <a:avLst/>
              </a:prstGeom>
              <a:noFill/>
            </p:spPr>
            <p:txBody>
              <a:bodyPr wrap="square" lIns="0" tIns="0" rIns="0" bIns="0" rtlCol="0">
                <a:spAutoFit/>
              </a:bodyPr>
              <a:lstStyle/>
              <a:p>
                <a:r>
                  <a:rPr lang="en-US" sz="1400" b="0" dirty="0"/>
                  <a:t>[</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𝑉</m:t>
                        </m:r>
                      </m:e>
                      <m:sub>
                        <m:r>
                          <a:rPr lang="en-US" sz="1400" b="0" i="1" smtClean="0">
                            <a:latin typeface="Cambria Math" panose="02040503050406030204" pitchFamily="18" charset="0"/>
                          </a:rPr>
                          <m:t>𝑠𝑠</m:t>
                        </m:r>
                      </m:sub>
                    </m:sSub>
                    <m:r>
                      <a:rPr lang="en-US" sz="1400" b="0" i="1" smtClean="0">
                        <a:latin typeface="Cambria Math" panose="02040503050406030204" pitchFamily="18" charset="0"/>
                      </a:rPr>
                      <m:t>]=</m:t>
                    </m:r>
                    <m:r>
                      <m:rPr>
                        <m:nor/>
                      </m:rPr>
                      <a:rPr lang="en-US" sz="1400" dirty="0"/>
                      <m:t>[</m:t>
                    </m:r>
                    <m:sSub>
                      <m:sSubPr>
                        <m:ctrlPr>
                          <a:rPr lang="en-US" sz="1400" i="1">
                            <a:latin typeface="Cambria Math" panose="02040503050406030204" pitchFamily="18" charset="0"/>
                          </a:rPr>
                        </m:ctrlPr>
                      </m:sSubPr>
                      <m:e>
                        <m:r>
                          <a:rPr lang="en-US" sz="1400" b="0" i="1" smtClean="0">
                            <a:latin typeface="Cambria Math" panose="02040503050406030204" pitchFamily="18" charset="0"/>
                          </a:rPr>
                          <m:t>𝑎</m:t>
                        </m:r>
                      </m:e>
                      <m:sub>
                        <m:r>
                          <a:rPr lang="en-US" sz="1400" b="0" i="1" smtClean="0">
                            <a:latin typeface="Cambria Math" panose="02040503050406030204" pitchFamily="18" charset="0"/>
                          </a:rPr>
                          <m:t>𝑡</m:t>
                        </m:r>
                      </m:sub>
                    </m:sSub>
                    <m:r>
                      <a:rPr lang="en-US" sz="1400" i="1">
                        <a:latin typeface="Cambria Math" panose="02040503050406030204" pitchFamily="18" charset="0"/>
                      </a:rPr>
                      <m:t>]</m:t>
                    </m:r>
                    <m:r>
                      <a:rPr lang="en-US" sz="1400" i="1" smtClean="0">
                        <a:latin typeface="Cambria Math" panose="02040503050406030204" pitchFamily="18" charset="0"/>
                      </a:rPr>
                      <m:t>·</m:t>
                    </m:r>
                    <m:r>
                      <m:rPr>
                        <m:nor/>
                      </m:rPr>
                      <a:rPr lang="en-US" sz="1400" dirty="0"/>
                      <m:t>[</m:t>
                    </m:r>
                    <m:sSub>
                      <m:sSubPr>
                        <m:ctrlPr>
                          <a:rPr lang="en-US" sz="1400" i="1">
                            <a:latin typeface="Cambria Math" panose="02040503050406030204" pitchFamily="18" charset="0"/>
                          </a:rPr>
                        </m:ctrlPr>
                      </m:sSubPr>
                      <m:e>
                        <m:r>
                          <a:rPr lang="en-US" sz="1400" i="1">
                            <a:latin typeface="Cambria Math" panose="02040503050406030204" pitchFamily="18" charset="0"/>
                          </a:rPr>
                          <m:t>𝑉</m:t>
                        </m:r>
                      </m:e>
                      <m:sub>
                        <m:r>
                          <a:rPr lang="en-US" sz="1400" b="0" i="1" smtClean="0">
                            <a:latin typeface="Cambria Math" panose="02040503050406030204" pitchFamily="18" charset="0"/>
                          </a:rPr>
                          <m:t>12</m:t>
                        </m:r>
                      </m:sub>
                    </m:sSub>
                    <m:r>
                      <a:rPr lang="en-US" sz="1400" i="1">
                        <a:latin typeface="Cambria Math" panose="02040503050406030204" pitchFamily="18" charset="0"/>
                      </a:rPr>
                      <m:t>]+</m:t>
                    </m:r>
                  </m:oMath>
                </a14:m>
                <a:r>
                  <a:rPr lang="en-US" sz="1400" dirty="0"/>
                  <a:t> </a:t>
                </a:r>
                <a14:m>
                  <m:oMath xmlns:m="http://schemas.openxmlformats.org/officeDocument/2006/math">
                    <m:r>
                      <m:rPr>
                        <m:nor/>
                      </m:rPr>
                      <a:rPr lang="en-US" sz="1400" dirty="0"/>
                      <m:t>[</m:t>
                    </m:r>
                    <m:sSub>
                      <m:sSubPr>
                        <m:ctrlPr>
                          <a:rPr lang="en-US" sz="1400" i="1">
                            <a:latin typeface="Cambria Math" panose="02040503050406030204" pitchFamily="18" charset="0"/>
                          </a:rPr>
                        </m:ctrlPr>
                      </m:sSubPr>
                      <m:e>
                        <m:r>
                          <a:rPr lang="en-US" sz="1400" b="0" i="1" smtClean="0">
                            <a:latin typeface="Cambria Math" panose="02040503050406030204" pitchFamily="18" charset="0"/>
                          </a:rPr>
                          <m:t>𝑏</m:t>
                        </m:r>
                      </m:e>
                      <m:sub>
                        <m:r>
                          <a:rPr lang="en-US" sz="1400" i="1">
                            <a:latin typeface="Cambria Math" panose="02040503050406030204" pitchFamily="18" charset="0"/>
                          </a:rPr>
                          <m:t>𝑡</m:t>
                        </m:r>
                      </m:sub>
                    </m:sSub>
                    <m:r>
                      <a:rPr lang="en-US" sz="1400" i="1">
                        <a:latin typeface="Cambria Math" panose="02040503050406030204" pitchFamily="18" charset="0"/>
                      </a:rPr>
                      <m:t>]·</m:t>
                    </m:r>
                    <m:r>
                      <m:rPr>
                        <m:nor/>
                      </m:rPr>
                      <a:rPr lang="en-US" sz="1400" dirty="0"/>
                      <m:t>[</m:t>
                    </m:r>
                    <m:sSub>
                      <m:sSubPr>
                        <m:ctrlPr>
                          <a:rPr lang="en-US" sz="1400" i="1">
                            <a:latin typeface="Cambria Math" panose="02040503050406030204" pitchFamily="18" charset="0"/>
                          </a:rPr>
                        </m:ctrlPr>
                      </m:sSubPr>
                      <m:e>
                        <m:r>
                          <a:rPr lang="en-US" sz="1400" b="0" i="1" smtClean="0">
                            <a:latin typeface="Cambria Math" panose="02040503050406030204" pitchFamily="18" charset="0"/>
                          </a:rPr>
                          <m:t>𝐼</m:t>
                        </m:r>
                      </m:e>
                      <m:sub>
                        <m:r>
                          <a:rPr lang="en-US" sz="1400" i="1">
                            <a:latin typeface="Cambria Math" panose="02040503050406030204" pitchFamily="18" charset="0"/>
                          </a:rPr>
                          <m:t>12</m:t>
                        </m:r>
                      </m:sub>
                    </m:sSub>
                    <m:r>
                      <a:rPr lang="en-US" sz="1400" i="1">
                        <a:latin typeface="Cambria Math" panose="02040503050406030204" pitchFamily="18" charset="0"/>
                      </a:rPr>
                      <m:t>]</m:t>
                    </m:r>
                  </m:oMath>
                </a14:m>
                <a:endParaRPr lang="en-US" sz="1400" dirty="0"/>
              </a:p>
            </p:txBody>
          </p:sp>
        </mc:Choice>
        <mc:Fallback xmlns="">
          <p:sp>
            <p:nvSpPr>
              <p:cNvPr id="29" name="TextBox 28">
                <a:extLst>
                  <a:ext uri="{FF2B5EF4-FFF2-40B4-BE49-F238E27FC236}">
                    <a16:creationId xmlns:a16="http://schemas.microsoft.com/office/drawing/2014/main" id="{88DFA597-8BEB-4DD8-AC08-6AC30BF3E8E9}"/>
                  </a:ext>
                </a:extLst>
              </p:cNvPr>
              <p:cNvSpPr txBox="1">
                <a:spLocks noRot="1" noChangeAspect="1" noMove="1" noResize="1" noEditPoints="1" noAdjustHandles="1" noChangeArrowheads="1" noChangeShapeType="1" noTextEdit="1"/>
              </p:cNvSpPr>
              <p:nvPr/>
            </p:nvSpPr>
            <p:spPr>
              <a:xfrm>
                <a:off x="3659610" y="1867699"/>
                <a:ext cx="2793349" cy="215444"/>
              </a:xfrm>
              <a:prstGeom prst="rect">
                <a:avLst/>
              </a:prstGeom>
              <a:blipFill>
                <a:blip r:embed="rId12"/>
                <a:stretch>
                  <a:fillRect l="-3922" t="-25000" b="-47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F2569CC-4206-42D7-8A25-D98FF1810679}"/>
                  </a:ext>
                </a:extLst>
              </p:cNvPr>
              <p:cNvSpPr txBox="1"/>
              <p:nvPr/>
            </p:nvSpPr>
            <p:spPr>
              <a:xfrm>
                <a:off x="4656971" y="2309044"/>
                <a:ext cx="2362200" cy="260392"/>
              </a:xfrm>
              <a:prstGeom prst="rect">
                <a:avLst/>
              </a:prstGeom>
              <a:noFill/>
            </p:spPr>
            <p:txBody>
              <a:bodyPr wrap="square" lIns="0" tIns="0" rIns="0" bIns="0" rtlCol="0">
                <a:spAutoFit/>
              </a:bodyPr>
              <a:lstStyle/>
              <a:p>
                <a14:m>
                  <m:oMath xmlns:m="http://schemas.openxmlformats.org/officeDocument/2006/math">
                    <m:r>
                      <m:rPr>
                        <m:nor/>
                      </m:rPr>
                      <a:rPr lang="en-US" sz="1400" dirty="0"/>
                      <m:t>[</m:t>
                    </m:r>
                    <m:sSub>
                      <m:sSubPr>
                        <m:ctrlPr>
                          <a:rPr lang="en-US" sz="1400" i="1">
                            <a:latin typeface="Cambria Math" panose="02040503050406030204" pitchFamily="18" charset="0"/>
                          </a:rPr>
                        </m:ctrlPr>
                      </m:sSubPr>
                      <m:e>
                        <m:r>
                          <a:rPr lang="en-US" sz="1400" b="0" i="1" smtClean="0">
                            <a:latin typeface="Cambria Math" panose="02040503050406030204" pitchFamily="18" charset="0"/>
                          </a:rPr>
                          <m:t>𝑎</m:t>
                        </m:r>
                      </m:e>
                      <m:sub>
                        <m:r>
                          <a:rPr lang="en-US" sz="1400" b="0" i="1" smtClean="0">
                            <a:latin typeface="Cambria Math" panose="02040503050406030204" pitchFamily="18" charset="0"/>
                          </a:rPr>
                          <m:t>𝑡</m:t>
                        </m:r>
                      </m:sub>
                    </m:sSub>
                    <m:r>
                      <a:rPr lang="en-US" sz="1400" i="1">
                        <a:latin typeface="Cambria Math" panose="02040503050406030204" pitchFamily="18" charset="0"/>
                      </a:rPr>
                      <m:t>]</m:t>
                    </m:r>
                    <m:r>
                      <a:rPr lang="en-US" sz="1400" b="0" i="1" smtClean="0">
                        <a:latin typeface="Cambria Math" panose="02040503050406030204" pitchFamily="18" charset="0"/>
                      </a:rPr>
                      <m:t>= </m:t>
                    </m:r>
                    <m:r>
                      <m:rPr>
                        <m:nor/>
                      </m:rPr>
                      <a:rPr lang="en-US" sz="1400" dirty="0"/>
                      <m:t>[</m:t>
                    </m:r>
                    <m:r>
                      <a:rPr lang="en-US" sz="1400" i="1" smtClean="0">
                        <a:latin typeface="Cambria Math" panose="02040503050406030204" pitchFamily="18" charset="0"/>
                      </a:rPr>
                      <m:t>𝑎</m:t>
                    </m:r>
                    <m:r>
                      <a:rPr lang="en-US" sz="1400" b="0" i="1" smtClean="0">
                        <a:latin typeface="Cambria Math" panose="02040503050406030204" pitchFamily="18" charset="0"/>
                      </a:rPr>
                      <m:t>𝑣</m:t>
                    </m:r>
                    <m:r>
                      <a:rPr lang="en-US" sz="1400" i="1">
                        <a:latin typeface="Cambria Math" panose="02040503050406030204" pitchFamily="18" charset="0"/>
                      </a:rPr>
                      <m:t>]</m:t>
                    </m:r>
                    <m:r>
                      <a:rPr lang="en-US" sz="1400" b="0" i="1" smtClean="0">
                        <a:latin typeface="Cambria Math" panose="02040503050406030204" pitchFamily="18" charset="0"/>
                      </a:rPr>
                      <m:t>=</m:t>
                    </m:r>
                  </m:oMath>
                </a14:m>
                <a:r>
                  <a:rPr lang="en-US" sz="1400" dirty="0"/>
                  <a:t> </a:t>
                </a:r>
                <a14:m>
                  <m:oMath xmlns:m="http://schemas.openxmlformats.org/officeDocument/2006/math">
                    <m:sSub>
                      <m:sSubPr>
                        <m:ctrlPr>
                          <a:rPr lang="en-US" sz="1400" i="1">
                            <a:latin typeface="Cambria Math" panose="02040503050406030204" pitchFamily="18" charset="0"/>
                          </a:rPr>
                        </m:ctrlPr>
                      </m:sSubPr>
                      <m:e>
                        <m:r>
                          <a:rPr lang="en-US" sz="1400" b="0" i="1" smtClean="0">
                            <a:latin typeface="Cambria Math" panose="02040503050406030204" pitchFamily="18" charset="0"/>
                          </a:rPr>
                          <m:t>𝑛</m:t>
                        </m:r>
                      </m:e>
                      <m:sub>
                        <m:r>
                          <a:rPr lang="en-US" sz="1400" i="1">
                            <a:latin typeface="Cambria Math" panose="02040503050406030204" pitchFamily="18" charset="0"/>
                          </a:rPr>
                          <m:t>𝑡</m:t>
                        </m:r>
                      </m:sub>
                    </m:sSub>
                    <m:r>
                      <a:rPr lang="en-US" sz="1400" i="1">
                        <a:latin typeface="Cambria Math" panose="02040503050406030204" pitchFamily="18" charset="0"/>
                      </a:rPr>
                      <m:t>·</m:t>
                    </m:r>
                    <m:d>
                      <m:dPr>
                        <m:begChr m:val="["/>
                        <m:endChr m:val="]"/>
                        <m:ctrlPr>
                          <a:rPr lang="en-US" sz="1400" i="1" smtClean="0">
                            <a:latin typeface="Cambria Math" panose="02040503050406030204" pitchFamily="18" charset="0"/>
                          </a:rPr>
                        </m:ctrlPr>
                      </m:dPr>
                      <m:e>
                        <m:f>
                          <m:fPr>
                            <m:type m:val="noBar"/>
                            <m:ctrlPr>
                              <a:rPr lang="el-GR" sz="1400" i="1">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0</m:t>
                            </m:r>
                          </m:den>
                        </m:f>
                        <m:f>
                          <m:fPr>
                            <m:type m:val="noBar"/>
                            <m:ctrlPr>
                              <a:rPr lang="el-GR" sz="1400" i="1">
                                <a:latin typeface="Cambria Math" panose="02040503050406030204" pitchFamily="18" charset="0"/>
                              </a:rPr>
                            </m:ctrlPr>
                          </m:fPr>
                          <m:num>
                            <m:r>
                              <a:rPr lang="en-US" sz="1400" b="0" i="1" smtClean="0">
                                <a:latin typeface="Cambria Math" panose="02040503050406030204" pitchFamily="18" charset="0"/>
                              </a:rPr>
                              <m:t>0</m:t>
                            </m:r>
                          </m:num>
                          <m:den>
                            <m:r>
                              <a:rPr lang="en-US" sz="1400" b="0" i="1" smtClean="0">
                                <a:latin typeface="Cambria Math" panose="02040503050406030204" pitchFamily="18" charset="0"/>
                              </a:rPr>
                              <m:t>1</m:t>
                            </m:r>
                          </m:den>
                        </m:f>
                      </m:e>
                    </m:d>
                  </m:oMath>
                </a14:m>
                <a:endParaRPr lang="en-US" sz="1400" dirty="0"/>
              </a:p>
            </p:txBody>
          </p:sp>
        </mc:Choice>
        <mc:Fallback xmlns="">
          <p:sp>
            <p:nvSpPr>
              <p:cNvPr id="30" name="TextBox 29">
                <a:extLst>
                  <a:ext uri="{FF2B5EF4-FFF2-40B4-BE49-F238E27FC236}">
                    <a16:creationId xmlns:a16="http://schemas.microsoft.com/office/drawing/2014/main" id="{1F2569CC-4206-42D7-8A25-D98FF1810679}"/>
                  </a:ext>
                </a:extLst>
              </p:cNvPr>
              <p:cNvSpPr txBox="1">
                <a:spLocks noRot="1" noChangeAspect="1" noMove="1" noResize="1" noEditPoints="1" noAdjustHandles="1" noChangeArrowheads="1" noChangeShapeType="1" noTextEdit="1"/>
              </p:cNvSpPr>
              <p:nvPr/>
            </p:nvSpPr>
            <p:spPr>
              <a:xfrm>
                <a:off x="4656971" y="2309044"/>
                <a:ext cx="2362200" cy="260392"/>
              </a:xfrm>
              <a:prstGeom prst="rect">
                <a:avLst/>
              </a:prstGeom>
              <a:blipFill>
                <a:blip r:embed="rId13"/>
                <a:stretch>
                  <a:fillRect l="-3618"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4FB74B81-594A-4733-A691-AA468E32B8BF}"/>
                  </a:ext>
                </a:extLst>
              </p:cNvPr>
              <p:cNvSpPr/>
              <p:nvPr/>
            </p:nvSpPr>
            <p:spPr>
              <a:xfrm>
                <a:off x="3525960" y="2214368"/>
                <a:ext cx="1003480" cy="413190"/>
              </a:xfrm>
              <a:prstGeom prst="rect">
                <a:avLst/>
              </a:prstGeom>
            </p:spPr>
            <p:txBody>
              <a:bodyPr wrap="none">
                <a:spAutoFit/>
              </a:bodyPr>
              <a:lstStyle/>
              <a:p>
                <a:r>
                  <a:rPr lang="en-US" sz="1400" dirty="0"/>
                  <a:t>[</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𝑉</m:t>
                        </m:r>
                      </m:e>
                      <m:sub>
                        <m:r>
                          <a:rPr lang="en-US" sz="1400" i="1">
                            <a:latin typeface="Cambria Math" panose="02040503050406030204" pitchFamily="18" charset="0"/>
                          </a:rPr>
                          <m:t>𝑠𝑠</m:t>
                        </m:r>
                      </m:sub>
                    </m:sSub>
                    <m:r>
                      <a:rPr lang="en-US" sz="1400" i="1">
                        <a:latin typeface="Cambria Math" panose="02040503050406030204" pitchFamily="18" charset="0"/>
                      </a:rPr>
                      <m:t>]=</m:t>
                    </m:r>
                    <m:d>
                      <m:dPr>
                        <m:begChr m:val="["/>
                        <m:endChr m:val="]"/>
                        <m:ctrlPr>
                          <a:rPr lang="en-US" sz="1400" i="1">
                            <a:latin typeface="Cambria Math" panose="02040503050406030204" pitchFamily="18" charset="0"/>
                          </a:rPr>
                        </m:ctrlPr>
                      </m:dPr>
                      <m:e>
                        <m:f>
                          <m:fPr>
                            <m:type m:val="noBar"/>
                            <m:ctrlPr>
                              <a:rPr lang="el-GR"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rPr>
                                  <m:t>𝑉</m:t>
                                </m:r>
                              </m:e>
                              <m:sub>
                                <m:r>
                                  <a:rPr lang="en-US" sz="1400" i="1">
                                    <a:latin typeface="Cambria Math" panose="02040503050406030204" pitchFamily="18" charset="0"/>
                                  </a:rPr>
                                  <m:t>𝑠</m:t>
                                </m:r>
                              </m:sub>
                            </m:sSub>
                          </m:num>
                          <m:den>
                            <m:sSub>
                              <m:sSubPr>
                                <m:ctrlPr>
                                  <a:rPr lang="en-US" sz="1400" i="1">
                                    <a:latin typeface="Cambria Math" panose="02040503050406030204" pitchFamily="18" charset="0"/>
                                  </a:rPr>
                                </m:ctrlPr>
                              </m:sSubPr>
                              <m:e>
                                <m:r>
                                  <a:rPr lang="en-US" sz="1400" i="1">
                                    <a:latin typeface="Cambria Math" panose="02040503050406030204" pitchFamily="18" charset="0"/>
                                  </a:rPr>
                                  <m:t>𝑉</m:t>
                                </m:r>
                              </m:e>
                              <m:sub>
                                <m:r>
                                  <a:rPr lang="en-US" sz="1400" i="1">
                                    <a:latin typeface="Cambria Math" panose="02040503050406030204" pitchFamily="18" charset="0"/>
                                  </a:rPr>
                                  <m:t>𝑠</m:t>
                                </m:r>
                              </m:sub>
                            </m:sSub>
                          </m:den>
                        </m:f>
                      </m:e>
                    </m:d>
                  </m:oMath>
                </a14:m>
                <a:endParaRPr lang="en-US" sz="1400" dirty="0"/>
              </a:p>
            </p:txBody>
          </p:sp>
        </mc:Choice>
        <mc:Fallback xmlns="">
          <p:sp>
            <p:nvSpPr>
              <p:cNvPr id="31" name="Rectangle 30">
                <a:extLst>
                  <a:ext uri="{FF2B5EF4-FFF2-40B4-BE49-F238E27FC236}">
                    <a16:creationId xmlns:a16="http://schemas.microsoft.com/office/drawing/2014/main" id="{4FB74B81-594A-4733-A691-AA468E32B8BF}"/>
                  </a:ext>
                </a:extLst>
              </p:cNvPr>
              <p:cNvSpPr>
                <a:spLocks noRot="1" noChangeAspect="1" noMove="1" noResize="1" noEditPoints="1" noAdjustHandles="1" noChangeArrowheads="1" noChangeShapeType="1" noTextEdit="1"/>
              </p:cNvSpPr>
              <p:nvPr/>
            </p:nvSpPr>
            <p:spPr>
              <a:xfrm>
                <a:off x="3525960" y="2214368"/>
                <a:ext cx="1003480" cy="413190"/>
              </a:xfrm>
              <a:prstGeom prst="rect">
                <a:avLst/>
              </a:prstGeom>
              <a:blipFill>
                <a:blip r:embed="rId14"/>
                <a:stretch>
                  <a:fillRect l="-1818" b="-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5562274-45A9-4E49-859A-63FB314939F8}"/>
                  </a:ext>
                </a:extLst>
              </p:cNvPr>
              <p:cNvSpPr txBox="1"/>
              <p:nvPr/>
            </p:nvSpPr>
            <p:spPr>
              <a:xfrm>
                <a:off x="3608485" y="2655931"/>
                <a:ext cx="2895600" cy="684739"/>
              </a:xfrm>
              <a:prstGeom prst="rect">
                <a:avLst/>
              </a:prstGeom>
              <a:noFill/>
            </p:spPr>
            <p:txBody>
              <a:bodyPr wrap="square" lIns="0" tIns="0" rIns="0" bIns="0" rtlCol="0">
                <a:spAutoFit/>
              </a:bodyPr>
              <a:lstStyle/>
              <a:p>
                <a14:m>
                  <m:oMath xmlns:m="http://schemas.openxmlformats.org/officeDocument/2006/math">
                    <m:r>
                      <m:rPr>
                        <m:nor/>
                      </m:rPr>
                      <a:rPr lang="en-US" sz="1400" dirty="0" smtClean="0"/>
                      <m:t>[</m:t>
                    </m:r>
                    <m:sSub>
                      <m:sSubPr>
                        <m:ctrlPr>
                          <a:rPr lang="en-US" sz="1400" i="1">
                            <a:latin typeface="Cambria Math" panose="02040503050406030204" pitchFamily="18" charset="0"/>
                          </a:rPr>
                        </m:ctrlPr>
                      </m:sSubPr>
                      <m:e>
                        <m:r>
                          <a:rPr lang="en-US" sz="1400" b="0" i="1" smtClean="0">
                            <a:latin typeface="Cambria Math" panose="02040503050406030204" pitchFamily="18" charset="0"/>
                          </a:rPr>
                          <m:t>𝑏</m:t>
                        </m:r>
                      </m:e>
                      <m:sub>
                        <m:r>
                          <a:rPr lang="en-US" sz="1400" b="0" i="1" smtClean="0">
                            <a:latin typeface="Cambria Math" panose="02040503050406030204" pitchFamily="18" charset="0"/>
                          </a:rPr>
                          <m:t>𝑡</m:t>
                        </m:r>
                      </m:sub>
                    </m:sSub>
                    <m:r>
                      <a:rPr lang="en-US" sz="1400" i="1">
                        <a:latin typeface="Cambria Math" panose="02040503050406030204" pitchFamily="18" charset="0"/>
                      </a:rPr>
                      <m:t>]</m:t>
                    </m:r>
                    <m:r>
                      <a:rPr lang="en-US" sz="1400" b="0" i="1" smtClean="0">
                        <a:latin typeface="Cambria Math" panose="02040503050406030204" pitchFamily="18" charset="0"/>
                      </a:rPr>
                      <m:t>=</m:t>
                    </m:r>
                  </m:oMath>
                </a14:m>
                <a:r>
                  <a:rPr lang="en-US" sz="1400" dirty="0"/>
                  <a:t> </a:t>
                </a:r>
                <a14:m>
                  <m:oMath xmlns:m="http://schemas.openxmlformats.org/officeDocument/2006/math">
                    <m:d>
                      <m:dPr>
                        <m:begChr m:val="["/>
                        <m:endChr m:val="]"/>
                        <m:ctrlPr>
                          <a:rPr lang="en-US" sz="1400" i="1" smtClean="0">
                            <a:latin typeface="Cambria Math" panose="02040503050406030204" pitchFamily="18" charset="0"/>
                          </a:rPr>
                        </m:ctrlPr>
                      </m:dPr>
                      <m:e>
                        <m:f>
                          <m:fPr>
                            <m:type m:val="noBar"/>
                            <m:ctrlPr>
                              <a:rPr lang="el-GR"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rPr>
                                  <m:t>𝑛</m:t>
                                </m:r>
                              </m:e>
                              <m:sub>
                                <m:r>
                                  <a:rPr lang="en-US" sz="1400" i="1">
                                    <a:latin typeface="Cambria Math" panose="02040503050406030204" pitchFamily="18" charset="0"/>
                                  </a:rPr>
                                  <m:t>𝑡</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b="0" i="1" smtClean="0">
                                    <a:latin typeface="Cambria Math" panose="02040503050406030204" pitchFamily="18" charset="0"/>
                                  </a:rPr>
                                  <m:t>𝑍</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1</m:t>
                                </m:r>
                              </m:num>
                              <m:den>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𝑛</m:t>
                                    </m:r>
                                  </m:e>
                                  <m:sub>
                                    <m:r>
                                      <a:rPr lang="en-US" sz="1400" b="0" i="1" smtClean="0">
                                        <a:latin typeface="Cambria Math" panose="02040503050406030204" pitchFamily="18" charset="0"/>
                                      </a:rPr>
                                      <m:t>𝑡</m:t>
                                    </m:r>
                                  </m:sub>
                                  <m:sup>
                                    <m:r>
                                      <a:rPr lang="en-US" sz="1400" b="0" i="1" smtClean="0">
                                        <a:latin typeface="Cambria Math" panose="02040503050406030204" pitchFamily="18" charset="0"/>
                                      </a:rPr>
                                      <m:t>2</m:t>
                                    </m:r>
                                  </m:sup>
                                </m:sSubSup>
                              </m:den>
                            </m:f>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𝑍</m:t>
                                </m:r>
                              </m:e>
                              <m:sub>
                                <m:r>
                                  <a:rPr lang="en-US" sz="1400" b="0" i="1" smtClean="0">
                                    <a:latin typeface="Cambria Math" panose="02040503050406030204" pitchFamily="18" charset="0"/>
                                  </a:rPr>
                                  <m:t>0</m:t>
                                </m:r>
                              </m:sub>
                            </m:sSub>
                          </m:num>
                          <m:den>
                            <m:f>
                              <m:fPr>
                                <m:ctrlPr>
                                  <a:rPr lang="en-US" sz="1400" i="1">
                                    <a:latin typeface="Cambria Math" panose="02040503050406030204" pitchFamily="18" charset="0"/>
                                  </a:rPr>
                                </m:ctrlPr>
                              </m:fPr>
                              <m:num>
                                <m:r>
                                  <a:rPr lang="en-US" sz="1400" i="1">
                                    <a:latin typeface="Cambria Math" panose="02040503050406030204" pitchFamily="18" charset="0"/>
                                  </a:rPr>
                                  <m:t>1</m:t>
                                </m:r>
                              </m:num>
                              <m:den>
                                <m:sSubSup>
                                  <m:sSubSupPr>
                                    <m:ctrlPr>
                                      <a:rPr lang="en-US" sz="1400" i="1">
                                        <a:latin typeface="Cambria Math" panose="02040503050406030204" pitchFamily="18" charset="0"/>
                                      </a:rPr>
                                    </m:ctrlPr>
                                  </m:sSubSupPr>
                                  <m:e>
                                    <m:r>
                                      <a:rPr lang="en-US" sz="1400" i="1">
                                        <a:latin typeface="Cambria Math" panose="02040503050406030204" pitchFamily="18" charset="0"/>
                                      </a:rPr>
                                      <m:t>𝑛</m:t>
                                    </m:r>
                                  </m:e>
                                  <m:sub>
                                    <m:r>
                                      <a:rPr lang="en-US" sz="1400" i="1">
                                        <a:latin typeface="Cambria Math" panose="02040503050406030204" pitchFamily="18" charset="0"/>
                                      </a:rPr>
                                      <m:t>𝑡</m:t>
                                    </m:r>
                                  </m:sub>
                                  <m:sup>
                                    <m:r>
                                      <a:rPr lang="en-US" sz="1400" i="1">
                                        <a:latin typeface="Cambria Math" panose="02040503050406030204" pitchFamily="18" charset="0"/>
                                      </a:rPr>
                                      <m:t>2</m:t>
                                    </m:r>
                                  </m:sup>
                                </m:sSubSup>
                              </m:den>
                            </m:f>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𝑍</m:t>
                                </m:r>
                              </m:e>
                              <m:sub>
                                <m:r>
                                  <a:rPr lang="en-US" sz="1400" i="1">
                                    <a:latin typeface="Cambria Math" panose="02040503050406030204" pitchFamily="18" charset="0"/>
                                  </a:rPr>
                                  <m:t>0</m:t>
                                </m:r>
                              </m:sub>
                            </m:sSub>
                          </m:den>
                        </m:f>
                        <m:f>
                          <m:fPr>
                            <m:type m:val="noBar"/>
                            <m:ctrlPr>
                              <a:rPr lang="el-GR" sz="1400" i="1">
                                <a:latin typeface="Cambria Math" panose="02040503050406030204" pitchFamily="18" charset="0"/>
                              </a:rPr>
                            </m:ctrlPr>
                          </m:fPr>
                          <m:num>
                            <m:r>
                              <a:rPr lang="en-US" sz="1400" b="0" i="1" smtClean="0">
                                <a:latin typeface="Cambria Math" panose="02040503050406030204" pitchFamily="18" charset="0"/>
                              </a:rPr>
                              <m:t>  −</m:t>
                            </m:r>
                            <m:f>
                              <m:fPr>
                                <m:ctrlPr>
                                  <a:rPr lang="en-US" sz="1400" i="1">
                                    <a:latin typeface="Cambria Math" panose="02040503050406030204" pitchFamily="18" charset="0"/>
                                  </a:rPr>
                                </m:ctrlPr>
                              </m:fPr>
                              <m:num>
                                <m:r>
                                  <a:rPr lang="en-US" sz="1400" i="1">
                                    <a:latin typeface="Cambria Math" panose="02040503050406030204" pitchFamily="18" charset="0"/>
                                  </a:rPr>
                                  <m:t>1</m:t>
                                </m:r>
                              </m:num>
                              <m:den>
                                <m:sSubSup>
                                  <m:sSubSupPr>
                                    <m:ctrlPr>
                                      <a:rPr lang="en-US" sz="1400" i="1">
                                        <a:latin typeface="Cambria Math" panose="02040503050406030204" pitchFamily="18" charset="0"/>
                                      </a:rPr>
                                    </m:ctrlPr>
                                  </m:sSubSupPr>
                                  <m:e>
                                    <m:r>
                                      <a:rPr lang="en-US" sz="1400" i="1">
                                        <a:latin typeface="Cambria Math" panose="02040503050406030204" pitchFamily="18" charset="0"/>
                                      </a:rPr>
                                      <m:t>𝑛</m:t>
                                    </m:r>
                                  </m:e>
                                  <m:sub>
                                    <m:r>
                                      <a:rPr lang="en-US" sz="1400" i="1">
                                        <a:latin typeface="Cambria Math" panose="02040503050406030204" pitchFamily="18" charset="0"/>
                                      </a:rPr>
                                      <m:t>𝑡</m:t>
                                    </m:r>
                                  </m:sub>
                                  <m:sup>
                                    <m:r>
                                      <a:rPr lang="en-US" sz="1400" i="1">
                                        <a:latin typeface="Cambria Math" panose="02040503050406030204" pitchFamily="18" charset="0"/>
                                      </a:rPr>
                                      <m:t>2</m:t>
                                    </m:r>
                                  </m:sup>
                                </m:sSubSup>
                              </m:den>
                            </m:f>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𝑍</m:t>
                                </m:r>
                              </m:e>
                              <m:sub>
                                <m:r>
                                  <a:rPr lang="en-US" sz="1400" i="1">
                                    <a:latin typeface="Cambria Math" panose="02040503050406030204" pitchFamily="18" charset="0"/>
                                  </a:rPr>
                                  <m:t>0</m:t>
                                </m:r>
                              </m:sub>
                            </m:sSub>
                          </m:num>
                          <m:den>
                            <m:r>
                              <a:rPr lang="en-US" sz="1400" b="0" i="1" smtClean="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𝑛</m:t>
                                </m:r>
                              </m:e>
                              <m:sub>
                                <m:r>
                                  <a:rPr lang="en-US" sz="1400" i="1">
                                    <a:latin typeface="Cambria Math" panose="02040503050406030204" pitchFamily="18" charset="0"/>
                                  </a:rPr>
                                  <m:t>𝑡</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𝑍</m:t>
                                </m:r>
                              </m:e>
                              <m:sub>
                                <m:r>
                                  <a:rPr lang="en-US" sz="1400" b="0" i="1" smtClean="0">
                                    <a:latin typeface="Cambria Math" panose="02040503050406030204" pitchFamily="18" charset="0"/>
                                  </a:rPr>
                                  <m:t>2</m:t>
                                </m:r>
                              </m:sub>
                            </m:sSub>
                            <m:r>
                              <a:rPr lang="en-US" sz="1400" i="1">
                                <a:latin typeface="Cambria Math" panose="02040503050406030204" pitchFamily="18" charset="0"/>
                              </a:rPr>
                              <m:t>+</m:t>
                            </m:r>
                            <m:f>
                              <m:fPr>
                                <m:ctrlPr>
                                  <a:rPr lang="en-US" sz="1400" i="1">
                                    <a:latin typeface="Cambria Math" panose="02040503050406030204" pitchFamily="18" charset="0"/>
                                  </a:rPr>
                                </m:ctrlPr>
                              </m:fPr>
                              <m:num>
                                <m:r>
                                  <a:rPr lang="en-US" sz="1400" i="1">
                                    <a:latin typeface="Cambria Math" panose="02040503050406030204" pitchFamily="18" charset="0"/>
                                  </a:rPr>
                                  <m:t>1</m:t>
                                </m:r>
                              </m:num>
                              <m:den>
                                <m:sSubSup>
                                  <m:sSubSupPr>
                                    <m:ctrlPr>
                                      <a:rPr lang="en-US" sz="1400" i="1">
                                        <a:latin typeface="Cambria Math" panose="02040503050406030204" pitchFamily="18" charset="0"/>
                                      </a:rPr>
                                    </m:ctrlPr>
                                  </m:sSubSupPr>
                                  <m:e>
                                    <m:r>
                                      <a:rPr lang="en-US" sz="1400" i="1">
                                        <a:latin typeface="Cambria Math" panose="02040503050406030204" pitchFamily="18" charset="0"/>
                                      </a:rPr>
                                      <m:t>𝑛</m:t>
                                    </m:r>
                                  </m:e>
                                  <m:sub>
                                    <m:r>
                                      <a:rPr lang="en-US" sz="1400" i="1">
                                        <a:latin typeface="Cambria Math" panose="02040503050406030204" pitchFamily="18" charset="0"/>
                                      </a:rPr>
                                      <m:t>𝑡</m:t>
                                    </m:r>
                                  </m:sub>
                                  <m:sup>
                                    <m:r>
                                      <a:rPr lang="en-US" sz="1400" i="1">
                                        <a:latin typeface="Cambria Math" panose="02040503050406030204" pitchFamily="18" charset="0"/>
                                      </a:rPr>
                                      <m:t>2</m:t>
                                    </m:r>
                                  </m:sup>
                                </m:sSubSup>
                              </m:den>
                            </m:f>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𝑍</m:t>
                                </m:r>
                              </m:e>
                              <m:sub>
                                <m:r>
                                  <a:rPr lang="en-US" sz="1400" i="1">
                                    <a:latin typeface="Cambria Math" panose="02040503050406030204" pitchFamily="18" charset="0"/>
                                  </a:rPr>
                                  <m:t>0</m:t>
                                </m:r>
                              </m:sub>
                            </m:sSub>
                            <m:r>
                              <a:rPr lang="en-US" sz="1400" b="0" i="1" smtClean="0">
                                <a:latin typeface="Cambria Math" panose="02040503050406030204" pitchFamily="18" charset="0"/>
                              </a:rPr>
                              <m:t>)</m:t>
                            </m:r>
                          </m:den>
                        </m:f>
                      </m:e>
                    </m:d>
                  </m:oMath>
                </a14:m>
                <a:endParaRPr lang="en-US" sz="1400" dirty="0"/>
              </a:p>
            </p:txBody>
          </p:sp>
        </mc:Choice>
        <mc:Fallback xmlns="">
          <p:sp>
            <p:nvSpPr>
              <p:cNvPr id="32" name="TextBox 31">
                <a:extLst>
                  <a:ext uri="{FF2B5EF4-FFF2-40B4-BE49-F238E27FC236}">
                    <a16:creationId xmlns:a16="http://schemas.microsoft.com/office/drawing/2014/main" id="{15562274-45A9-4E49-859A-63FB314939F8}"/>
                  </a:ext>
                </a:extLst>
              </p:cNvPr>
              <p:cNvSpPr txBox="1">
                <a:spLocks noRot="1" noChangeAspect="1" noMove="1" noResize="1" noEditPoints="1" noAdjustHandles="1" noChangeArrowheads="1" noChangeShapeType="1" noTextEdit="1"/>
              </p:cNvSpPr>
              <p:nvPr/>
            </p:nvSpPr>
            <p:spPr>
              <a:xfrm>
                <a:off x="3608485" y="2655931"/>
                <a:ext cx="2895600" cy="684739"/>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CAD37C9-15E3-4416-B0E3-59E4DEF164CE}"/>
                  </a:ext>
                </a:extLst>
              </p:cNvPr>
              <p:cNvSpPr txBox="1"/>
              <p:nvPr/>
            </p:nvSpPr>
            <p:spPr>
              <a:xfrm>
                <a:off x="6608149" y="1883950"/>
                <a:ext cx="2535852" cy="215444"/>
              </a:xfrm>
              <a:prstGeom prst="rect">
                <a:avLst/>
              </a:prstGeom>
              <a:noFill/>
            </p:spPr>
            <p:txBody>
              <a:bodyPr wrap="square" lIns="0" tIns="0" rIns="0" bIns="0" rtlCol="0">
                <a:spAutoFit/>
              </a:bodyPr>
              <a:lstStyle/>
              <a:p>
                <a:r>
                  <a:rPr lang="en-US" sz="1400" b="0" dirty="0"/>
                  <a:t>[</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𝐼</m:t>
                        </m:r>
                      </m:e>
                      <m:sub>
                        <m:r>
                          <a:rPr lang="en-US" sz="1400" b="0" i="1" smtClean="0">
                            <a:latin typeface="Cambria Math" panose="02040503050406030204" pitchFamily="18" charset="0"/>
                          </a:rPr>
                          <m:t>00</m:t>
                        </m:r>
                      </m:sub>
                    </m:sSub>
                    <m:r>
                      <a:rPr lang="en-US" sz="1400" b="0" i="1" smtClean="0">
                        <a:latin typeface="Cambria Math" panose="02040503050406030204" pitchFamily="18" charset="0"/>
                      </a:rPr>
                      <m:t>]=</m:t>
                    </m:r>
                    <m:r>
                      <m:rPr>
                        <m:nor/>
                      </m:rPr>
                      <a:rPr lang="en-US" sz="1400" dirty="0"/>
                      <m:t>[</m:t>
                    </m:r>
                    <m:sSub>
                      <m:sSubPr>
                        <m:ctrlPr>
                          <a:rPr lang="en-US" sz="1400" i="1">
                            <a:latin typeface="Cambria Math" panose="02040503050406030204" pitchFamily="18" charset="0"/>
                          </a:rPr>
                        </m:ctrlPr>
                      </m:sSubPr>
                      <m:e>
                        <m:r>
                          <a:rPr lang="en-US" sz="1400" b="0" i="1" smtClean="0">
                            <a:latin typeface="Cambria Math" panose="02040503050406030204" pitchFamily="18" charset="0"/>
                          </a:rPr>
                          <m:t>𝑐</m:t>
                        </m:r>
                      </m:e>
                      <m:sub>
                        <m:r>
                          <a:rPr lang="en-US" sz="1400" b="0" i="1" smtClean="0">
                            <a:latin typeface="Cambria Math" panose="02040503050406030204" pitchFamily="18" charset="0"/>
                          </a:rPr>
                          <m:t>𝑡</m:t>
                        </m:r>
                      </m:sub>
                    </m:sSub>
                    <m:r>
                      <a:rPr lang="en-US" sz="1400" i="1">
                        <a:latin typeface="Cambria Math" panose="02040503050406030204" pitchFamily="18" charset="0"/>
                      </a:rPr>
                      <m:t>]</m:t>
                    </m:r>
                    <m:r>
                      <a:rPr lang="en-US" sz="1400" i="1" smtClean="0">
                        <a:latin typeface="Cambria Math" panose="02040503050406030204" pitchFamily="18" charset="0"/>
                      </a:rPr>
                      <m:t>·</m:t>
                    </m:r>
                    <m:r>
                      <m:rPr>
                        <m:nor/>
                      </m:rPr>
                      <a:rPr lang="en-US" sz="1400" dirty="0"/>
                      <m:t>[</m:t>
                    </m:r>
                    <m:sSub>
                      <m:sSubPr>
                        <m:ctrlPr>
                          <a:rPr lang="en-US" sz="1400" i="1">
                            <a:latin typeface="Cambria Math" panose="02040503050406030204" pitchFamily="18" charset="0"/>
                          </a:rPr>
                        </m:ctrlPr>
                      </m:sSubPr>
                      <m:e>
                        <m:r>
                          <a:rPr lang="en-US" sz="1400" i="1">
                            <a:latin typeface="Cambria Math" panose="02040503050406030204" pitchFamily="18" charset="0"/>
                          </a:rPr>
                          <m:t>𝑉</m:t>
                        </m:r>
                      </m:e>
                      <m:sub>
                        <m:r>
                          <a:rPr lang="en-US" sz="1400" b="0" i="1" smtClean="0">
                            <a:latin typeface="Cambria Math" panose="02040503050406030204" pitchFamily="18" charset="0"/>
                          </a:rPr>
                          <m:t>12</m:t>
                        </m:r>
                      </m:sub>
                    </m:sSub>
                    <m:r>
                      <a:rPr lang="en-US" sz="1400" i="1">
                        <a:latin typeface="Cambria Math" panose="02040503050406030204" pitchFamily="18" charset="0"/>
                      </a:rPr>
                      <m:t>]+</m:t>
                    </m:r>
                  </m:oMath>
                </a14:m>
                <a:r>
                  <a:rPr lang="en-US" sz="1400" dirty="0"/>
                  <a:t> </a:t>
                </a:r>
                <a14:m>
                  <m:oMath xmlns:m="http://schemas.openxmlformats.org/officeDocument/2006/math">
                    <m:r>
                      <m:rPr>
                        <m:nor/>
                      </m:rPr>
                      <a:rPr lang="en-US" sz="1400" dirty="0"/>
                      <m:t>[</m:t>
                    </m:r>
                    <m:sSub>
                      <m:sSubPr>
                        <m:ctrlPr>
                          <a:rPr lang="en-US" sz="1400" i="1">
                            <a:latin typeface="Cambria Math" panose="02040503050406030204" pitchFamily="18" charset="0"/>
                          </a:rPr>
                        </m:ctrlPr>
                      </m:sSubPr>
                      <m:e>
                        <m:r>
                          <a:rPr lang="en-US" sz="1400" b="0" i="1" smtClean="0">
                            <a:latin typeface="Cambria Math" panose="02040503050406030204" pitchFamily="18" charset="0"/>
                          </a:rPr>
                          <m:t>𝑑</m:t>
                        </m:r>
                      </m:e>
                      <m:sub>
                        <m:r>
                          <a:rPr lang="en-US" sz="1400" i="1">
                            <a:latin typeface="Cambria Math" panose="02040503050406030204" pitchFamily="18" charset="0"/>
                          </a:rPr>
                          <m:t>𝑡</m:t>
                        </m:r>
                      </m:sub>
                    </m:sSub>
                    <m:r>
                      <a:rPr lang="en-US" sz="1400" i="1">
                        <a:latin typeface="Cambria Math" panose="02040503050406030204" pitchFamily="18" charset="0"/>
                      </a:rPr>
                      <m:t>]·</m:t>
                    </m:r>
                    <m:r>
                      <m:rPr>
                        <m:nor/>
                      </m:rPr>
                      <a:rPr lang="en-US" sz="1400" dirty="0"/>
                      <m:t>[</m:t>
                    </m:r>
                    <m:sSub>
                      <m:sSubPr>
                        <m:ctrlPr>
                          <a:rPr lang="en-US" sz="1400" i="1">
                            <a:latin typeface="Cambria Math" panose="02040503050406030204" pitchFamily="18" charset="0"/>
                          </a:rPr>
                        </m:ctrlPr>
                      </m:sSubPr>
                      <m:e>
                        <m:r>
                          <a:rPr lang="en-US" sz="1400" b="0" i="1" smtClean="0">
                            <a:latin typeface="Cambria Math" panose="02040503050406030204" pitchFamily="18" charset="0"/>
                          </a:rPr>
                          <m:t>𝐼</m:t>
                        </m:r>
                      </m:e>
                      <m:sub>
                        <m:r>
                          <a:rPr lang="en-US" sz="1400" i="1">
                            <a:latin typeface="Cambria Math" panose="02040503050406030204" pitchFamily="18" charset="0"/>
                          </a:rPr>
                          <m:t>12</m:t>
                        </m:r>
                      </m:sub>
                    </m:sSub>
                    <m:r>
                      <a:rPr lang="en-US" sz="1400" i="1">
                        <a:latin typeface="Cambria Math" panose="02040503050406030204" pitchFamily="18" charset="0"/>
                      </a:rPr>
                      <m:t>]</m:t>
                    </m:r>
                  </m:oMath>
                </a14:m>
                <a:endParaRPr lang="en-US" sz="1400" dirty="0"/>
              </a:p>
            </p:txBody>
          </p:sp>
        </mc:Choice>
        <mc:Fallback xmlns="">
          <p:sp>
            <p:nvSpPr>
              <p:cNvPr id="33" name="TextBox 32">
                <a:extLst>
                  <a:ext uri="{FF2B5EF4-FFF2-40B4-BE49-F238E27FC236}">
                    <a16:creationId xmlns:a16="http://schemas.microsoft.com/office/drawing/2014/main" id="{ACAD37C9-15E3-4416-B0E3-59E4DEF164CE}"/>
                  </a:ext>
                </a:extLst>
              </p:cNvPr>
              <p:cNvSpPr txBox="1">
                <a:spLocks noRot="1" noChangeAspect="1" noMove="1" noResize="1" noEditPoints="1" noAdjustHandles="1" noChangeArrowheads="1" noChangeShapeType="1" noTextEdit="1"/>
              </p:cNvSpPr>
              <p:nvPr/>
            </p:nvSpPr>
            <p:spPr>
              <a:xfrm>
                <a:off x="6608149" y="1883950"/>
                <a:ext cx="2535852" cy="215444"/>
              </a:xfrm>
              <a:prstGeom prst="rect">
                <a:avLst/>
              </a:prstGeom>
              <a:blipFill>
                <a:blip r:embed="rId16"/>
                <a:stretch>
                  <a:fillRect l="-4327" t="-25714" b="-5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BB0F8487-D6EB-4CE3-BF4F-CDF2D7E04D4F}"/>
                  </a:ext>
                </a:extLst>
              </p:cNvPr>
              <p:cNvSpPr/>
              <p:nvPr/>
            </p:nvSpPr>
            <p:spPr>
              <a:xfrm>
                <a:off x="6619149" y="2235547"/>
                <a:ext cx="1000851" cy="413190"/>
              </a:xfrm>
              <a:prstGeom prst="rect">
                <a:avLst/>
              </a:prstGeom>
            </p:spPr>
            <p:txBody>
              <a:bodyPr wrap="none">
                <a:spAutoFit/>
              </a:bodyPr>
              <a:lstStyle/>
              <a:p>
                <a:r>
                  <a:rPr lang="en-US" sz="1400" dirty="0"/>
                  <a:t>[</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𝐼</m:t>
                        </m:r>
                      </m:e>
                      <m:sub>
                        <m:r>
                          <a:rPr lang="en-US" sz="1400" i="1">
                            <a:latin typeface="Cambria Math" panose="02040503050406030204" pitchFamily="18" charset="0"/>
                          </a:rPr>
                          <m:t>00</m:t>
                        </m:r>
                      </m:sub>
                    </m:sSub>
                    <m:r>
                      <a:rPr lang="en-US" sz="1400" i="1">
                        <a:latin typeface="Cambria Math" panose="02040503050406030204" pitchFamily="18" charset="0"/>
                      </a:rPr>
                      <m:t>]=</m:t>
                    </m:r>
                    <m:d>
                      <m:dPr>
                        <m:begChr m:val="["/>
                        <m:endChr m:val="]"/>
                        <m:ctrlPr>
                          <a:rPr lang="en-US" sz="1400" i="1">
                            <a:latin typeface="Cambria Math" panose="02040503050406030204" pitchFamily="18" charset="0"/>
                          </a:rPr>
                        </m:ctrlPr>
                      </m:dPr>
                      <m:e>
                        <m:f>
                          <m:fPr>
                            <m:type m:val="noBar"/>
                            <m:ctrlPr>
                              <a:rPr lang="el-GR"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b="0" i="1" smtClean="0">
                                    <a:latin typeface="Cambria Math" panose="02040503050406030204" pitchFamily="18" charset="0"/>
                                  </a:rPr>
                                  <m:t>𝐼</m:t>
                                </m:r>
                              </m:e>
                              <m:sub>
                                <m:r>
                                  <a:rPr lang="en-US" sz="1400" b="0" i="1" smtClean="0">
                                    <a:latin typeface="Cambria Math" panose="02040503050406030204" pitchFamily="18" charset="0"/>
                                  </a:rPr>
                                  <m:t>0</m:t>
                                </m:r>
                              </m:sub>
                            </m:sSub>
                          </m:num>
                          <m:den>
                            <m:sSub>
                              <m:sSubPr>
                                <m:ctrlPr>
                                  <a:rPr lang="en-US" sz="1400" i="1">
                                    <a:latin typeface="Cambria Math" panose="02040503050406030204" pitchFamily="18" charset="0"/>
                                  </a:rPr>
                                </m:ctrlPr>
                              </m:sSubPr>
                              <m:e>
                                <m:r>
                                  <a:rPr lang="en-US" sz="1400" i="1">
                                    <a:latin typeface="Cambria Math" panose="02040503050406030204" pitchFamily="18" charset="0"/>
                                  </a:rPr>
                                  <m:t>𝐼</m:t>
                                </m:r>
                              </m:e>
                              <m:sub>
                                <m:r>
                                  <a:rPr lang="en-US" sz="1400" i="1">
                                    <a:latin typeface="Cambria Math" panose="02040503050406030204" pitchFamily="18" charset="0"/>
                                  </a:rPr>
                                  <m:t>0</m:t>
                                </m:r>
                              </m:sub>
                            </m:sSub>
                          </m:den>
                        </m:f>
                      </m:e>
                    </m:d>
                  </m:oMath>
                </a14:m>
                <a:endParaRPr lang="en-US" sz="1400" dirty="0"/>
              </a:p>
            </p:txBody>
          </p:sp>
        </mc:Choice>
        <mc:Fallback xmlns="">
          <p:sp>
            <p:nvSpPr>
              <p:cNvPr id="34" name="Rectangle 33">
                <a:extLst>
                  <a:ext uri="{FF2B5EF4-FFF2-40B4-BE49-F238E27FC236}">
                    <a16:creationId xmlns:a16="http://schemas.microsoft.com/office/drawing/2014/main" id="{BB0F8487-D6EB-4CE3-BF4F-CDF2D7E04D4F}"/>
                  </a:ext>
                </a:extLst>
              </p:cNvPr>
              <p:cNvSpPr>
                <a:spLocks noRot="1" noChangeAspect="1" noMove="1" noResize="1" noEditPoints="1" noAdjustHandles="1" noChangeArrowheads="1" noChangeShapeType="1" noTextEdit="1"/>
              </p:cNvSpPr>
              <p:nvPr/>
            </p:nvSpPr>
            <p:spPr>
              <a:xfrm>
                <a:off x="6619149" y="2235547"/>
                <a:ext cx="1000851" cy="413190"/>
              </a:xfrm>
              <a:prstGeom prst="rect">
                <a:avLst/>
              </a:prstGeom>
              <a:blipFill>
                <a:blip r:embed="rId17"/>
                <a:stretch>
                  <a:fillRect l="-1829" b="-14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7690B832-9B7A-4EDE-913A-55A0D55C7830}"/>
                  </a:ext>
                </a:extLst>
              </p:cNvPr>
              <p:cNvSpPr/>
              <p:nvPr/>
            </p:nvSpPr>
            <p:spPr>
              <a:xfrm>
                <a:off x="7686956" y="2293499"/>
                <a:ext cx="1294393" cy="352725"/>
              </a:xfrm>
              <a:prstGeom prst="rect">
                <a:avLst/>
              </a:prstGeom>
            </p:spPr>
            <p:txBody>
              <a:bodyPr wrap="none">
                <a:spAutoFit/>
              </a:bodyPr>
              <a:lstStyle/>
              <a:p>
                <a14:m>
                  <m:oMath xmlns:m="http://schemas.openxmlformats.org/officeDocument/2006/math">
                    <m:r>
                      <m:rPr>
                        <m:nor/>
                      </m:rPr>
                      <a:rPr lang="en-US" sz="1400" dirty="0" smtClean="0"/>
                      <m:t>[</m:t>
                    </m:r>
                    <m:sSub>
                      <m:sSubPr>
                        <m:ctrlPr>
                          <a:rPr lang="en-US" sz="1400" i="1">
                            <a:latin typeface="Cambria Math" panose="02040503050406030204" pitchFamily="18" charset="0"/>
                          </a:rPr>
                        </m:ctrlPr>
                      </m:sSubPr>
                      <m:e>
                        <m:r>
                          <a:rPr lang="en-US" sz="1400" b="0" i="1" smtClean="0">
                            <a:latin typeface="Cambria Math" panose="02040503050406030204" pitchFamily="18" charset="0"/>
                          </a:rPr>
                          <m:t>𝑐</m:t>
                        </m:r>
                      </m:e>
                      <m:sub>
                        <m:r>
                          <a:rPr lang="en-US" sz="1400" i="1">
                            <a:latin typeface="Cambria Math" panose="02040503050406030204" pitchFamily="18" charset="0"/>
                          </a:rPr>
                          <m:t>𝑡</m:t>
                        </m:r>
                      </m:sub>
                    </m:sSub>
                    <m:r>
                      <a:rPr lang="en-US" sz="1400" i="1">
                        <a:latin typeface="Cambria Math" panose="02040503050406030204" pitchFamily="18" charset="0"/>
                      </a:rPr>
                      <m:t>]=</m:t>
                    </m:r>
                  </m:oMath>
                </a14:m>
                <a:r>
                  <a:rPr lang="en-US" sz="1400" dirty="0"/>
                  <a:t>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𝑛</m:t>
                        </m:r>
                      </m:e>
                      <m:sub>
                        <m:r>
                          <a:rPr lang="en-US" sz="1400" i="1">
                            <a:latin typeface="Cambria Math" panose="02040503050406030204" pitchFamily="18" charset="0"/>
                          </a:rPr>
                          <m:t>𝑡</m:t>
                        </m:r>
                      </m:sub>
                    </m:sSub>
                    <m:r>
                      <a:rPr lang="en-US" sz="1400" i="1">
                        <a:latin typeface="Cambria Math" panose="02040503050406030204" pitchFamily="18" charset="0"/>
                      </a:rPr>
                      <m:t>·</m:t>
                    </m:r>
                    <m:d>
                      <m:dPr>
                        <m:begChr m:val="["/>
                        <m:endChr m:val="]"/>
                        <m:ctrlPr>
                          <a:rPr lang="en-US" sz="1400" i="1">
                            <a:latin typeface="Cambria Math" panose="02040503050406030204" pitchFamily="18" charset="0"/>
                          </a:rPr>
                        </m:ctrlPr>
                      </m:dPr>
                      <m:e>
                        <m:f>
                          <m:fPr>
                            <m:type m:val="noBar"/>
                            <m:ctrlPr>
                              <a:rPr lang="el-GR" sz="1400" i="1">
                                <a:latin typeface="Cambria Math" panose="02040503050406030204" pitchFamily="18" charset="0"/>
                              </a:rPr>
                            </m:ctrlPr>
                          </m:fPr>
                          <m:num>
                            <m:r>
                              <a:rPr lang="en-US" sz="1400" b="0" i="1" smtClean="0">
                                <a:latin typeface="Cambria Math" panose="02040503050406030204" pitchFamily="18" charset="0"/>
                              </a:rPr>
                              <m:t>0</m:t>
                            </m:r>
                          </m:num>
                          <m:den>
                            <m:r>
                              <a:rPr lang="en-US" sz="1400" i="1">
                                <a:latin typeface="Cambria Math" panose="02040503050406030204" pitchFamily="18" charset="0"/>
                              </a:rPr>
                              <m:t>0</m:t>
                            </m:r>
                          </m:den>
                        </m:f>
                        <m:f>
                          <m:fPr>
                            <m:type m:val="noBar"/>
                            <m:ctrlPr>
                              <a:rPr lang="el-GR" sz="1400" i="1">
                                <a:latin typeface="Cambria Math" panose="02040503050406030204" pitchFamily="18" charset="0"/>
                              </a:rPr>
                            </m:ctrlPr>
                          </m:fPr>
                          <m:num>
                            <m:r>
                              <a:rPr lang="en-US" sz="1400" i="1">
                                <a:latin typeface="Cambria Math" panose="02040503050406030204" pitchFamily="18" charset="0"/>
                              </a:rPr>
                              <m:t>0</m:t>
                            </m:r>
                          </m:num>
                          <m:den>
                            <m:r>
                              <a:rPr lang="en-US" sz="1400" b="0" i="1" smtClean="0">
                                <a:latin typeface="Cambria Math" panose="02040503050406030204" pitchFamily="18" charset="0"/>
                              </a:rPr>
                              <m:t>0</m:t>
                            </m:r>
                          </m:den>
                        </m:f>
                      </m:e>
                    </m:d>
                  </m:oMath>
                </a14:m>
                <a:endParaRPr lang="en-US" sz="1400" dirty="0"/>
              </a:p>
            </p:txBody>
          </p:sp>
        </mc:Choice>
        <mc:Fallback xmlns="">
          <p:sp>
            <p:nvSpPr>
              <p:cNvPr id="37" name="Rectangle 36">
                <a:extLst>
                  <a:ext uri="{FF2B5EF4-FFF2-40B4-BE49-F238E27FC236}">
                    <a16:creationId xmlns:a16="http://schemas.microsoft.com/office/drawing/2014/main" id="{7690B832-9B7A-4EDE-913A-55A0D55C7830}"/>
                  </a:ext>
                </a:extLst>
              </p:cNvPr>
              <p:cNvSpPr>
                <a:spLocks noRot="1" noChangeAspect="1" noMove="1" noResize="1" noEditPoints="1" noAdjustHandles="1" noChangeArrowheads="1" noChangeShapeType="1" noTextEdit="1"/>
              </p:cNvSpPr>
              <p:nvPr/>
            </p:nvSpPr>
            <p:spPr>
              <a:xfrm>
                <a:off x="7686956" y="2293499"/>
                <a:ext cx="1294393" cy="352725"/>
              </a:xfrm>
              <a:prstGeom prst="rect">
                <a:avLst/>
              </a:prstGeom>
              <a:blipFill>
                <a:blip r:embed="rId18"/>
                <a:stretch>
                  <a:fillRect b="-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DCB0202-6B6C-4B62-9AD2-CEABC8C210E1}"/>
                  </a:ext>
                </a:extLst>
              </p:cNvPr>
              <p:cNvSpPr txBox="1"/>
              <p:nvPr/>
            </p:nvSpPr>
            <p:spPr>
              <a:xfrm>
                <a:off x="7081474" y="2890699"/>
                <a:ext cx="1371600" cy="331950"/>
              </a:xfrm>
              <a:prstGeom prst="rect">
                <a:avLst/>
              </a:prstGeom>
              <a:noFill/>
            </p:spPr>
            <p:txBody>
              <a:bodyPr wrap="square" lIns="0" tIns="0" rIns="0" bIns="0" rtlCol="0">
                <a:spAutoFit/>
              </a:bodyPr>
              <a:lstStyle/>
              <a:p>
                <a14:m>
                  <m:oMath xmlns:m="http://schemas.openxmlformats.org/officeDocument/2006/math">
                    <m:r>
                      <m:rPr>
                        <m:nor/>
                      </m:rPr>
                      <a:rPr lang="en-US" sz="1400" dirty="0" smtClean="0"/>
                      <m:t>[</m:t>
                    </m:r>
                    <m:sSub>
                      <m:sSubPr>
                        <m:ctrlPr>
                          <a:rPr lang="en-US" sz="1400" i="1">
                            <a:latin typeface="Cambria Math" panose="02040503050406030204" pitchFamily="18" charset="0"/>
                          </a:rPr>
                        </m:ctrlPr>
                      </m:sSubPr>
                      <m:e>
                        <m:r>
                          <a:rPr lang="en-US" sz="1400" b="0" i="1" smtClean="0">
                            <a:latin typeface="Cambria Math" panose="02040503050406030204" pitchFamily="18" charset="0"/>
                          </a:rPr>
                          <m:t>𝑑</m:t>
                        </m:r>
                      </m:e>
                      <m:sub>
                        <m:r>
                          <a:rPr lang="en-US" sz="1400" b="0" i="1" smtClean="0">
                            <a:latin typeface="Cambria Math" panose="02040503050406030204" pitchFamily="18" charset="0"/>
                          </a:rPr>
                          <m:t>𝑡</m:t>
                        </m:r>
                      </m:sub>
                    </m:sSub>
                    <m:r>
                      <a:rPr lang="en-US" sz="1400" i="1">
                        <a:latin typeface="Cambria Math" panose="02040503050406030204" pitchFamily="18" charset="0"/>
                      </a:rPr>
                      <m:t>]</m:t>
                    </m:r>
                    <m:r>
                      <a:rPr lang="en-US" sz="1400" b="0" i="1" smtClean="0">
                        <a:latin typeface="Cambria Math" panose="02040503050406030204" pitchFamily="18" charset="0"/>
                      </a:rPr>
                      <m:t>=</m:t>
                    </m:r>
                  </m:oMath>
                </a14:m>
                <a:r>
                  <a:rPr lang="en-US" sz="1400" dirty="0"/>
                  <a:t> </a:t>
                </a:r>
                <a14:m>
                  <m:oMath xmlns:m="http://schemas.openxmlformats.org/officeDocument/2006/math">
                    <m:f>
                      <m:fPr>
                        <m:ctrlPr>
                          <a:rPr lang="en-US" sz="1400" i="1">
                            <a:latin typeface="Cambria Math" panose="02040503050406030204" pitchFamily="18" charset="0"/>
                          </a:rPr>
                        </m:ctrlPr>
                      </m:fPr>
                      <m:num>
                        <m:r>
                          <a:rPr lang="en-US" sz="1400" i="1">
                            <a:latin typeface="Cambria Math" panose="02040503050406030204" pitchFamily="18" charset="0"/>
                          </a:rPr>
                          <m:t>1</m:t>
                        </m:r>
                      </m:num>
                      <m:den>
                        <m:sSub>
                          <m:sSubPr>
                            <m:ctrlPr>
                              <a:rPr lang="en-US" sz="1400" i="1">
                                <a:latin typeface="Cambria Math" panose="02040503050406030204" pitchFamily="18" charset="0"/>
                              </a:rPr>
                            </m:ctrlPr>
                          </m:sSubPr>
                          <m:e>
                            <m:r>
                              <a:rPr lang="en-US" sz="1400" i="1">
                                <a:latin typeface="Cambria Math" panose="02040503050406030204" pitchFamily="18" charset="0"/>
                              </a:rPr>
                              <m:t>𝑛</m:t>
                            </m:r>
                          </m:e>
                          <m:sub>
                            <m:r>
                              <a:rPr lang="en-US" sz="1400" i="1">
                                <a:latin typeface="Cambria Math" panose="02040503050406030204" pitchFamily="18" charset="0"/>
                              </a:rPr>
                              <m:t>𝑡</m:t>
                            </m:r>
                          </m:sub>
                        </m:sSub>
                      </m:den>
                    </m:f>
                    <m:d>
                      <m:dPr>
                        <m:begChr m:val="["/>
                        <m:endChr m:val="]"/>
                        <m:ctrlPr>
                          <a:rPr lang="en-US" sz="1400" i="1" smtClean="0">
                            <a:latin typeface="Cambria Math" panose="02040503050406030204" pitchFamily="18" charset="0"/>
                          </a:rPr>
                        </m:ctrlPr>
                      </m:dPr>
                      <m:e>
                        <m:f>
                          <m:fPr>
                            <m:type m:val="noBar"/>
                            <m:ctrlPr>
                              <a:rPr lang="el-GR" sz="1400" i="1">
                                <a:latin typeface="Cambria Math" panose="02040503050406030204" pitchFamily="18" charset="0"/>
                              </a:rPr>
                            </m:ctrlPr>
                          </m:fPr>
                          <m:num>
                            <m:r>
                              <a:rPr lang="en-US" sz="1400" i="1" smtClean="0">
                                <a:latin typeface="Cambria Math" panose="02040503050406030204" pitchFamily="18" charset="0"/>
                              </a:rPr>
                              <m:t>1</m:t>
                            </m:r>
                          </m:num>
                          <m:den>
                            <m:r>
                              <a:rPr lang="en-US" sz="1400" b="0" i="1" smtClean="0">
                                <a:latin typeface="Cambria Math" panose="02040503050406030204" pitchFamily="18" charset="0"/>
                              </a:rPr>
                              <m:t>1</m:t>
                            </m:r>
                          </m:den>
                        </m:f>
                        <m:f>
                          <m:fPr>
                            <m:type m:val="noBar"/>
                            <m:ctrlPr>
                              <a:rPr lang="el-GR" sz="1400" i="1">
                                <a:latin typeface="Cambria Math" panose="02040503050406030204" pitchFamily="18" charset="0"/>
                              </a:rPr>
                            </m:ctrlPr>
                          </m:fPr>
                          <m:num>
                            <m:r>
                              <a:rPr lang="en-US" sz="1400" b="0" i="1" smtClean="0">
                                <a:latin typeface="Cambria Math" panose="02040503050406030204" pitchFamily="18" charset="0"/>
                              </a:rPr>
                              <m:t> −1</m:t>
                            </m:r>
                          </m:num>
                          <m:den>
                            <m:r>
                              <a:rPr lang="en-US" sz="1400" b="0" i="1" smtClean="0">
                                <a:latin typeface="Cambria Math" panose="02040503050406030204" pitchFamily="18" charset="0"/>
                              </a:rPr>
                              <m:t>−1</m:t>
                            </m:r>
                          </m:den>
                        </m:f>
                      </m:e>
                    </m:d>
                  </m:oMath>
                </a14:m>
                <a:endParaRPr lang="en-US" sz="1400" dirty="0"/>
              </a:p>
            </p:txBody>
          </p:sp>
        </mc:Choice>
        <mc:Fallback xmlns="">
          <p:sp>
            <p:nvSpPr>
              <p:cNvPr id="38" name="TextBox 37">
                <a:extLst>
                  <a:ext uri="{FF2B5EF4-FFF2-40B4-BE49-F238E27FC236}">
                    <a16:creationId xmlns:a16="http://schemas.microsoft.com/office/drawing/2014/main" id="{FDCB0202-6B6C-4B62-9AD2-CEABC8C210E1}"/>
                  </a:ext>
                </a:extLst>
              </p:cNvPr>
              <p:cNvSpPr txBox="1">
                <a:spLocks noRot="1" noChangeAspect="1" noMove="1" noResize="1" noEditPoints="1" noAdjustHandles="1" noChangeArrowheads="1" noChangeShapeType="1" noTextEdit="1"/>
              </p:cNvSpPr>
              <p:nvPr/>
            </p:nvSpPr>
            <p:spPr>
              <a:xfrm>
                <a:off x="7081474" y="2890699"/>
                <a:ext cx="1371600" cy="331950"/>
              </a:xfrm>
              <a:prstGeom prst="rect">
                <a:avLst/>
              </a:prstGeom>
              <a:blipFill>
                <a:blip r:embed="rId19"/>
                <a:stretch>
                  <a:fillRect l="-6222" b="-9091"/>
                </a:stretch>
              </a:blipFill>
            </p:spPr>
            <p:txBody>
              <a:bodyPr/>
              <a:lstStyle/>
              <a:p>
                <a:r>
                  <a:rPr lang="en-US">
                    <a:noFill/>
                  </a:rPr>
                  <a:t> </a:t>
                </a:r>
              </a:p>
            </p:txBody>
          </p:sp>
        </mc:Fallback>
      </mc:AlternateContent>
    </p:spTree>
    <p:extLst>
      <p:ext uri="{BB962C8B-B14F-4D97-AF65-F5344CB8AC3E}">
        <p14:creationId xmlns:p14="http://schemas.microsoft.com/office/powerpoint/2010/main" val="12577648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4469659" y="1627654"/>
            <a:ext cx="3079777" cy="1468686"/>
            <a:chOff x="4676612" y="1815494"/>
            <a:chExt cx="3263197" cy="1363988"/>
          </a:xfrm>
        </p:grpSpPr>
        <p:pic>
          <p:nvPicPr>
            <p:cNvPr id="30" name="Picture 29"/>
            <p:cNvPicPr>
              <a:picLocks noChangeAspect="1"/>
            </p:cNvPicPr>
            <p:nvPr/>
          </p:nvPicPr>
          <p:blipFill>
            <a:blip r:embed="rId3"/>
            <a:stretch>
              <a:fillRect/>
            </a:stretch>
          </p:blipFill>
          <p:spPr>
            <a:xfrm>
              <a:off x="4676612" y="1815494"/>
              <a:ext cx="3263197" cy="1363988"/>
            </a:xfrm>
            <a:prstGeom prst="rect">
              <a:avLst/>
            </a:prstGeom>
          </p:spPr>
        </p:pic>
        <p:sp>
          <p:nvSpPr>
            <p:cNvPr id="31" name="Oval 30"/>
            <p:cNvSpPr/>
            <p:nvPr/>
          </p:nvSpPr>
          <p:spPr bwMode="auto">
            <a:xfrm>
              <a:off x="5249767" y="2380087"/>
              <a:ext cx="439183" cy="232341"/>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2" name="Oval 31"/>
            <p:cNvSpPr/>
            <p:nvPr/>
          </p:nvSpPr>
          <p:spPr bwMode="auto">
            <a:xfrm>
              <a:off x="6718521" y="1845986"/>
              <a:ext cx="308170" cy="232341"/>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3" name="Oval 32"/>
            <p:cNvSpPr/>
            <p:nvPr/>
          </p:nvSpPr>
          <p:spPr bwMode="auto">
            <a:xfrm>
              <a:off x="6822026" y="2887286"/>
              <a:ext cx="416973" cy="232341"/>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
        <p:nvSpPr>
          <p:cNvPr id="4" name="Slide Number Placeholder 3"/>
          <p:cNvSpPr>
            <a:spLocks noGrp="1"/>
          </p:cNvSpPr>
          <p:nvPr>
            <p:ph type="sldNum" sz="quarter" idx="4"/>
          </p:nvPr>
        </p:nvSpPr>
        <p:spPr/>
        <p:txBody>
          <a:bodyPr/>
          <a:lstStyle/>
          <a:p>
            <a:fld id="{179A9A4E-4C82-4D44-9372-C31BB3818094}" type="slidenum">
              <a:rPr lang="en-US" smtClean="0"/>
              <a:pPr/>
              <a:t>113</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4" name="TextBox 13"/>
          <p:cNvSpPr txBox="1"/>
          <p:nvPr/>
        </p:nvSpPr>
        <p:spPr>
          <a:xfrm>
            <a:off x="762000" y="1295400"/>
            <a:ext cx="7086600"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Secondary Distribution Transformer – 1-phase center-tapped</a:t>
            </a:r>
            <a:endParaRPr lang="en-US" sz="2000" dirty="0"/>
          </a:p>
          <a:p>
            <a:endParaRPr lang="en-US" sz="1050" baseline="30000" dirty="0"/>
          </a:p>
        </p:txBody>
      </p:sp>
      <p:sp>
        <p:nvSpPr>
          <p:cNvPr id="10"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graphicFrame>
        <p:nvGraphicFramePr>
          <p:cNvPr id="34" name="Table 33"/>
          <p:cNvGraphicFramePr>
            <a:graphicFrameLocks noGrp="1"/>
          </p:cNvGraphicFramePr>
          <p:nvPr>
            <p:extLst>
              <p:ext uri="{D42A27DB-BD31-4B8C-83A1-F6EECF244321}">
                <p14:modId xmlns:p14="http://schemas.microsoft.com/office/powerpoint/2010/main" val="3382141477"/>
              </p:ext>
            </p:extLst>
          </p:nvPr>
        </p:nvGraphicFramePr>
        <p:xfrm>
          <a:off x="382032" y="2133600"/>
          <a:ext cx="3417636" cy="1594485"/>
        </p:xfrm>
        <a:graphic>
          <a:graphicData uri="http://schemas.openxmlformats.org/drawingml/2006/table">
            <a:tbl>
              <a:tblPr/>
              <a:tblGrid>
                <a:gridCol w="569606">
                  <a:extLst>
                    <a:ext uri="{9D8B030D-6E8A-4147-A177-3AD203B41FA5}">
                      <a16:colId xmlns:a16="http://schemas.microsoft.com/office/drawing/2014/main" val="1157049690"/>
                    </a:ext>
                  </a:extLst>
                </a:gridCol>
                <a:gridCol w="569606">
                  <a:extLst>
                    <a:ext uri="{9D8B030D-6E8A-4147-A177-3AD203B41FA5}">
                      <a16:colId xmlns:a16="http://schemas.microsoft.com/office/drawing/2014/main" val="1883768539"/>
                    </a:ext>
                  </a:extLst>
                </a:gridCol>
                <a:gridCol w="569606">
                  <a:extLst>
                    <a:ext uri="{9D8B030D-6E8A-4147-A177-3AD203B41FA5}">
                      <a16:colId xmlns:a16="http://schemas.microsoft.com/office/drawing/2014/main" val="4203443387"/>
                    </a:ext>
                  </a:extLst>
                </a:gridCol>
                <a:gridCol w="569606">
                  <a:extLst>
                    <a:ext uri="{9D8B030D-6E8A-4147-A177-3AD203B41FA5}">
                      <a16:colId xmlns:a16="http://schemas.microsoft.com/office/drawing/2014/main" val="2167358037"/>
                    </a:ext>
                  </a:extLst>
                </a:gridCol>
                <a:gridCol w="569606">
                  <a:extLst>
                    <a:ext uri="{9D8B030D-6E8A-4147-A177-3AD203B41FA5}">
                      <a16:colId xmlns:a16="http://schemas.microsoft.com/office/drawing/2014/main" val="19073147"/>
                    </a:ext>
                  </a:extLst>
                </a:gridCol>
                <a:gridCol w="569606">
                  <a:extLst>
                    <a:ext uri="{9D8B030D-6E8A-4147-A177-3AD203B41FA5}">
                      <a16:colId xmlns:a16="http://schemas.microsoft.com/office/drawing/2014/main" val="1860312925"/>
                    </a:ext>
                  </a:extLst>
                </a:gridCol>
              </a:tblGrid>
              <a:tr h="165847">
                <a:tc rowSpan="2">
                  <a:txBody>
                    <a:bodyPr/>
                    <a:lstStyle/>
                    <a:p>
                      <a:pPr algn="ctr" fontAlgn="ctr"/>
                      <a:r>
                        <a:rPr lang="en-US" sz="1100" b="1" i="0" u="none" strike="noStrike">
                          <a:solidFill>
                            <a:srgbClr val="000000"/>
                          </a:solidFill>
                          <a:effectLst/>
                          <a:latin typeface="Calibri" panose="020F0502020204030204" pitchFamily="34" charset="0"/>
                        </a:rPr>
                        <a:t>kVA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100" b="1" i="0" u="none" strike="noStrike" dirty="0">
                          <a:solidFill>
                            <a:srgbClr val="000000"/>
                          </a:solidFill>
                          <a:effectLst/>
                          <a:latin typeface="Calibri" panose="020F0502020204030204" pitchFamily="34" charset="0"/>
                        </a:rPr>
                        <a:t>Single-Phase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rowSpan="2">
                  <a:txBody>
                    <a:bodyPr/>
                    <a:lstStyle/>
                    <a:p>
                      <a:pPr algn="ctr" fontAlgn="ctr"/>
                      <a:r>
                        <a:rPr lang="en-US" sz="1100" b="1" i="0" u="none" strike="noStrike">
                          <a:solidFill>
                            <a:srgbClr val="000000"/>
                          </a:solidFill>
                          <a:effectLst/>
                          <a:latin typeface="Calibri" panose="020F0502020204030204" pitchFamily="34" charset="0"/>
                        </a:rPr>
                        <a:t>kVA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100" b="1" i="0" u="none" strike="noStrike" dirty="0">
                          <a:solidFill>
                            <a:srgbClr val="000000"/>
                          </a:solidFill>
                          <a:effectLst/>
                          <a:latin typeface="Calibri" panose="020F0502020204030204" pitchFamily="34" charset="0"/>
                        </a:rPr>
                        <a:t>Three-phase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42954188"/>
                  </a:ext>
                </a:extLst>
              </a:tr>
              <a:tr h="165847">
                <a:tc vMerge="1">
                  <a:txBody>
                    <a:bodyPr/>
                    <a:lstStyle/>
                    <a:p>
                      <a:endParaRPr lang="en-US"/>
                    </a:p>
                  </a:txBody>
                  <a:tcPr/>
                </a:tc>
                <a:tc>
                  <a:txBody>
                    <a:bodyPr/>
                    <a:lstStyle/>
                    <a:p>
                      <a:pPr algn="ctr" fontAlgn="ctr"/>
                      <a:r>
                        <a:rPr lang="en-US" sz="1100" b="1" i="0" u="none" strike="noStrike">
                          <a:solidFill>
                            <a:srgbClr val="000000"/>
                          </a:solidFill>
                          <a:effectLst/>
                          <a:latin typeface="Calibri" panose="020F0502020204030204" pitchFamily="34" charset="0"/>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100" b="1" i="0" u="none" strike="noStrike">
                          <a:solidFill>
                            <a:srgbClr val="000000"/>
                          </a:solidFill>
                          <a:effectLst/>
                          <a:latin typeface="Calibri" panose="020F0502020204030204" pitchFamily="34" charset="0"/>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8766856"/>
                  </a:ext>
                </a:extLst>
              </a:tr>
              <a:tr h="165847">
                <a:tc>
                  <a:txBody>
                    <a:bodyPr/>
                    <a:lstStyle/>
                    <a:p>
                      <a:pPr algn="ctr" fontAlgn="ctr"/>
                      <a:r>
                        <a:rPr lang="en-US"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7450020"/>
                  </a:ext>
                </a:extLst>
              </a:tr>
              <a:tr h="165847">
                <a:tc>
                  <a:txBody>
                    <a:bodyPr/>
                    <a:lstStyle/>
                    <a:p>
                      <a:pPr algn="ctr" fontAlgn="ctr"/>
                      <a:r>
                        <a:rPr lang="en-US" sz="1100" b="0" i="0" u="none" strike="noStrike">
                          <a:solidFill>
                            <a:srgbClr val="000000"/>
                          </a:solidFill>
                          <a:effectLst/>
                          <a:latin typeface="Calibri" panose="020F050202020403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7860369"/>
                  </a:ext>
                </a:extLst>
              </a:tr>
              <a:tr h="165847">
                <a:tc>
                  <a:txBody>
                    <a:bodyPr/>
                    <a:lstStyle/>
                    <a:p>
                      <a:pPr algn="ctr" fontAlgn="ctr"/>
                      <a:r>
                        <a:rPr lang="en-US" sz="11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5765725"/>
                  </a:ext>
                </a:extLst>
              </a:tr>
              <a:tr h="165847">
                <a:tc>
                  <a:txBody>
                    <a:bodyPr/>
                    <a:lstStyle/>
                    <a:p>
                      <a:pPr algn="ctr" fontAlgn="ctr"/>
                      <a:r>
                        <a:rPr lang="en-US" sz="1100" b="0" i="0" u="none" strike="noStrike">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2850456"/>
                  </a:ext>
                </a:extLst>
              </a:tr>
              <a:tr h="165847">
                <a:tc>
                  <a:txBody>
                    <a:bodyPr/>
                    <a:lstStyle/>
                    <a:p>
                      <a:pPr algn="ctr" fontAlgn="ctr"/>
                      <a:r>
                        <a:rPr lang="en-US" sz="1100" b="0" i="0" u="none" strike="noStrike">
                          <a:solidFill>
                            <a:srgbClr val="000000"/>
                          </a:solidFill>
                          <a:effectLst/>
                          <a:latin typeface="Calibri" panose="020F050202020403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6789248"/>
                  </a:ext>
                </a:extLst>
              </a:tr>
              <a:tr h="165847">
                <a:tc>
                  <a:txBody>
                    <a:bodyPr/>
                    <a:lstStyle/>
                    <a:p>
                      <a:pPr algn="ctr" fontAlgn="ctr"/>
                      <a:r>
                        <a:rPr lang="en-US" sz="1100" b="0" i="0" u="none" strike="noStrike">
                          <a:solidFill>
                            <a:srgbClr val="000000"/>
                          </a:solidFill>
                          <a:effectLst/>
                          <a:latin typeface="Calibri" panose="020F0502020204030204" pitchFamily="34" charset="0"/>
                        </a:rPr>
                        <a:t>37.5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8495049"/>
                  </a:ext>
                </a:extLst>
              </a:tr>
              <a:tr h="165847">
                <a:tc>
                  <a:txBody>
                    <a:bodyPr/>
                    <a:lstStyle/>
                    <a:p>
                      <a:pPr algn="ctr" fontAlgn="ctr"/>
                      <a:r>
                        <a:rPr lang="en-US" sz="1100" b="0"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112.5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2.43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661100"/>
                  </a:ext>
                </a:extLst>
              </a:tr>
            </a:tbl>
          </a:graphicData>
        </a:graphic>
      </p:graphicFrame>
      <p:sp>
        <p:nvSpPr>
          <p:cNvPr id="37" name="TextBox 36"/>
          <p:cNvSpPr txBox="1"/>
          <p:nvPr/>
        </p:nvSpPr>
        <p:spPr>
          <a:xfrm>
            <a:off x="3810001" y="2667000"/>
            <a:ext cx="457199" cy="630942"/>
          </a:xfrm>
          <a:prstGeom prst="rect">
            <a:avLst/>
          </a:prstGeom>
          <a:noFill/>
        </p:spPr>
        <p:txBody>
          <a:bodyPr wrap="square" rtlCol="0">
            <a:spAutoFit/>
          </a:bodyPr>
          <a:lstStyle/>
          <a:p>
            <a:pPr lvl="0"/>
            <a:r>
              <a:rPr lang="en-US" sz="2800" b="1" dirty="0">
                <a:latin typeface="Times New Roman" panose="02020603050405020304" pitchFamily="18" charset="0"/>
                <a:cs typeface="Times New Roman" panose="02020603050405020304" pitchFamily="18" charset="0"/>
              </a:rPr>
              <a:t>+</a:t>
            </a:r>
            <a:endParaRPr lang="en-US" sz="2800" b="1" dirty="0"/>
          </a:p>
          <a:p>
            <a:endParaRPr lang="en-US" sz="1050" baseline="30000" dirty="0"/>
          </a:p>
        </p:txBody>
      </p:sp>
      <p:sp>
        <p:nvSpPr>
          <p:cNvPr id="38" name="Oval 37"/>
          <p:cNvSpPr/>
          <p:nvPr/>
        </p:nvSpPr>
        <p:spPr bwMode="auto">
          <a:xfrm>
            <a:off x="304800" y="3124200"/>
            <a:ext cx="1952690" cy="345397"/>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nvGrpSpPr>
          <p:cNvPr id="39" name="Group 38"/>
          <p:cNvGrpSpPr/>
          <p:nvPr/>
        </p:nvGrpSpPr>
        <p:grpSpPr>
          <a:xfrm>
            <a:off x="4224111" y="3186682"/>
            <a:ext cx="3007843" cy="697710"/>
            <a:chOff x="4688357" y="3837042"/>
            <a:chExt cx="3007843" cy="697710"/>
          </a:xfrm>
        </p:grpSpPr>
        <p:grpSp>
          <p:nvGrpSpPr>
            <p:cNvPr id="40" name="Group 39"/>
            <p:cNvGrpSpPr/>
            <p:nvPr/>
          </p:nvGrpSpPr>
          <p:grpSpPr>
            <a:xfrm>
              <a:off x="4688357" y="3837042"/>
              <a:ext cx="3007843" cy="697710"/>
              <a:chOff x="406571" y="4097018"/>
              <a:chExt cx="4236323" cy="729186"/>
            </a:xfrm>
          </p:grpSpPr>
          <mc:AlternateContent xmlns:mc="http://schemas.openxmlformats.org/markup-compatibility/2006" xmlns:a14="http://schemas.microsoft.com/office/drawing/2010/main">
            <mc:Choice Requires="a14">
              <p:sp>
                <p:nvSpPr>
                  <p:cNvPr id="42" name="TextBox 41"/>
                  <p:cNvSpPr txBox="1"/>
                  <p:nvPr/>
                </p:nvSpPr>
                <p:spPr>
                  <a:xfrm>
                    <a:off x="682335" y="4097018"/>
                    <a:ext cx="3423950" cy="225163"/>
                  </a:xfrm>
                  <a:prstGeom prst="rect">
                    <a:avLst/>
                  </a:prstGeom>
                  <a:noFill/>
                </p:spPr>
                <p:txBody>
                  <a:bodyPr wrap="square" lIns="0" tIns="0" rIns="0" bIns="0" rtlCol="0">
                    <a:spAutoFit/>
                  </a:bodyPr>
                  <a:lstStyle/>
                  <a:p>
                    <a14:m>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𝑍</m:t>
                            </m:r>
                          </m:e>
                          <m:sub>
                            <m:r>
                              <a:rPr lang="en-US" sz="1400" i="1">
                                <a:latin typeface="Cambria Math" panose="02040503050406030204" pitchFamily="18" charset="0"/>
                              </a:rPr>
                              <m:t>0</m:t>
                            </m:r>
                          </m:sub>
                        </m:sSub>
                        <m:r>
                          <a:rPr lang="en-US" sz="1400" b="0" i="1" smtClean="0">
                            <a:latin typeface="Cambria Math" panose="02040503050406030204" pitchFamily="18" charset="0"/>
                          </a:rPr>
                          <m:t>=0.5∗%</m:t>
                        </m:r>
                        <m:r>
                          <a:rPr lang="en-US" sz="1400" b="0" i="1" smtClean="0">
                            <a:latin typeface="Cambria Math" panose="02040503050406030204" pitchFamily="18" charset="0"/>
                          </a:rPr>
                          <m:t>𝑅</m:t>
                        </m:r>
                        <m:r>
                          <a:rPr lang="en-US" sz="1400" b="0" i="1" smtClean="0">
                            <a:latin typeface="Cambria Math" panose="02040503050406030204" pitchFamily="18" charset="0"/>
                          </a:rPr>
                          <m:t>+</m:t>
                        </m:r>
                      </m:oMath>
                    </a14:m>
                    <a:r>
                      <a:rPr lang="en-US" sz="1400" dirty="0"/>
                      <a:t>j 0.8 * </a:t>
                    </a:r>
                    <a14:m>
                      <m:oMath xmlns:m="http://schemas.openxmlformats.org/officeDocument/2006/math">
                        <m:r>
                          <a:rPr lang="en-US" sz="1400" i="1">
                            <a:latin typeface="Cambria Math" panose="02040503050406030204" pitchFamily="18" charset="0"/>
                          </a:rPr>
                          <m:t>%</m:t>
                        </m:r>
                        <m:r>
                          <a:rPr lang="en-US" sz="1400" b="0" i="1" smtClean="0">
                            <a:latin typeface="Cambria Math" panose="02040503050406030204" pitchFamily="18" charset="0"/>
                          </a:rPr>
                          <m:t>𝑋</m:t>
                        </m:r>
                      </m:oMath>
                    </a14:m>
                    <a:r>
                      <a:rPr lang="en-US" sz="1400" dirty="0"/>
                      <a:t> </a:t>
                    </a:r>
                  </a:p>
                </p:txBody>
              </p:sp>
            </mc:Choice>
            <mc:Fallback xmlns="">
              <p:sp>
                <p:nvSpPr>
                  <p:cNvPr id="42" name="TextBox 41"/>
                  <p:cNvSpPr txBox="1">
                    <a:spLocks noRot="1" noChangeAspect="1" noMove="1" noResize="1" noEditPoints="1" noAdjustHandles="1" noChangeArrowheads="1" noChangeShapeType="1" noTextEdit="1"/>
                  </p:cNvSpPr>
                  <p:nvPr/>
                </p:nvSpPr>
                <p:spPr>
                  <a:xfrm>
                    <a:off x="682335" y="4097018"/>
                    <a:ext cx="3423950" cy="225163"/>
                  </a:xfrm>
                  <a:prstGeom prst="rect">
                    <a:avLst/>
                  </a:prstGeom>
                  <a:blipFill>
                    <a:blip r:embed="rId4"/>
                    <a:stretch>
                      <a:fillRect l="-2506" t="-25714" b="-5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682334" y="4338933"/>
                    <a:ext cx="3960560" cy="225163"/>
                  </a:xfrm>
                  <a:prstGeom prst="rect">
                    <a:avLst/>
                  </a:prstGeom>
                  <a:noFill/>
                </p:spPr>
                <p:txBody>
                  <a:bodyPr wrap="square" lIns="0" tIns="0" rIns="0" bIns="0" rtlCol="0">
                    <a:spAutoFit/>
                  </a:bodyPr>
                  <a:lstStyle/>
                  <a:p>
                    <a14:m>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𝑍</m:t>
                            </m:r>
                          </m:e>
                          <m:sub>
                            <m:r>
                              <a:rPr lang="en-US" sz="1400" b="0" i="1" smtClean="0">
                                <a:latin typeface="Cambria Math" panose="02040503050406030204" pitchFamily="18" charset="0"/>
                              </a:rPr>
                              <m:t>1</m:t>
                            </m:r>
                          </m:sub>
                        </m:sSub>
                        <m:r>
                          <a:rPr lang="en-US" sz="1400" i="1">
                            <a:latin typeface="Cambria Math" panose="02040503050406030204" pitchFamily="18" charset="0"/>
                          </a:rPr>
                          <m:t>=%</m:t>
                        </m:r>
                        <m:r>
                          <a:rPr lang="en-US" sz="1400" i="1">
                            <a:latin typeface="Cambria Math" panose="02040503050406030204" pitchFamily="18" charset="0"/>
                          </a:rPr>
                          <m:t>𝑅</m:t>
                        </m:r>
                        <m:r>
                          <a:rPr lang="en-US" sz="1400" i="1">
                            <a:latin typeface="Cambria Math" panose="02040503050406030204" pitchFamily="18" charset="0"/>
                          </a:rPr>
                          <m:t>+</m:t>
                        </m:r>
                      </m:oMath>
                    </a14:m>
                    <a:r>
                      <a:rPr lang="en-US" sz="1400" dirty="0"/>
                      <a:t>j 0.4 * </a:t>
                    </a:r>
                    <a14:m>
                      <m:oMath xmlns:m="http://schemas.openxmlformats.org/officeDocument/2006/math">
                        <m:r>
                          <a:rPr lang="en-US" sz="1400" i="1">
                            <a:latin typeface="Cambria Math" panose="02040503050406030204" pitchFamily="18" charset="0"/>
                          </a:rPr>
                          <m:t>%</m:t>
                        </m:r>
                        <m:r>
                          <a:rPr lang="en-US" sz="1400" i="1">
                            <a:latin typeface="Cambria Math" panose="02040503050406030204" pitchFamily="18" charset="0"/>
                          </a:rPr>
                          <m:t>𝑋</m:t>
                        </m:r>
                      </m:oMath>
                    </a14:m>
                    <a:r>
                      <a:rPr lang="en-US" sz="1400" dirty="0"/>
                      <a:t> </a:t>
                    </a:r>
                  </a:p>
                </p:txBody>
              </p:sp>
            </mc:Choice>
            <mc:Fallback xmlns="">
              <p:sp>
                <p:nvSpPr>
                  <p:cNvPr id="43" name="TextBox 42"/>
                  <p:cNvSpPr txBox="1">
                    <a:spLocks noRot="1" noChangeAspect="1" noMove="1" noResize="1" noEditPoints="1" noAdjustHandles="1" noChangeArrowheads="1" noChangeShapeType="1" noTextEdit="1"/>
                  </p:cNvSpPr>
                  <p:nvPr/>
                </p:nvSpPr>
                <p:spPr>
                  <a:xfrm>
                    <a:off x="682334" y="4338933"/>
                    <a:ext cx="3960560" cy="225163"/>
                  </a:xfrm>
                  <a:prstGeom prst="rect">
                    <a:avLst/>
                  </a:prstGeom>
                  <a:blipFill>
                    <a:blip r:embed="rId5"/>
                    <a:stretch>
                      <a:fillRect l="-2169" t="-28571" b="-51429"/>
                    </a:stretch>
                  </a:blipFill>
                </p:spPr>
                <p:txBody>
                  <a:bodyPr/>
                  <a:lstStyle/>
                  <a:p>
                    <a:r>
                      <a:rPr lang="en-US">
                        <a:noFill/>
                      </a:rPr>
                      <a:t> </a:t>
                    </a:r>
                  </a:p>
                </p:txBody>
              </p:sp>
            </mc:Fallback>
          </mc:AlternateContent>
          <p:sp>
            <p:nvSpPr>
              <p:cNvPr id="44" name="Left Brace 43"/>
              <p:cNvSpPr/>
              <p:nvPr/>
            </p:nvSpPr>
            <p:spPr bwMode="auto">
              <a:xfrm>
                <a:off x="406571" y="4126995"/>
                <a:ext cx="202298" cy="699209"/>
              </a:xfrm>
              <a:prstGeom prst="leftBrace">
                <a:avLst>
                  <a:gd name="adj1" fmla="val 15432"/>
                  <a:gd name="adj2" fmla="val 5000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mc:AlternateContent xmlns:mc="http://schemas.openxmlformats.org/markup-compatibility/2006" xmlns:a14="http://schemas.microsoft.com/office/drawing/2010/main">
          <mc:Choice Requires="a14">
            <p:sp>
              <p:nvSpPr>
                <p:cNvPr id="41" name="TextBox 40"/>
                <p:cNvSpPr txBox="1"/>
                <p:nvPr/>
              </p:nvSpPr>
              <p:spPr>
                <a:xfrm>
                  <a:off x="4884152" y="4307960"/>
                  <a:ext cx="1772001" cy="215444"/>
                </a:xfrm>
                <a:prstGeom prst="rect">
                  <a:avLst/>
                </a:prstGeom>
                <a:noFill/>
              </p:spPr>
              <p:txBody>
                <a:bodyPr wrap="square" lIns="0" tIns="0" rIns="0" bIns="0" rtlCol="0">
                  <a:spAutoFit/>
                </a:bodyPr>
                <a:lstStyle/>
                <a:p>
                  <a14:m>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𝑍</m:t>
                          </m:r>
                        </m:e>
                        <m:sub>
                          <m:r>
                            <a:rPr lang="en-US" sz="1400" b="0" i="1" smtClean="0">
                              <a:latin typeface="Cambria Math" panose="02040503050406030204" pitchFamily="18" charset="0"/>
                            </a:rPr>
                            <m:t>2</m:t>
                          </m:r>
                        </m:sub>
                      </m:sSub>
                      <m:r>
                        <a:rPr lang="en-US" sz="1400" i="1">
                          <a:latin typeface="Cambria Math" panose="02040503050406030204" pitchFamily="18" charset="0"/>
                        </a:rPr>
                        <m:t>=%</m:t>
                      </m:r>
                      <m:r>
                        <a:rPr lang="en-US" sz="1400" i="1">
                          <a:latin typeface="Cambria Math" panose="02040503050406030204" pitchFamily="18" charset="0"/>
                        </a:rPr>
                        <m:t>𝑅</m:t>
                      </m:r>
                      <m:r>
                        <a:rPr lang="en-US" sz="1400" i="1">
                          <a:latin typeface="Cambria Math" panose="02040503050406030204" pitchFamily="18" charset="0"/>
                        </a:rPr>
                        <m:t>+</m:t>
                      </m:r>
                    </m:oMath>
                  </a14:m>
                  <a:r>
                    <a:rPr lang="en-US" sz="1400" dirty="0"/>
                    <a:t>j 0.4 * </a:t>
                  </a:r>
                  <a14:m>
                    <m:oMath xmlns:m="http://schemas.openxmlformats.org/officeDocument/2006/math">
                      <m:r>
                        <a:rPr lang="en-US" sz="1400" i="1">
                          <a:latin typeface="Cambria Math" panose="02040503050406030204" pitchFamily="18" charset="0"/>
                        </a:rPr>
                        <m:t>%</m:t>
                      </m:r>
                      <m:r>
                        <a:rPr lang="en-US" sz="1400" i="1">
                          <a:latin typeface="Cambria Math" panose="02040503050406030204" pitchFamily="18" charset="0"/>
                        </a:rPr>
                        <m:t>𝑋</m:t>
                      </m:r>
                    </m:oMath>
                  </a14:m>
                  <a:r>
                    <a:rPr lang="en-US" sz="1400" dirty="0"/>
                    <a:t> </a:t>
                  </a:r>
                </a:p>
              </p:txBody>
            </p:sp>
          </mc:Choice>
          <mc:Fallback xmlns="">
            <p:sp>
              <p:nvSpPr>
                <p:cNvPr id="41" name="TextBox 40"/>
                <p:cNvSpPr txBox="1">
                  <a:spLocks noRot="1" noChangeAspect="1" noMove="1" noResize="1" noEditPoints="1" noAdjustHandles="1" noChangeArrowheads="1" noChangeShapeType="1" noTextEdit="1"/>
                </p:cNvSpPr>
                <p:nvPr/>
              </p:nvSpPr>
              <p:spPr>
                <a:xfrm>
                  <a:off x="4884152" y="4307960"/>
                  <a:ext cx="1772001" cy="215444"/>
                </a:xfrm>
                <a:prstGeom prst="rect">
                  <a:avLst/>
                </a:prstGeom>
                <a:blipFill>
                  <a:blip r:embed="rId6"/>
                  <a:stretch>
                    <a:fillRect l="-3436" t="-25714" b="-51429"/>
                  </a:stretch>
                </a:blipFill>
              </p:spPr>
              <p:txBody>
                <a:bodyPr/>
                <a:lstStyle/>
                <a:p>
                  <a:r>
                    <a:rPr lang="en-US">
                      <a:noFill/>
                    </a:rPr>
                    <a:t> </a:t>
                  </a:r>
                </a:p>
              </p:txBody>
            </p:sp>
          </mc:Fallback>
        </mc:AlternateContent>
      </p:grpSp>
      <p:grpSp>
        <p:nvGrpSpPr>
          <p:cNvPr id="45" name="Group 44"/>
          <p:cNvGrpSpPr/>
          <p:nvPr/>
        </p:nvGrpSpPr>
        <p:grpSpPr>
          <a:xfrm>
            <a:off x="928069" y="4439918"/>
            <a:ext cx="8153400" cy="1496199"/>
            <a:chOff x="762000" y="4876800"/>
            <a:chExt cx="8153400" cy="1496199"/>
          </a:xfrm>
        </p:grpSpPr>
        <p:sp>
          <p:nvSpPr>
            <p:cNvPr id="46" name="Rectangle 45"/>
            <p:cNvSpPr/>
            <p:nvPr/>
          </p:nvSpPr>
          <p:spPr>
            <a:xfrm>
              <a:off x="762000" y="4876800"/>
              <a:ext cx="1870388" cy="369332"/>
            </a:xfrm>
            <a:prstGeom prst="rect">
              <a:avLst/>
            </a:prstGeom>
          </p:spPr>
          <p:txBody>
            <a:bodyPr wrap="square">
              <a:spAutoFit/>
            </a:bodyPr>
            <a:lstStyle/>
            <a:p>
              <a:r>
                <a:rPr lang="en-US" sz="1800" dirty="0" err="1"/>
                <a:t>OpenDSS</a:t>
              </a:r>
              <a:r>
                <a:rPr lang="en-US" sz="1800" dirty="0"/>
                <a:t> code:</a:t>
              </a:r>
            </a:p>
          </p:txBody>
        </p:sp>
        <p:sp>
          <p:nvSpPr>
            <p:cNvPr id="47" name="Rectangle 46"/>
            <p:cNvSpPr/>
            <p:nvPr/>
          </p:nvSpPr>
          <p:spPr>
            <a:xfrm>
              <a:off x="762000" y="5172670"/>
              <a:ext cx="8153400" cy="1200329"/>
            </a:xfrm>
            <a:prstGeom prst="rect">
              <a:avLst/>
            </a:prstGeom>
          </p:spPr>
          <p:txBody>
            <a:bodyPr wrap="square">
              <a:spAutoFit/>
            </a:bodyPr>
            <a:lstStyle/>
            <a:p>
              <a:r>
                <a:rPr lang="en-US" sz="1800" dirty="0"/>
                <a:t>New Transformer.T_1014 Phases=1 Windings=3 XHL=2.76  XHT=2.76  XLT=1.84 </a:t>
              </a:r>
            </a:p>
            <a:p>
              <a:r>
                <a:rPr lang="en-US" sz="1800" dirty="0"/>
                <a:t>~ </a:t>
              </a:r>
              <a:r>
                <a:rPr lang="en-US" sz="1800" dirty="0" err="1"/>
                <a:t>wdg</a:t>
              </a:r>
              <a:r>
                <a:rPr lang="en-US" sz="1800" dirty="0"/>
                <a:t>=1 bus=bus1014.2.0          conn=wye kV=7.9677    </a:t>
              </a:r>
              <a:r>
                <a:rPr lang="en-US" sz="1800" dirty="0" err="1"/>
                <a:t>kva</a:t>
              </a:r>
              <a:r>
                <a:rPr lang="en-US" sz="1800" dirty="0"/>
                <a:t>=25  %R=0.7</a:t>
              </a:r>
            </a:p>
            <a:p>
              <a:r>
                <a:rPr lang="en-US" sz="1800" dirty="0"/>
                <a:t>~ </a:t>
              </a:r>
              <a:r>
                <a:rPr lang="en-US" sz="1800" dirty="0" err="1"/>
                <a:t>wdg</a:t>
              </a:r>
              <a:r>
                <a:rPr lang="en-US" sz="1800" dirty="0"/>
                <a:t>=2 bus=T_bus1014_L.1.0 conn=wye kV=0.120      </a:t>
              </a:r>
              <a:r>
                <a:rPr lang="en-US" sz="1800" dirty="0" err="1"/>
                <a:t>kva</a:t>
              </a:r>
              <a:r>
                <a:rPr lang="en-US" sz="1800" dirty="0"/>
                <a:t>=25  %R=1.4</a:t>
              </a:r>
            </a:p>
            <a:p>
              <a:r>
                <a:rPr lang="en-US" sz="1800" dirty="0"/>
                <a:t>~ </a:t>
              </a:r>
              <a:r>
                <a:rPr lang="en-US" sz="1800" dirty="0" err="1"/>
                <a:t>wdg</a:t>
              </a:r>
              <a:r>
                <a:rPr lang="en-US" sz="1800" dirty="0"/>
                <a:t>=3 bus=T_bus1014_L.0.2 conn=wye kV=0.120      </a:t>
              </a:r>
              <a:r>
                <a:rPr lang="en-US" sz="1800" dirty="0" err="1"/>
                <a:t>kva</a:t>
              </a:r>
              <a:r>
                <a:rPr lang="en-US" sz="1800" dirty="0"/>
                <a:t>=25  %R=1.4</a:t>
              </a:r>
            </a:p>
          </p:txBody>
        </p:sp>
      </p:grpSp>
      <p:sp>
        <p:nvSpPr>
          <p:cNvPr id="81" name="Rectangle 80"/>
          <p:cNvSpPr/>
          <p:nvPr/>
        </p:nvSpPr>
        <p:spPr>
          <a:xfrm>
            <a:off x="833243" y="5910703"/>
            <a:ext cx="8001000" cy="246221"/>
          </a:xfrm>
          <a:prstGeom prst="rect">
            <a:avLst/>
          </a:prstGeom>
        </p:spPr>
        <p:txBody>
          <a:bodyPr wrap="square">
            <a:spAutoFit/>
          </a:bodyPr>
          <a:lstStyle/>
          <a:p>
            <a:r>
              <a:rPr lang="en-US" sz="1000" dirty="0"/>
              <a:t>W. H. </a:t>
            </a:r>
            <a:r>
              <a:rPr lang="en-US" sz="1000" dirty="0" err="1"/>
              <a:t>Kersting</a:t>
            </a:r>
            <a:r>
              <a:rPr lang="en-US" sz="1000" dirty="0"/>
              <a:t>, “Center-Tapped Transformer and 120-/240-V Secondary Models,” IEEE Trans. Ind. Appl., vol. 45, pp. 575–581, Mar./Apr. 2009.</a:t>
            </a:r>
          </a:p>
        </p:txBody>
      </p:sp>
      <p:sp>
        <p:nvSpPr>
          <p:cNvPr id="82" name="Down Arrow 81"/>
          <p:cNvSpPr/>
          <p:nvPr/>
        </p:nvSpPr>
        <p:spPr bwMode="auto">
          <a:xfrm>
            <a:off x="4189815" y="4222460"/>
            <a:ext cx="438908" cy="30805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nvGrpSpPr>
          <p:cNvPr id="83" name="Group 82"/>
          <p:cNvGrpSpPr/>
          <p:nvPr/>
        </p:nvGrpSpPr>
        <p:grpSpPr>
          <a:xfrm>
            <a:off x="6697709" y="3186682"/>
            <a:ext cx="2422609" cy="687044"/>
            <a:chOff x="4688357" y="3847707"/>
            <a:chExt cx="2402982" cy="687044"/>
          </a:xfrm>
        </p:grpSpPr>
        <p:grpSp>
          <p:nvGrpSpPr>
            <p:cNvPr id="84" name="Group 83"/>
            <p:cNvGrpSpPr/>
            <p:nvPr/>
          </p:nvGrpSpPr>
          <p:grpSpPr>
            <a:xfrm>
              <a:off x="4688357" y="3847707"/>
              <a:ext cx="2402982" cy="687044"/>
              <a:chOff x="406571" y="4108165"/>
              <a:chExt cx="3384421" cy="718039"/>
            </a:xfrm>
          </p:grpSpPr>
          <mc:AlternateContent xmlns:mc="http://schemas.openxmlformats.org/markup-compatibility/2006" xmlns:a14="http://schemas.microsoft.com/office/drawing/2010/main">
            <mc:Choice Requires="a14">
              <p:sp>
                <p:nvSpPr>
                  <p:cNvPr id="86" name="TextBox 85"/>
                  <p:cNvSpPr txBox="1"/>
                  <p:nvPr/>
                </p:nvSpPr>
                <p:spPr>
                  <a:xfrm>
                    <a:off x="682335" y="4108165"/>
                    <a:ext cx="3014465" cy="225163"/>
                  </a:xfrm>
                  <a:prstGeom prst="rect">
                    <a:avLst/>
                  </a:prstGeom>
                  <a:noFill/>
                </p:spPr>
                <p:txBody>
                  <a:bodyPr wrap="square" lIns="0" tIns="0" rIns="0" bIns="0" rtlCol="0">
                    <a:spAutoFit/>
                  </a:bodyPr>
                  <a:lstStyle/>
                  <a:p>
                    <a14:m>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𝑍</m:t>
                            </m:r>
                          </m:e>
                          <m:sub>
                            <m:r>
                              <a:rPr lang="en-US" sz="1400" i="1">
                                <a:latin typeface="Cambria Math" panose="02040503050406030204" pitchFamily="18" charset="0"/>
                              </a:rPr>
                              <m:t>0</m:t>
                            </m:r>
                            <m:r>
                              <a:rPr lang="en-US" sz="1400" b="0" i="1" smtClean="0">
                                <a:latin typeface="Cambria Math" panose="02040503050406030204" pitchFamily="18" charset="0"/>
                              </a:rPr>
                              <m:t>1</m:t>
                            </m:r>
                          </m:sub>
                        </m:sSub>
                        <m:r>
                          <a:rPr lang="en-US" sz="1400" b="0" i="1" smtClean="0">
                            <a:latin typeface="Cambria Math" panose="02040503050406030204" pitchFamily="18" charset="0"/>
                          </a:rPr>
                          <m:t>=1.5∗%</m:t>
                        </m:r>
                        <m:r>
                          <a:rPr lang="en-US" sz="1400" b="0" i="1" smtClean="0">
                            <a:latin typeface="Cambria Math" panose="02040503050406030204" pitchFamily="18" charset="0"/>
                          </a:rPr>
                          <m:t>𝑅</m:t>
                        </m:r>
                        <m:r>
                          <a:rPr lang="en-US" sz="1400" b="0" i="1" smtClean="0">
                            <a:latin typeface="Cambria Math" panose="02040503050406030204" pitchFamily="18" charset="0"/>
                          </a:rPr>
                          <m:t>+</m:t>
                        </m:r>
                      </m:oMath>
                    </a14:m>
                    <a:r>
                      <a:rPr lang="en-US" sz="1400" dirty="0"/>
                      <a:t>j 1.2 * </a:t>
                    </a:r>
                    <a14:m>
                      <m:oMath xmlns:m="http://schemas.openxmlformats.org/officeDocument/2006/math">
                        <m:r>
                          <a:rPr lang="en-US" sz="1400" i="1">
                            <a:latin typeface="Cambria Math" panose="02040503050406030204" pitchFamily="18" charset="0"/>
                          </a:rPr>
                          <m:t>%</m:t>
                        </m:r>
                        <m:r>
                          <a:rPr lang="en-US" sz="1400" b="0" i="1" smtClean="0">
                            <a:latin typeface="Cambria Math" panose="02040503050406030204" pitchFamily="18" charset="0"/>
                          </a:rPr>
                          <m:t>𝑋</m:t>
                        </m:r>
                      </m:oMath>
                    </a14:m>
                    <a:r>
                      <a:rPr lang="en-US" sz="1400" dirty="0"/>
                      <a:t> </a:t>
                    </a:r>
                  </a:p>
                </p:txBody>
              </p:sp>
            </mc:Choice>
            <mc:Fallback xmlns="">
              <p:sp>
                <p:nvSpPr>
                  <p:cNvPr id="86" name="TextBox 85"/>
                  <p:cNvSpPr txBox="1">
                    <a:spLocks noRot="1" noChangeAspect="1" noMove="1" noResize="1" noEditPoints="1" noAdjustHandles="1" noChangeArrowheads="1" noChangeShapeType="1" noTextEdit="1"/>
                  </p:cNvSpPr>
                  <p:nvPr/>
                </p:nvSpPr>
                <p:spPr>
                  <a:xfrm>
                    <a:off x="682335" y="4108165"/>
                    <a:ext cx="3014465" cy="225163"/>
                  </a:xfrm>
                  <a:prstGeom prst="rect">
                    <a:avLst/>
                  </a:prstGeom>
                  <a:blipFill>
                    <a:blip r:embed="rId7"/>
                    <a:stretch>
                      <a:fillRect l="-2825" t="-25714" r="-282" b="-5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p:cNvSpPr txBox="1"/>
                  <p:nvPr/>
                </p:nvSpPr>
                <p:spPr>
                  <a:xfrm>
                    <a:off x="682333" y="4350081"/>
                    <a:ext cx="3108659" cy="225163"/>
                  </a:xfrm>
                  <a:prstGeom prst="rect">
                    <a:avLst/>
                  </a:prstGeom>
                  <a:noFill/>
                </p:spPr>
                <p:txBody>
                  <a:bodyPr wrap="square" lIns="0" tIns="0" rIns="0" bIns="0" rtlCol="0">
                    <a:spAutoFit/>
                  </a:bodyPr>
                  <a:lstStyle/>
                  <a:p>
                    <a14:m>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𝑍</m:t>
                            </m:r>
                          </m:e>
                          <m:sub>
                            <m:r>
                              <a:rPr lang="en-US" sz="1400" b="0" i="1" smtClean="0">
                                <a:latin typeface="Cambria Math" panose="02040503050406030204" pitchFamily="18" charset="0"/>
                              </a:rPr>
                              <m:t>02</m:t>
                            </m:r>
                          </m:sub>
                        </m:sSub>
                        <m:r>
                          <a:rPr lang="en-US" sz="1400" i="1">
                            <a:latin typeface="Cambria Math" panose="02040503050406030204" pitchFamily="18" charset="0"/>
                          </a:rPr>
                          <m:t>=</m:t>
                        </m:r>
                        <m:r>
                          <a:rPr lang="en-US" sz="1400" b="0" i="1" smtClean="0">
                            <a:latin typeface="Cambria Math" panose="02040503050406030204" pitchFamily="18" charset="0"/>
                          </a:rPr>
                          <m:t>1.5∗</m:t>
                        </m:r>
                        <m:r>
                          <a:rPr lang="en-US" sz="1400" i="1">
                            <a:latin typeface="Cambria Math" panose="02040503050406030204" pitchFamily="18" charset="0"/>
                          </a:rPr>
                          <m:t>%</m:t>
                        </m:r>
                        <m:r>
                          <a:rPr lang="en-US" sz="1400" i="1">
                            <a:latin typeface="Cambria Math" panose="02040503050406030204" pitchFamily="18" charset="0"/>
                          </a:rPr>
                          <m:t>𝑅</m:t>
                        </m:r>
                        <m:r>
                          <a:rPr lang="en-US" sz="1400" i="1">
                            <a:latin typeface="Cambria Math" panose="02040503050406030204" pitchFamily="18" charset="0"/>
                          </a:rPr>
                          <m:t>+</m:t>
                        </m:r>
                      </m:oMath>
                    </a14:m>
                    <a:r>
                      <a:rPr lang="en-US" sz="1400" dirty="0"/>
                      <a:t>j 1.2 * </a:t>
                    </a:r>
                    <a14:m>
                      <m:oMath xmlns:m="http://schemas.openxmlformats.org/officeDocument/2006/math">
                        <m:r>
                          <a:rPr lang="en-US" sz="1400" i="1">
                            <a:latin typeface="Cambria Math" panose="02040503050406030204" pitchFamily="18" charset="0"/>
                          </a:rPr>
                          <m:t>%</m:t>
                        </m:r>
                        <m:r>
                          <a:rPr lang="en-US" sz="1400" i="1">
                            <a:latin typeface="Cambria Math" panose="02040503050406030204" pitchFamily="18" charset="0"/>
                          </a:rPr>
                          <m:t>𝑋</m:t>
                        </m:r>
                      </m:oMath>
                    </a14:m>
                    <a:r>
                      <a:rPr lang="en-US" sz="1400" dirty="0"/>
                      <a:t> </a:t>
                    </a:r>
                  </a:p>
                </p:txBody>
              </p:sp>
            </mc:Choice>
            <mc:Fallback xmlns="">
              <p:sp>
                <p:nvSpPr>
                  <p:cNvPr id="87" name="TextBox 86"/>
                  <p:cNvSpPr txBox="1">
                    <a:spLocks noRot="1" noChangeAspect="1" noMove="1" noResize="1" noEditPoints="1" noAdjustHandles="1" noChangeArrowheads="1" noChangeShapeType="1" noTextEdit="1"/>
                  </p:cNvSpPr>
                  <p:nvPr/>
                </p:nvSpPr>
                <p:spPr>
                  <a:xfrm>
                    <a:off x="682333" y="4350081"/>
                    <a:ext cx="3108659" cy="225163"/>
                  </a:xfrm>
                  <a:prstGeom prst="rect">
                    <a:avLst/>
                  </a:prstGeom>
                  <a:blipFill>
                    <a:blip r:embed="rId8"/>
                    <a:stretch>
                      <a:fillRect l="-2740" t="-28571" b="-51429"/>
                    </a:stretch>
                  </a:blipFill>
                </p:spPr>
                <p:txBody>
                  <a:bodyPr/>
                  <a:lstStyle/>
                  <a:p>
                    <a:r>
                      <a:rPr lang="en-US">
                        <a:noFill/>
                      </a:rPr>
                      <a:t> </a:t>
                    </a:r>
                  </a:p>
                </p:txBody>
              </p:sp>
            </mc:Fallback>
          </mc:AlternateContent>
          <p:sp>
            <p:nvSpPr>
              <p:cNvPr id="88" name="Left Brace 87"/>
              <p:cNvSpPr/>
              <p:nvPr/>
            </p:nvSpPr>
            <p:spPr bwMode="auto">
              <a:xfrm>
                <a:off x="406571" y="4126995"/>
                <a:ext cx="202298" cy="699209"/>
              </a:xfrm>
              <a:prstGeom prst="leftBrace">
                <a:avLst>
                  <a:gd name="adj1" fmla="val 15432"/>
                  <a:gd name="adj2" fmla="val 5000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mc:AlternateContent xmlns:mc="http://schemas.openxmlformats.org/markup-compatibility/2006" xmlns:a14="http://schemas.microsoft.com/office/drawing/2010/main">
          <mc:Choice Requires="a14">
            <p:sp>
              <p:nvSpPr>
                <p:cNvPr id="85" name="TextBox 84"/>
                <p:cNvSpPr txBox="1"/>
                <p:nvPr/>
              </p:nvSpPr>
              <p:spPr>
                <a:xfrm>
                  <a:off x="4884152" y="4291942"/>
                  <a:ext cx="2140309" cy="215444"/>
                </a:xfrm>
                <a:prstGeom prst="rect">
                  <a:avLst/>
                </a:prstGeom>
                <a:noFill/>
              </p:spPr>
              <p:txBody>
                <a:bodyPr wrap="square" lIns="0" tIns="0" rIns="0" bIns="0" rtlCol="0">
                  <a:spAutoFit/>
                </a:bodyPr>
                <a:lstStyle/>
                <a:p>
                  <a14:m>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𝑍</m:t>
                          </m:r>
                        </m:e>
                        <m:sub>
                          <m:r>
                            <a:rPr lang="en-US" sz="1400" b="0" i="1" smtClean="0">
                              <a:latin typeface="Cambria Math" panose="02040503050406030204" pitchFamily="18" charset="0"/>
                            </a:rPr>
                            <m:t>12</m:t>
                          </m:r>
                        </m:sub>
                      </m:sSub>
                      <m:r>
                        <a:rPr lang="en-US" sz="1400" i="1">
                          <a:latin typeface="Cambria Math" panose="02040503050406030204" pitchFamily="18" charset="0"/>
                        </a:rPr>
                        <m:t>=</m:t>
                      </m:r>
                      <m:r>
                        <a:rPr lang="en-US" sz="1400" b="0" i="1" smtClean="0">
                          <a:latin typeface="Cambria Math" panose="02040503050406030204" pitchFamily="18" charset="0"/>
                        </a:rPr>
                        <m:t>   2∗</m:t>
                      </m:r>
                      <m:r>
                        <a:rPr lang="en-US" sz="1400" i="1">
                          <a:latin typeface="Cambria Math" panose="02040503050406030204" pitchFamily="18" charset="0"/>
                        </a:rPr>
                        <m:t>%</m:t>
                      </m:r>
                      <m:r>
                        <a:rPr lang="en-US" sz="1400" i="1">
                          <a:latin typeface="Cambria Math" panose="02040503050406030204" pitchFamily="18" charset="0"/>
                        </a:rPr>
                        <m:t>𝑅</m:t>
                      </m:r>
                      <m:r>
                        <a:rPr lang="en-US" sz="1400" i="1">
                          <a:latin typeface="Cambria Math" panose="02040503050406030204" pitchFamily="18" charset="0"/>
                        </a:rPr>
                        <m:t>+</m:t>
                      </m:r>
                    </m:oMath>
                  </a14:m>
                  <a:r>
                    <a:rPr lang="en-US" sz="1400" dirty="0"/>
                    <a:t>j 0.8 * </a:t>
                  </a:r>
                  <a14:m>
                    <m:oMath xmlns:m="http://schemas.openxmlformats.org/officeDocument/2006/math">
                      <m:r>
                        <a:rPr lang="en-US" sz="1400" i="1">
                          <a:latin typeface="Cambria Math" panose="02040503050406030204" pitchFamily="18" charset="0"/>
                        </a:rPr>
                        <m:t>%</m:t>
                      </m:r>
                      <m:r>
                        <a:rPr lang="en-US" sz="1400" i="1">
                          <a:latin typeface="Cambria Math" panose="02040503050406030204" pitchFamily="18" charset="0"/>
                        </a:rPr>
                        <m:t>𝑋</m:t>
                      </m:r>
                    </m:oMath>
                  </a14:m>
                  <a:r>
                    <a:rPr lang="en-US" sz="1400" dirty="0"/>
                    <a:t> </a:t>
                  </a:r>
                </a:p>
              </p:txBody>
            </p:sp>
          </mc:Choice>
          <mc:Fallback xmlns="">
            <p:sp>
              <p:nvSpPr>
                <p:cNvPr id="85" name="TextBox 84"/>
                <p:cNvSpPr txBox="1">
                  <a:spLocks noRot="1" noChangeAspect="1" noMove="1" noResize="1" noEditPoints="1" noAdjustHandles="1" noChangeArrowheads="1" noChangeShapeType="1" noTextEdit="1"/>
                </p:cNvSpPr>
                <p:nvPr/>
              </p:nvSpPr>
              <p:spPr>
                <a:xfrm>
                  <a:off x="4884152" y="4291942"/>
                  <a:ext cx="2140309" cy="215444"/>
                </a:xfrm>
                <a:prstGeom prst="rect">
                  <a:avLst/>
                </a:prstGeom>
                <a:blipFill>
                  <a:blip r:embed="rId9"/>
                  <a:stretch>
                    <a:fillRect l="-2825" t="-28571" b="-51429"/>
                  </a:stretch>
                </a:blipFill>
              </p:spPr>
              <p:txBody>
                <a:bodyPr/>
                <a:lstStyle/>
                <a:p>
                  <a:r>
                    <a:rPr lang="en-US">
                      <a:noFill/>
                    </a:rPr>
                    <a:t> </a:t>
                  </a:r>
                </a:p>
              </p:txBody>
            </p:sp>
          </mc:Fallback>
        </mc:AlternateContent>
      </p:grpSp>
      <p:sp>
        <p:nvSpPr>
          <p:cNvPr id="2" name="Right Arrow 1"/>
          <p:cNvSpPr/>
          <p:nvPr/>
        </p:nvSpPr>
        <p:spPr bwMode="auto">
          <a:xfrm>
            <a:off x="6396795" y="3461964"/>
            <a:ext cx="228600" cy="18800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nvGrpSpPr>
          <p:cNvPr id="27" name="Group 26"/>
          <p:cNvGrpSpPr/>
          <p:nvPr/>
        </p:nvGrpSpPr>
        <p:grpSpPr>
          <a:xfrm>
            <a:off x="6473639" y="3197348"/>
            <a:ext cx="2579255" cy="1588229"/>
            <a:chOff x="6473639" y="3197348"/>
            <a:chExt cx="2579255" cy="1588229"/>
          </a:xfrm>
        </p:grpSpPr>
        <p:cxnSp>
          <p:nvCxnSpPr>
            <p:cNvPr id="89" name="Straight Arrow Connector 88"/>
            <p:cNvCxnSpPr/>
            <p:nvPr/>
          </p:nvCxnSpPr>
          <p:spPr bwMode="auto">
            <a:xfrm flipH="1">
              <a:off x="6473639" y="3402126"/>
              <a:ext cx="1844321" cy="1368067"/>
            </a:xfrm>
            <a:prstGeom prst="straightConnector1">
              <a:avLst/>
            </a:prstGeom>
            <a:solidFill>
              <a:schemeClr val="accent1"/>
            </a:solidFill>
            <a:ln w="12700" cap="flat" cmpd="sng" algn="ctr">
              <a:solidFill>
                <a:srgbClr val="FF0000"/>
              </a:solidFill>
              <a:prstDash val="solid"/>
              <a:round/>
              <a:headEnd type="none" w="lg" len="lg"/>
              <a:tailEnd type="triangle" w="lg" len="lg"/>
            </a:ln>
            <a:effectLst/>
          </p:spPr>
        </p:cxnSp>
        <p:cxnSp>
          <p:nvCxnSpPr>
            <p:cNvPr id="90" name="Straight Arrow Connector 89"/>
            <p:cNvCxnSpPr/>
            <p:nvPr/>
          </p:nvCxnSpPr>
          <p:spPr bwMode="auto">
            <a:xfrm flipH="1">
              <a:off x="7444509" y="3614888"/>
              <a:ext cx="861291" cy="1170689"/>
            </a:xfrm>
            <a:prstGeom prst="straightConnector1">
              <a:avLst/>
            </a:prstGeom>
            <a:solidFill>
              <a:schemeClr val="accent1"/>
            </a:solidFill>
            <a:ln w="12700" cap="flat" cmpd="sng" algn="ctr">
              <a:solidFill>
                <a:srgbClr val="FF0000"/>
              </a:solidFill>
              <a:prstDash val="solid"/>
              <a:round/>
              <a:headEnd type="none" w="lg" len="lg"/>
              <a:tailEnd type="triangle" w="lg" len="lg"/>
            </a:ln>
            <a:effectLst/>
          </p:spPr>
        </p:cxnSp>
        <p:cxnSp>
          <p:nvCxnSpPr>
            <p:cNvPr id="91" name="Straight Arrow Connector 90"/>
            <p:cNvCxnSpPr>
              <a:stCxn id="94" idx="2"/>
            </p:cNvCxnSpPr>
            <p:nvPr/>
          </p:nvCxnSpPr>
          <p:spPr bwMode="auto">
            <a:xfrm flipH="1">
              <a:off x="8531216" y="3842092"/>
              <a:ext cx="140364" cy="928101"/>
            </a:xfrm>
            <a:prstGeom prst="straightConnector1">
              <a:avLst/>
            </a:prstGeom>
            <a:solidFill>
              <a:schemeClr val="accent1"/>
            </a:solidFill>
            <a:ln w="12700" cap="flat" cmpd="sng" algn="ctr">
              <a:solidFill>
                <a:srgbClr val="FF0000"/>
              </a:solidFill>
              <a:prstDash val="solid"/>
              <a:round/>
              <a:headEnd type="none" w="lg" len="lg"/>
              <a:tailEnd type="triangle" w="lg" len="lg"/>
            </a:ln>
            <a:effectLst/>
          </p:spPr>
        </p:cxnSp>
        <p:sp>
          <p:nvSpPr>
            <p:cNvPr id="92" name="Rectangle 91"/>
            <p:cNvSpPr/>
            <p:nvPr/>
          </p:nvSpPr>
          <p:spPr bwMode="auto">
            <a:xfrm>
              <a:off x="8305800" y="3197348"/>
              <a:ext cx="747094" cy="196179"/>
            </a:xfrm>
            <a:prstGeom prst="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93" name="Rectangle 92"/>
            <p:cNvSpPr/>
            <p:nvPr/>
          </p:nvSpPr>
          <p:spPr bwMode="auto">
            <a:xfrm>
              <a:off x="8317960" y="3426128"/>
              <a:ext cx="718676" cy="171702"/>
            </a:xfrm>
            <a:prstGeom prst="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94" name="Rectangle 93"/>
            <p:cNvSpPr/>
            <p:nvPr/>
          </p:nvSpPr>
          <p:spPr bwMode="auto">
            <a:xfrm>
              <a:off x="8298033" y="3645913"/>
              <a:ext cx="747094" cy="196179"/>
            </a:xfrm>
            <a:prstGeom prst="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grpSp>
        <p:nvGrpSpPr>
          <p:cNvPr id="22" name="Group 21"/>
          <p:cNvGrpSpPr/>
          <p:nvPr/>
        </p:nvGrpSpPr>
        <p:grpSpPr>
          <a:xfrm>
            <a:off x="4753489" y="3190812"/>
            <a:ext cx="2887909" cy="2474399"/>
            <a:chOff x="4808291" y="3187611"/>
            <a:chExt cx="2887909" cy="2474399"/>
          </a:xfrm>
        </p:grpSpPr>
        <p:sp>
          <p:nvSpPr>
            <p:cNvPr id="99" name="Rectangle 98"/>
            <p:cNvSpPr/>
            <p:nvPr/>
          </p:nvSpPr>
          <p:spPr bwMode="auto">
            <a:xfrm>
              <a:off x="4808291" y="3445596"/>
              <a:ext cx="384258" cy="171160"/>
            </a:xfrm>
            <a:prstGeom prst="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nvGrpSpPr>
            <p:cNvPr id="21" name="Group 20"/>
            <p:cNvGrpSpPr/>
            <p:nvPr/>
          </p:nvGrpSpPr>
          <p:grpSpPr>
            <a:xfrm>
              <a:off x="4813646" y="3187611"/>
              <a:ext cx="2882554" cy="2474399"/>
              <a:chOff x="4775372" y="3187611"/>
              <a:chExt cx="2882554" cy="2474399"/>
            </a:xfrm>
          </p:grpSpPr>
          <p:sp>
            <p:nvSpPr>
              <p:cNvPr id="95" name="Rectangle 94"/>
              <p:cNvSpPr/>
              <p:nvPr/>
            </p:nvSpPr>
            <p:spPr bwMode="auto">
              <a:xfrm>
                <a:off x="4811714" y="3187611"/>
                <a:ext cx="747094" cy="196179"/>
              </a:xfrm>
              <a:prstGeom prst="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cxnSp>
            <p:nvCxnSpPr>
              <p:cNvPr id="96" name="Straight Arrow Connector 95"/>
              <p:cNvCxnSpPr/>
              <p:nvPr/>
            </p:nvCxnSpPr>
            <p:spPr bwMode="auto">
              <a:xfrm>
                <a:off x="5558808" y="3418155"/>
                <a:ext cx="2063221" cy="1690279"/>
              </a:xfrm>
              <a:prstGeom prst="straightConnector1">
                <a:avLst/>
              </a:prstGeom>
              <a:solidFill>
                <a:schemeClr val="accent1"/>
              </a:solidFill>
              <a:ln w="12700" cap="flat" cmpd="sng" algn="ctr">
                <a:solidFill>
                  <a:srgbClr val="FF0000"/>
                </a:solidFill>
                <a:prstDash val="solid"/>
                <a:round/>
                <a:headEnd type="none" w="lg" len="lg"/>
                <a:tailEnd type="triangle" w="lg" len="lg"/>
              </a:ln>
              <a:effectLst/>
            </p:spPr>
          </p:cxnSp>
          <p:cxnSp>
            <p:nvCxnSpPr>
              <p:cNvPr id="97" name="Straight Arrow Connector 96"/>
              <p:cNvCxnSpPr/>
              <p:nvPr/>
            </p:nvCxnSpPr>
            <p:spPr bwMode="auto">
              <a:xfrm>
                <a:off x="5148919" y="3605803"/>
                <a:ext cx="2509007" cy="1771932"/>
              </a:xfrm>
              <a:prstGeom prst="straightConnector1">
                <a:avLst/>
              </a:prstGeom>
              <a:solidFill>
                <a:schemeClr val="accent1"/>
              </a:solidFill>
              <a:ln w="12700" cap="flat" cmpd="sng" algn="ctr">
                <a:solidFill>
                  <a:srgbClr val="FF0000"/>
                </a:solidFill>
                <a:prstDash val="solid"/>
                <a:round/>
                <a:headEnd type="none" w="lg" len="lg"/>
                <a:tailEnd type="triangle" w="lg" len="lg"/>
              </a:ln>
              <a:effectLst/>
            </p:spPr>
          </p:cxnSp>
          <p:cxnSp>
            <p:nvCxnSpPr>
              <p:cNvPr id="98" name="Straight Arrow Connector 97"/>
              <p:cNvCxnSpPr/>
              <p:nvPr/>
            </p:nvCxnSpPr>
            <p:spPr bwMode="auto">
              <a:xfrm>
                <a:off x="5105178" y="3908469"/>
                <a:ext cx="2552748" cy="1753541"/>
              </a:xfrm>
              <a:prstGeom prst="straightConnector1">
                <a:avLst/>
              </a:prstGeom>
              <a:solidFill>
                <a:schemeClr val="accent1"/>
              </a:solidFill>
              <a:ln w="12700" cap="flat" cmpd="sng" algn="ctr">
                <a:solidFill>
                  <a:srgbClr val="FF0000"/>
                </a:solidFill>
                <a:prstDash val="solid"/>
                <a:round/>
                <a:headEnd type="none" w="lg" len="lg"/>
                <a:tailEnd type="triangle" w="lg" len="lg"/>
              </a:ln>
              <a:effectLst/>
            </p:spPr>
          </p:cxnSp>
          <p:sp>
            <p:nvSpPr>
              <p:cNvPr id="100" name="Rectangle 99"/>
              <p:cNvSpPr/>
              <p:nvPr/>
            </p:nvSpPr>
            <p:spPr bwMode="auto">
              <a:xfrm>
                <a:off x="4775372" y="3685041"/>
                <a:ext cx="373547" cy="184169"/>
              </a:xfrm>
              <a:prstGeom prst="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grpSp>
      <p:sp>
        <p:nvSpPr>
          <p:cNvPr id="3" name="Rectangle 2">
            <a:extLst>
              <a:ext uri="{FF2B5EF4-FFF2-40B4-BE49-F238E27FC236}">
                <a16:creationId xmlns:a16="http://schemas.microsoft.com/office/drawing/2014/main" id="{E0A135E6-0E17-498D-BCD0-5591DCFA48A3}"/>
              </a:ext>
            </a:extLst>
          </p:cNvPr>
          <p:cNvSpPr/>
          <p:nvPr/>
        </p:nvSpPr>
        <p:spPr>
          <a:xfrm>
            <a:off x="7543800" y="2444871"/>
            <a:ext cx="851515" cy="369332"/>
          </a:xfrm>
          <a:prstGeom prst="rect">
            <a:avLst/>
          </a:prstGeom>
        </p:spPr>
        <p:txBody>
          <a:bodyPr wrap="none">
            <a:spAutoFit/>
          </a:bodyPr>
          <a:lstStyle/>
          <a:p>
            <a:r>
              <a:rPr lang="en-US" sz="1800" dirty="0">
                <a:solidFill>
                  <a:srgbClr val="FF0000"/>
                </a:solidFill>
              </a:rPr>
              <a:t>tertiary</a:t>
            </a:r>
          </a:p>
        </p:txBody>
      </p:sp>
      <p:sp>
        <p:nvSpPr>
          <p:cNvPr id="49" name="Rectangle 48">
            <a:extLst>
              <a:ext uri="{FF2B5EF4-FFF2-40B4-BE49-F238E27FC236}">
                <a16:creationId xmlns:a16="http://schemas.microsoft.com/office/drawing/2014/main" id="{ED105493-EB7F-4DC5-9C03-B94F1D9E3F5C}"/>
              </a:ext>
            </a:extLst>
          </p:cNvPr>
          <p:cNvSpPr/>
          <p:nvPr/>
        </p:nvSpPr>
        <p:spPr>
          <a:xfrm>
            <a:off x="4349425" y="1775893"/>
            <a:ext cx="595035" cy="369332"/>
          </a:xfrm>
          <a:prstGeom prst="rect">
            <a:avLst/>
          </a:prstGeom>
        </p:spPr>
        <p:txBody>
          <a:bodyPr wrap="none">
            <a:spAutoFit/>
          </a:bodyPr>
          <a:lstStyle/>
          <a:p>
            <a:r>
              <a:rPr lang="en-US" sz="1800" dirty="0">
                <a:solidFill>
                  <a:srgbClr val="FF0000"/>
                </a:solidFill>
              </a:rPr>
              <a:t>high</a:t>
            </a:r>
          </a:p>
        </p:txBody>
      </p:sp>
      <p:sp>
        <p:nvSpPr>
          <p:cNvPr id="50" name="Rectangle 49">
            <a:extLst>
              <a:ext uri="{FF2B5EF4-FFF2-40B4-BE49-F238E27FC236}">
                <a16:creationId xmlns:a16="http://schemas.microsoft.com/office/drawing/2014/main" id="{D25FE7AA-3B10-460B-A313-9BD0871F5636}"/>
              </a:ext>
            </a:extLst>
          </p:cNvPr>
          <p:cNvSpPr/>
          <p:nvPr/>
        </p:nvSpPr>
        <p:spPr>
          <a:xfrm>
            <a:off x="7530485" y="1598080"/>
            <a:ext cx="530915" cy="369332"/>
          </a:xfrm>
          <a:prstGeom prst="rect">
            <a:avLst/>
          </a:prstGeom>
        </p:spPr>
        <p:txBody>
          <a:bodyPr wrap="none">
            <a:spAutoFit/>
          </a:bodyPr>
          <a:lstStyle/>
          <a:p>
            <a:r>
              <a:rPr lang="en-US" sz="1800" dirty="0">
                <a:solidFill>
                  <a:srgbClr val="FF0000"/>
                </a:solidFill>
              </a:rPr>
              <a:t>low</a:t>
            </a:r>
          </a:p>
        </p:txBody>
      </p:sp>
    </p:spTree>
    <p:extLst>
      <p:ext uri="{BB962C8B-B14F-4D97-AF65-F5344CB8AC3E}">
        <p14:creationId xmlns:p14="http://schemas.microsoft.com/office/powerpoint/2010/main" val="60669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79A9A4E-4C82-4D44-9372-C31BB3818094}" type="slidenum">
              <a:rPr lang="en-US" smtClean="0"/>
              <a:pPr/>
              <a:t>114</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4" name="TextBox 13"/>
          <p:cNvSpPr txBox="1"/>
          <p:nvPr/>
        </p:nvSpPr>
        <p:spPr>
          <a:xfrm>
            <a:off x="838200" y="1295400"/>
            <a:ext cx="7086600"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Load </a:t>
            </a:r>
            <a:endParaRPr lang="en-US" sz="2000" dirty="0"/>
          </a:p>
          <a:p>
            <a:endParaRPr lang="en-US" sz="1050" baseline="30000" dirty="0"/>
          </a:p>
        </p:txBody>
      </p:sp>
      <p:sp>
        <p:nvSpPr>
          <p:cNvPr id="10"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sp>
        <p:nvSpPr>
          <p:cNvPr id="83" name="Rectangle 82"/>
          <p:cNvSpPr/>
          <p:nvPr/>
        </p:nvSpPr>
        <p:spPr>
          <a:xfrm>
            <a:off x="820124" y="1699683"/>
            <a:ext cx="7866676" cy="584775"/>
          </a:xfrm>
          <a:prstGeom prst="rect">
            <a:avLst/>
          </a:prstGeom>
        </p:spPr>
        <p:txBody>
          <a:bodyPr wrap="square">
            <a:spAutoFit/>
          </a:bodyPr>
          <a:lstStyle/>
          <a:p>
            <a:r>
              <a:rPr lang="en-US" sz="1600" dirty="0"/>
              <a:t>In this </a:t>
            </a:r>
            <a:r>
              <a:rPr lang="en-US" sz="1600" dirty="0" err="1"/>
              <a:t>OpenDSS</a:t>
            </a:r>
            <a:r>
              <a:rPr lang="en-US" sz="1600" dirty="0"/>
              <a:t> model, constant active and reactive power load models are selected. For a constant P and Q, wye-connected load, the line currents are given by</a:t>
            </a:r>
          </a:p>
        </p:txBody>
      </p:sp>
      <p:pic>
        <p:nvPicPr>
          <p:cNvPr id="84" name="Picture 83"/>
          <p:cNvPicPr>
            <a:picLocks noChangeAspect="1"/>
          </p:cNvPicPr>
          <p:nvPr/>
        </p:nvPicPr>
        <p:blipFill>
          <a:blip r:embed="rId3"/>
          <a:stretch>
            <a:fillRect/>
          </a:stretch>
        </p:blipFill>
        <p:spPr>
          <a:xfrm>
            <a:off x="1985724" y="2343328"/>
            <a:ext cx="2586276" cy="1288708"/>
          </a:xfrm>
          <a:prstGeom prst="rect">
            <a:avLst/>
          </a:prstGeom>
        </p:spPr>
      </p:pic>
      <p:pic>
        <p:nvPicPr>
          <p:cNvPr id="85" name="Picture 84"/>
          <p:cNvPicPr>
            <a:picLocks noChangeAspect="1"/>
          </p:cNvPicPr>
          <p:nvPr/>
        </p:nvPicPr>
        <p:blipFill>
          <a:blip r:embed="rId4"/>
          <a:stretch>
            <a:fillRect/>
          </a:stretch>
        </p:blipFill>
        <p:spPr>
          <a:xfrm>
            <a:off x="5088826" y="2364698"/>
            <a:ext cx="1822971" cy="1213689"/>
          </a:xfrm>
          <a:prstGeom prst="rect">
            <a:avLst/>
          </a:prstGeom>
        </p:spPr>
      </p:pic>
      <p:grpSp>
        <p:nvGrpSpPr>
          <p:cNvPr id="86" name="Group 85"/>
          <p:cNvGrpSpPr/>
          <p:nvPr/>
        </p:nvGrpSpPr>
        <p:grpSpPr>
          <a:xfrm>
            <a:off x="789645" y="4278868"/>
            <a:ext cx="7820955" cy="1736224"/>
            <a:chOff x="707096" y="3887165"/>
            <a:chExt cx="7820955" cy="1736224"/>
          </a:xfrm>
        </p:grpSpPr>
        <p:sp>
          <p:nvSpPr>
            <p:cNvPr id="88" name="Rectangle 87"/>
            <p:cNvSpPr/>
            <p:nvPr/>
          </p:nvSpPr>
          <p:spPr>
            <a:xfrm>
              <a:off x="1609626" y="3887165"/>
              <a:ext cx="1660625" cy="369332"/>
            </a:xfrm>
            <a:prstGeom prst="rect">
              <a:avLst/>
            </a:prstGeom>
          </p:spPr>
          <p:txBody>
            <a:bodyPr wrap="square">
              <a:spAutoFit/>
            </a:bodyPr>
            <a:lstStyle/>
            <a:p>
              <a:r>
                <a:rPr lang="en-US" sz="1800" dirty="0" err="1"/>
                <a:t>OpenDSS</a:t>
              </a:r>
              <a:r>
                <a:rPr lang="en-US" sz="1800" dirty="0"/>
                <a:t> code:</a:t>
              </a:r>
            </a:p>
          </p:txBody>
        </p:sp>
        <p:sp>
          <p:nvSpPr>
            <p:cNvPr id="89" name="Rectangle 88"/>
            <p:cNvSpPr/>
            <p:nvPr/>
          </p:nvSpPr>
          <p:spPr>
            <a:xfrm>
              <a:off x="1545463" y="4140053"/>
              <a:ext cx="6982588" cy="1477328"/>
            </a:xfrm>
            <a:prstGeom prst="rect">
              <a:avLst/>
            </a:prstGeom>
          </p:spPr>
          <p:txBody>
            <a:bodyPr wrap="square">
              <a:spAutoFit/>
            </a:bodyPr>
            <a:lstStyle/>
            <a:p>
              <a:r>
                <a:rPr lang="en-US" sz="1800" dirty="0"/>
                <a:t>New  Load.Load_1005  phases=3  conn=wye  bus1=T_bus1005_L.1.2.3.0  kV=0.208  kW=4.916000000000000    </a:t>
              </a:r>
              <a:r>
                <a:rPr lang="en-US" sz="1800" dirty="0" err="1"/>
                <a:t>Kvar</a:t>
              </a:r>
              <a:r>
                <a:rPr lang="en-US" sz="1800" dirty="0"/>
                <a:t>=1.942927521885772</a:t>
              </a:r>
            </a:p>
            <a:p>
              <a:endParaRPr lang="en-US" sz="1800" dirty="0"/>
            </a:p>
            <a:p>
              <a:r>
                <a:rPr lang="en-US" sz="1800" dirty="0"/>
                <a:t>New  Load.Load_1006  phases=1  conn=delta  bus1=T_bus1006_L.1.2  kV=0.208  kW=5.040000000000000    </a:t>
              </a:r>
              <a:r>
                <a:rPr lang="en-US" sz="1800" dirty="0" err="1"/>
                <a:t>Kvar</a:t>
              </a:r>
              <a:r>
                <a:rPr lang="en-US" sz="1800" dirty="0"/>
                <a:t>=2.296291839688011</a:t>
              </a:r>
            </a:p>
          </p:txBody>
        </p:sp>
        <p:sp>
          <p:nvSpPr>
            <p:cNvPr id="90" name="Rectangle 26"/>
            <p:cNvSpPr>
              <a:spLocks noChangeArrowheads="1"/>
            </p:cNvSpPr>
            <p:nvPr/>
          </p:nvSpPr>
          <p:spPr bwMode="auto">
            <a:xfrm>
              <a:off x="707096" y="4319916"/>
              <a:ext cx="5979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3-phase</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91" name="Rectangle 26"/>
            <p:cNvSpPr>
              <a:spLocks noChangeArrowheads="1"/>
            </p:cNvSpPr>
            <p:nvPr/>
          </p:nvSpPr>
          <p:spPr bwMode="auto">
            <a:xfrm>
              <a:off x="707096" y="5157119"/>
              <a:ext cx="5979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500" dirty="0">
                  <a:solidFill>
                    <a:srgbClr val="FF0000"/>
                  </a:solidFill>
                  <a:latin typeface="Times New Roman" panose="02020603050405020304" pitchFamily="18" charset="0"/>
                  <a:cs typeface="Times New Roman" panose="02020603050405020304" pitchFamily="18" charset="0"/>
                </a:rPr>
                <a:t>1</a:t>
              </a:r>
              <a:r>
                <a:rPr kumimoji="0" lang="en-US" altLang="en-US" sz="15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-phase</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92" name="Rectangle 91"/>
            <p:cNvSpPr/>
            <p:nvPr/>
          </p:nvSpPr>
          <p:spPr bwMode="auto">
            <a:xfrm>
              <a:off x="2624102" y="4445337"/>
              <a:ext cx="5148297" cy="350854"/>
            </a:xfrm>
            <a:prstGeom prst="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93" name="Rectangle 92"/>
            <p:cNvSpPr/>
            <p:nvPr/>
          </p:nvSpPr>
          <p:spPr bwMode="auto">
            <a:xfrm>
              <a:off x="2601118" y="5272535"/>
              <a:ext cx="5148297" cy="350854"/>
            </a:xfrm>
            <a:prstGeom prst="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
        <p:nvSpPr>
          <p:cNvPr id="2" name="Rectangle 1">
            <a:extLst>
              <a:ext uri="{FF2B5EF4-FFF2-40B4-BE49-F238E27FC236}">
                <a16:creationId xmlns:a16="http://schemas.microsoft.com/office/drawing/2014/main" id="{F7E3A8F9-BEBE-452C-ACB8-EC66C57D2434}"/>
              </a:ext>
            </a:extLst>
          </p:cNvPr>
          <p:cNvSpPr/>
          <p:nvPr/>
        </p:nvSpPr>
        <p:spPr>
          <a:xfrm>
            <a:off x="990600" y="3724926"/>
            <a:ext cx="7620000" cy="584775"/>
          </a:xfrm>
          <a:prstGeom prst="rect">
            <a:avLst/>
          </a:prstGeom>
        </p:spPr>
        <p:txBody>
          <a:bodyPr wrap="square">
            <a:spAutoFit/>
          </a:bodyPr>
          <a:lstStyle/>
          <a:p>
            <a:r>
              <a:rPr lang="en-US" sz="1600" dirty="0"/>
              <a:t>Using the calculated nodal P and Q, together with the phasing of customers, we can develop load models in </a:t>
            </a:r>
            <a:r>
              <a:rPr lang="en-US" sz="1600" dirty="0" err="1"/>
              <a:t>OpenDSS</a:t>
            </a:r>
            <a:r>
              <a:rPr lang="en-US" sz="1600" dirty="0"/>
              <a:t> as follows:</a:t>
            </a:r>
          </a:p>
        </p:txBody>
      </p:sp>
    </p:spTree>
    <p:extLst>
      <p:ext uri="{BB962C8B-B14F-4D97-AF65-F5344CB8AC3E}">
        <p14:creationId xmlns:p14="http://schemas.microsoft.com/office/powerpoint/2010/main" val="265465555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Power Flow Analysis</a:t>
            </a:r>
          </a:p>
        </p:txBody>
      </p:sp>
      <p:sp>
        <p:nvSpPr>
          <p:cNvPr id="4" name="Slide Number Placeholder 3"/>
          <p:cNvSpPr>
            <a:spLocks noGrp="1"/>
          </p:cNvSpPr>
          <p:nvPr>
            <p:ph type="sldNum" sz="quarter" idx="4"/>
          </p:nvPr>
        </p:nvSpPr>
        <p:spPr/>
        <p:txBody>
          <a:bodyPr/>
          <a:lstStyle/>
          <a:p>
            <a:fld id="{179A9A4E-4C82-4D44-9372-C31BB3818094}" type="slidenum">
              <a:rPr lang="en-US" smtClean="0"/>
              <a:pPr/>
              <a:t>115</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58" name="Rectangle 57"/>
          <p:cNvSpPr/>
          <p:nvPr/>
        </p:nvSpPr>
        <p:spPr>
          <a:xfrm>
            <a:off x="762000" y="1143000"/>
            <a:ext cx="7467600" cy="2369880"/>
          </a:xfrm>
          <a:prstGeom prst="rect">
            <a:avLst/>
          </a:prstGeom>
        </p:spPr>
        <p:txBody>
          <a:bodyPr wrap="square">
            <a:spAutoFit/>
          </a:bodyPr>
          <a:lstStyle/>
          <a:p>
            <a:r>
              <a:rPr lang="en-US" sz="1800" dirty="0"/>
              <a:t>Typically, a power-flow analysis can determine the following variables by phase and total three-phase:</a:t>
            </a:r>
          </a:p>
          <a:p>
            <a:pPr marL="285750" indent="-285750">
              <a:buFont typeface="Arial" panose="020B0604020202020204" pitchFamily="34" charset="0"/>
              <a:buChar char="•"/>
            </a:pPr>
            <a:r>
              <a:rPr lang="en-US" sz="1600" dirty="0"/>
              <a:t>Voltage magnitudes and angles at all nodes of the feeder</a:t>
            </a:r>
          </a:p>
          <a:p>
            <a:pPr marL="285750" indent="-285750">
              <a:buFont typeface="Arial" panose="020B0604020202020204" pitchFamily="34" charset="0"/>
              <a:buChar char="•"/>
            </a:pPr>
            <a:r>
              <a:rPr lang="en-US" sz="1600" dirty="0"/>
              <a:t>Line flow in each line section specified in kW and </a:t>
            </a:r>
            <a:r>
              <a:rPr lang="en-US" sz="1600" dirty="0" err="1"/>
              <a:t>kVar</a:t>
            </a:r>
            <a:r>
              <a:rPr lang="en-US" sz="1600" dirty="0"/>
              <a:t>, amps and degrees, or amps and power factor</a:t>
            </a:r>
          </a:p>
          <a:p>
            <a:pPr marL="285750" indent="-285750">
              <a:buFont typeface="Arial" panose="020B0604020202020204" pitchFamily="34" charset="0"/>
              <a:buChar char="•"/>
            </a:pPr>
            <a:r>
              <a:rPr lang="en-US" sz="1600" dirty="0"/>
              <a:t>Power loss in each line section</a:t>
            </a:r>
          </a:p>
          <a:p>
            <a:pPr marL="285750" indent="-285750">
              <a:buFont typeface="Arial" panose="020B0604020202020204" pitchFamily="34" charset="0"/>
              <a:buChar char="•"/>
            </a:pPr>
            <a:r>
              <a:rPr lang="en-US" sz="1600" dirty="0"/>
              <a:t>Total input kW and </a:t>
            </a:r>
            <a:r>
              <a:rPr lang="en-US" sz="1600" dirty="0" err="1"/>
              <a:t>kVar</a:t>
            </a:r>
            <a:endParaRPr lang="en-US" sz="1600" dirty="0"/>
          </a:p>
          <a:p>
            <a:pPr marL="285750" indent="-285750">
              <a:buFont typeface="Arial" panose="020B0604020202020204" pitchFamily="34" charset="0"/>
              <a:buChar char="•"/>
            </a:pPr>
            <a:r>
              <a:rPr lang="en-US" sz="1600" dirty="0"/>
              <a:t>Total power losses</a:t>
            </a:r>
          </a:p>
          <a:p>
            <a:pPr marL="285750" indent="-285750">
              <a:buFont typeface="Arial" panose="020B0604020202020204" pitchFamily="34" charset="0"/>
              <a:buChar char="•"/>
            </a:pPr>
            <a:r>
              <a:rPr lang="en-US" sz="1600" dirty="0"/>
              <a:t>Load kW and </a:t>
            </a:r>
            <a:r>
              <a:rPr lang="en-US" sz="1600" dirty="0" err="1"/>
              <a:t>kVar</a:t>
            </a:r>
            <a:r>
              <a:rPr lang="en-US" sz="1600" dirty="0"/>
              <a:t> based upon the specified model for the load</a:t>
            </a:r>
          </a:p>
        </p:txBody>
      </p:sp>
      <p:sp>
        <p:nvSpPr>
          <p:cNvPr id="3" name="Rectangle 2"/>
          <p:cNvSpPr/>
          <p:nvPr/>
        </p:nvSpPr>
        <p:spPr>
          <a:xfrm>
            <a:off x="762000" y="3512880"/>
            <a:ext cx="6019800" cy="369332"/>
          </a:xfrm>
          <a:prstGeom prst="rect">
            <a:avLst/>
          </a:prstGeom>
        </p:spPr>
        <p:txBody>
          <a:bodyPr wrap="square">
            <a:spAutoFit/>
          </a:bodyPr>
          <a:lstStyle/>
          <a:p>
            <a:r>
              <a:rPr lang="en-US" sz="1800" dirty="0"/>
              <a:t>In </a:t>
            </a:r>
            <a:r>
              <a:rPr lang="en-US" sz="1800" dirty="0" err="1"/>
              <a:t>OpenDSS</a:t>
            </a:r>
            <a:r>
              <a:rPr lang="en-US" sz="1800" dirty="0"/>
              <a:t>, each element is denoted as a 2-terminal element.</a:t>
            </a:r>
          </a:p>
        </p:txBody>
      </p:sp>
      <p:pic>
        <p:nvPicPr>
          <p:cNvPr id="6" name="Picture 5"/>
          <p:cNvPicPr>
            <a:picLocks noChangeAspect="1"/>
          </p:cNvPicPr>
          <p:nvPr/>
        </p:nvPicPr>
        <p:blipFill>
          <a:blip r:embed="rId3"/>
          <a:stretch>
            <a:fillRect/>
          </a:stretch>
        </p:blipFill>
        <p:spPr>
          <a:xfrm>
            <a:off x="2514600" y="3997436"/>
            <a:ext cx="4454854" cy="1602339"/>
          </a:xfrm>
          <a:prstGeom prst="rect">
            <a:avLst/>
          </a:prstGeom>
        </p:spPr>
      </p:pic>
    </p:spTree>
    <p:extLst>
      <p:ext uri="{BB962C8B-B14F-4D97-AF65-F5344CB8AC3E}">
        <p14:creationId xmlns:p14="http://schemas.microsoft.com/office/powerpoint/2010/main" val="297748967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Power Flow Analysis</a:t>
            </a:r>
          </a:p>
        </p:txBody>
      </p:sp>
      <p:sp>
        <p:nvSpPr>
          <p:cNvPr id="4" name="Slide Number Placeholder 3"/>
          <p:cNvSpPr>
            <a:spLocks noGrp="1"/>
          </p:cNvSpPr>
          <p:nvPr>
            <p:ph type="sldNum" sz="quarter" idx="4"/>
          </p:nvPr>
        </p:nvSpPr>
        <p:spPr/>
        <p:txBody>
          <a:bodyPr/>
          <a:lstStyle/>
          <a:p>
            <a:fld id="{179A9A4E-4C82-4D44-9372-C31BB3818094}" type="slidenum">
              <a:rPr lang="en-US" smtClean="0"/>
              <a:pPr/>
              <a:t>116</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grpSp>
        <p:nvGrpSpPr>
          <p:cNvPr id="12" name="Group 11"/>
          <p:cNvGrpSpPr/>
          <p:nvPr/>
        </p:nvGrpSpPr>
        <p:grpSpPr>
          <a:xfrm>
            <a:off x="2057400" y="2801303"/>
            <a:ext cx="5334000" cy="2913697"/>
            <a:chOff x="1447800" y="2126294"/>
            <a:chExt cx="6324600" cy="3917007"/>
          </a:xfrm>
        </p:grpSpPr>
        <p:pic>
          <p:nvPicPr>
            <p:cNvPr id="7" name="Picture 6"/>
            <p:cNvPicPr>
              <a:picLocks noChangeAspect="1"/>
            </p:cNvPicPr>
            <p:nvPr/>
          </p:nvPicPr>
          <p:blipFill>
            <a:blip r:embed="rId3"/>
            <a:stretch>
              <a:fillRect/>
            </a:stretch>
          </p:blipFill>
          <p:spPr>
            <a:xfrm>
              <a:off x="1447800" y="2590800"/>
              <a:ext cx="6324600" cy="3452501"/>
            </a:xfrm>
            <a:prstGeom prst="rect">
              <a:avLst/>
            </a:prstGeom>
          </p:spPr>
        </p:pic>
        <p:sp>
          <p:nvSpPr>
            <p:cNvPr id="9" name="Rectangle 8"/>
            <p:cNvSpPr/>
            <p:nvPr/>
          </p:nvSpPr>
          <p:spPr>
            <a:xfrm>
              <a:off x="2379091" y="2173240"/>
              <a:ext cx="1666872" cy="496509"/>
            </a:xfrm>
            <a:prstGeom prst="rect">
              <a:avLst/>
            </a:prstGeom>
          </p:spPr>
          <p:txBody>
            <a:bodyPr wrap="square">
              <a:spAutoFit/>
            </a:bodyPr>
            <a:lstStyle/>
            <a:p>
              <a:r>
                <a:rPr lang="en-US" sz="1800" dirty="0"/>
                <a:t>transformer</a:t>
              </a:r>
            </a:p>
          </p:txBody>
        </p:sp>
        <p:cxnSp>
          <p:nvCxnSpPr>
            <p:cNvPr id="10" name="Straight Arrow Connector 9"/>
            <p:cNvCxnSpPr/>
            <p:nvPr/>
          </p:nvCxnSpPr>
          <p:spPr bwMode="auto">
            <a:xfrm>
              <a:off x="3100387" y="2590800"/>
              <a:ext cx="0" cy="34290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3" name="Rectangle 12"/>
            <p:cNvSpPr/>
            <p:nvPr/>
          </p:nvSpPr>
          <p:spPr>
            <a:xfrm>
              <a:off x="3929743" y="2136972"/>
              <a:ext cx="760633" cy="496509"/>
            </a:xfrm>
            <a:prstGeom prst="rect">
              <a:avLst/>
            </a:prstGeom>
          </p:spPr>
          <p:txBody>
            <a:bodyPr wrap="square">
              <a:spAutoFit/>
            </a:bodyPr>
            <a:lstStyle/>
            <a:p>
              <a:r>
                <a:rPr lang="en-US" sz="1800" dirty="0"/>
                <a:t>line</a:t>
              </a:r>
            </a:p>
          </p:txBody>
        </p:sp>
        <p:cxnSp>
          <p:nvCxnSpPr>
            <p:cNvPr id="14" name="Straight Arrow Connector 13"/>
            <p:cNvCxnSpPr/>
            <p:nvPr/>
          </p:nvCxnSpPr>
          <p:spPr bwMode="auto">
            <a:xfrm>
              <a:off x="4267200" y="2571750"/>
              <a:ext cx="0" cy="34290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5" name="Rectangle 14"/>
            <p:cNvSpPr/>
            <p:nvPr/>
          </p:nvSpPr>
          <p:spPr>
            <a:xfrm>
              <a:off x="4807125" y="2126294"/>
              <a:ext cx="1219204" cy="369333"/>
            </a:xfrm>
            <a:prstGeom prst="rect">
              <a:avLst/>
            </a:prstGeom>
          </p:spPr>
          <p:txBody>
            <a:bodyPr wrap="square">
              <a:spAutoFit/>
            </a:bodyPr>
            <a:lstStyle/>
            <a:p>
              <a:r>
                <a:rPr lang="en-US" sz="1800" dirty="0"/>
                <a:t>capacitor</a:t>
              </a:r>
            </a:p>
          </p:txBody>
        </p:sp>
        <p:cxnSp>
          <p:nvCxnSpPr>
            <p:cNvPr id="16" name="Straight Arrow Connector 15"/>
            <p:cNvCxnSpPr/>
            <p:nvPr/>
          </p:nvCxnSpPr>
          <p:spPr bwMode="auto">
            <a:xfrm>
              <a:off x="5372098" y="2556391"/>
              <a:ext cx="0" cy="34290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7" name="Rectangle 16"/>
            <p:cNvSpPr/>
            <p:nvPr/>
          </p:nvSpPr>
          <p:spPr>
            <a:xfrm>
              <a:off x="6624629" y="2139471"/>
              <a:ext cx="790580" cy="369333"/>
            </a:xfrm>
            <a:prstGeom prst="rect">
              <a:avLst/>
            </a:prstGeom>
          </p:spPr>
          <p:txBody>
            <a:bodyPr wrap="square">
              <a:spAutoFit/>
            </a:bodyPr>
            <a:lstStyle/>
            <a:p>
              <a:r>
                <a:rPr lang="en-US" sz="1800" dirty="0"/>
                <a:t>load</a:t>
              </a:r>
            </a:p>
          </p:txBody>
        </p:sp>
        <p:cxnSp>
          <p:nvCxnSpPr>
            <p:cNvPr id="18" name="Straight Arrow Connector 17"/>
            <p:cNvCxnSpPr/>
            <p:nvPr/>
          </p:nvCxnSpPr>
          <p:spPr bwMode="auto">
            <a:xfrm>
              <a:off x="7019918" y="2556391"/>
              <a:ext cx="0" cy="34290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grpSp>
      <p:sp>
        <p:nvSpPr>
          <p:cNvPr id="20" name="Rectangle 19"/>
          <p:cNvSpPr/>
          <p:nvPr/>
        </p:nvSpPr>
        <p:spPr>
          <a:xfrm>
            <a:off x="1099848" y="810157"/>
            <a:ext cx="7434551" cy="1754326"/>
          </a:xfrm>
          <a:prstGeom prst="rect">
            <a:avLst/>
          </a:prstGeom>
        </p:spPr>
        <p:txBody>
          <a:bodyPr wrap="square">
            <a:spAutoFit/>
          </a:bodyPr>
          <a:lstStyle/>
          <a:p>
            <a:pPr marL="342900" indent="-342900">
              <a:buFont typeface="Arial" panose="020B0604020202020204" pitchFamily="34" charset="0"/>
              <a:buChar char="•"/>
            </a:pPr>
            <a:r>
              <a:rPr lang="en-US" sz="1800" dirty="0"/>
              <a:t>A primitive admittance matrix, </a:t>
            </a:r>
            <a:r>
              <a:rPr lang="en-US" sz="1800" dirty="0" err="1"/>
              <a:t>Yprim</a:t>
            </a:r>
            <a:r>
              <a:rPr lang="en-US" sz="1800" dirty="0"/>
              <a:t>, is computed for each circuit element in the model. </a:t>
            </a:r>
          </a:p>
          <a:p>
            <a:pPr marL="342900" indent="-342900">
              <a:buFont typeface="Arial" panose="020B0604020202020204" pitchFamily="34" charset="0"/>
              <a:buChar char="•"/>
            </a:pPr>
            <a:r>
              <a:rPr lang="en-US" sz="1800" dirty="0"/>
              <a:t>Then, these small nodal admittance matrices are used to construct the main system admittance matrix (</a:t>
            </a:r>
            <a:r>
              <a:rPr lang="en-US" sz="1800" b="1" dirty="0"/>
              <a:t>Y</a:t>
            </a:r>
            <a:r>
              <a:rPr lang="en-US" sz="1800" dirty="0"/>
              <a:t>).</a:t>
            </a:r>
          </a:p>
          <a:p>
            <a:pPr marL="342900" indent="-342900">
              <a:buFont typeface="Arial" panose="020B0604020202020204" pitchFamily="34" charset="0"/>
              <a:buChar char="•"/>
            </a:pPr>
            <a:r>
              <a:rPr lang="en-US" sz="1800" dirty="0"/>
              <a:t>By setting initial value of nodal voltages, an iterative procedure is performed to solve the power flow.</a:t>
            </a:r>
          </a:p>
        </p:txBody>
      </p:sp>
    </p:spTree>
    <p:extLst>
      <p:ext uri="{BB962C8B-B14F-4D97-AF65-F5344CB8AC3E}">
        <p14:creationId xmlns:p14="http://schemas.microsoft.com/office/powerpoint/2010/main" val="134193426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8" y="152400"/>
            <a:ext cx="8379941" cy="533400"/>
          </a:xfrm>
        </p:spPr>
        <p:txBody>
          <a:bodyPr/>
          <a:lstStyle/>
          <a:p>
            <a:r>
              <a:rPr lang="en-US" sz="4000" dirty="0" err="1">
                <a:latin typeface="Times New Roman" panose="02020603050405020304" pitchFamily="18" charset="0"/>
                <a:cs typeface="Times New Roman" panose="02020603050405020304" pitchFamily="18" charset="0"/>
              </a:rPr>
              <a:t>Matlab-OpenDSS</a:t>
            </a:r>
            <a:r>
              <a:rPr lang="en-US" sz="4000" dirty="0">
                <a:latin typeface="Times New Roman" panose="02020603050405020304" pitchFamily="18" charset="0"/>
                <a:cs typeface="Times New Roman" panose="02020603050405020304" pitchFamily="18" charset="0"/>
              </a:rPr>
              <a:t> Interface</a:t>
            </a:r>
          </a:p>
        </p:txBody>
      </p:sp>
      <p:sp>
        <p:nvSpPr>
          <p:cNvPr id="4" name="Slide Number Placeholder 3"/>
          <p:cNvSpPr>
            <a:spLocks noGrp="1"/>
          </p:cNvSpPr>
          <p:nvPr>
            <p:ph type="sldNum" sz="quarter" idx="4"/>
          </p:nvPr>
        </p:nvSpPr>
        <p:spPr/>
        <p:txBody>
          <a:bodyPr/>
          <a:lstStyle/>
          <a:p>
            <a:fld id="{179A9A4E-4C82-4D44-9372-C31BB3818094}" type="slidenum">
              <a:rPr lang="en-US" smtClean="0"/>
              <a:pPr/>
              <a:t>117</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97410" y="765988"/>
            <a:ext cx="8991600" cy="5478423"/>
          </a:xfrm>
          <a:prstGeom prst="rect">
            <a:avLst/>
          </a:prstGeom>
        </p:spPr>
        <p:txBody>
          <a:bodyPr wrap="square">
            <a:spAutoFit/>
          </a:bodyPr>
          <a:lstStyle/>
          <a:p>
            <a:r>
              <a:rPr lang="en-US" sz="1000" dirty="0">
                <a:solidFill>
                  <a:srgbClr val="000000"/>
                </a:solidFill>
                <a:latin typeface="Courier New" panose="02070309020205020404" pitchFamily="49" charset="0"/>
              </a:rPr>
              <a:t>clear;</a:t>
            </a:r>
          </a:p>
          <a:p>
            <a:r>
              <a:rPr lang="en-US" sz="1000" dirty="0">
                <a:solidFill>
                  <a:srgbClr val="000000"/>
                </a:solidFill>
                <a:latin typeface="Courier New" panose="02070309020205020404" pitchFamily="49" charset="0"/>
              </a:rPr>
              <a:t> </a:t>
            </a:r>
          </a:p>
          <a:p>
            <a:r>
              <a:rPr lang="en-US" sz="1000" dirty="0">
                <a:solidFill>
                  <a:srgbClr val="228B22"/>
                </a:solidFill>
                <a:latin typeface="Courier New" panose="02070309020205020404" pitchFamily="49" charset="0"/>
              </a:rPr>
              <a:t>%% Read load data</a:t>
            </a:r>
          </a:p>
          <a:p>
            <a:r>
              <a:rPr lang="en-US" sz="1000" dirty="0">
                <a:solidFill>
                  <a:srgbClr val="000000"/>
                </a:solidFill>
                <a:latin typeface="Courier New" panose="02070309020205020404" pitchFamily="49" charset="0"/>
              </a:rPr>
              <a:t>load </a:t>
            </a:r>
            <a:r>
              <a:rPr lang="en-US" sz="1000" dirty="0" err="1">
                <a:solidFill>
                  <a:srgbClr val="A020F0"/>
                </a:solidFill>
                <a:latin typeface="Courier New" panose="02070309020205020404" pitchFamily="49" charset="0"/>
              </a:rPr>
              <a:t>FeederA_P</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Active powers </a:t>
            </a:r>
            <a:r>
              <a:rPr lang="en-US" sz="1000" dirty="0" err="1">
                <a:solidFill>
                  <a:srgbClr val="228B22"/>
                </a:solidFill>
                <a:latin typeface="Courier New" panose="02070309020205020404" pitchFamily="49" charset="0"/>
              </a:rPr>
              <a:t>correpsonding</a:t>
            </a:r>
            <a:r>
              <a:rPr lang="en-US" sz="1000" dirty="0">
                <a:solidFill>
                  <a:srgbClr val="228B22"/>
                </a:solidFill>
                <a:latin typeface="Courier New" panose="02070309020205020404" pitchFamily="49" charset="0"/>
              </a:rPr>
              <a:t> to Feeder A's buses  </a:t>
            </a:r>
          </a:p>
          <a:p>
            <a:r>
              <a:rPr lang="en-US" sz="1000" dirty="0">
                <a:solidFill>
                  <a:srgbClr val="000000"/>
                </a:solidFill>
                <a:latin typeface="Courier New" panose="02070309020205020404" pitchFamily="49" charset="0"/>
              </a:rPr>
              <a:t>load </a:t>
            </a:r>
            <a:r>
              <a:rPr lang="en-US" sz="1000" dirty="0" err="1">
                <a:solidFill>
                  <a:srgbClr val="A020F0"/>
                </a:solidFill>
                <a:latin typeface="Courier New" panose="02070309020205020404" pitchFamily="49" charset="0"/>
              </a:rPr>
              <a:t>FeederA_Q</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Reactive powers </a:t>
            </a:r>
            <a:r>
              <a:rPr lang="en-US" sz="1000" dirty="0" err="1">
                <a:solidFill>
                  <a:srgbClr val="228B22"/>
                </a:solidFill>
                <a:latin typeface="Courier New" panose="02070309020205020404" pitchFamily="49" charset="0"/>
              </a:rPr>
              <a:t>correpsonding</a:t>
            </a:r>
            <a:r>
              <a:rPr lang="en-US" sz="1000" dirty="0">
                <a:solidFill>
                  <a:srgbClr val="228B22"/>
                </a:solidFill>
                <a:latin typeface="Courier New" panose="02070309020205020404" pitchFamily="49" charset="0"/>
              </a:rPr>
              <a:t> to Feeder A's buses</a:t>
            </a:r>
          </a:p>
          <a:p>
            <a:r>
              <a:rPr lang="en-US" sz="1000" dirty="0">
                <a:solidFill>
                  <a:srgbClr val="000000"/>
                </a:solidFill>
                <a:latin typeface="Courier New" panose="02070309020205020404" pitchFamily="49" charset="0"/>
              </a:rPr>
              <a:t>load </a:t>
            </a:r>
            <a:r>
              <a:rPr lang="en-US" sz="1000" dirty="0" err="1">
                <a:solidFill>
                  <a:srgbClr val="A020F0"/>
                </a:solidFill>
                <a:latin typeface="Courier New" panose="02070309020205020404" pitchFamily="49" charset="0"/>
              </a:rPr>
              <a:t>FeederB_P</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Active powers </a:t>
            </a:r>
            <a:r>
              <a:rPr lang="en-US" sz="1000" dirty="0" err="1">
                <a:solidFill>
                  <a:srgbClr val="228B22"/>
                </a:solidFill>
                <a:latin typeface="Courier New" panose="02070309020205020404" pitchFamily="49" charset="0"/>
              </a:rPr>
              <a:t>correpsonding</a:t>
            </a:r>
            <a:r>
              <a:rPr lang="en-US" sz="1000" dirty="0">
                <a:solidFill>
                  <a:srgbClr val="228B22"/>
                </a:solidFill>
                <a:latin typeface="Courier New" panose="02070309020205020404" pitchFamily="49" charset="0"/>
              </a:rPr>
              <a:t> to Feeder B's buses</a:t>
            </a:r>
          </a:p>
          <a:p>
            <a:r>
              <a:rPr lang="en-US" sz="1000" dirty="0">
                <a:solidFill>
                  <a:srgbClr val="000000"/>
                </a:solidFill>
                <a:latin typeface="Courier New" panose="02070309020205020404" pitchFamily="49" charset="0"/>
              </a:rPr>
              <a:t>load </a:t>
            </a:r>
            <a:r>
              <a:rPr lang="en-US" sz="1000" dirty="0" err="1">
                <a:solidFill>
                  <a:srgbClr val="A020F0"/>
                </a:solidFill>
                <a:latin typeface="Courier New" panose="02070309020205020404" pitchFamily="49" charset="0"/>
              </a:rPr>
              <a:t>FeederB_Q</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Reactive powers </a:t>
            </a:r>
            <a:r>
              <a:rPr lang="en-US" sz="1000" dirty="0" err="1">
                <a:solidFill>
                  <a:srgbClr val="228B22"/>
                </a:solidFill>
                <a:latin typeface="Courier New" panose="02070309020205020404" pitchFamily="49" charset="0"/>
              </a:rPr>
              <a:t>correpsonding</a:t>
            </a:r>
            <a:r>
              <a:rPr lang="en-US" sz="1000" dirty="0">
                <a:solidFill>
                  <a:srgbClr val="228B22"/>
                </a:solidFill>
                <a:latin typeface="Courier New" panose="02070309020205020404" pitchFamily="49" charset="0"/>
              </a:rPr>
              <a:t> to Feeder B's buses</a:t>
            </a:r>
          </a:p>
          <a:p>
            <a:r>
              <a:rPr lang="en-US" sz="1000" dirty="0">
                <a:solidFill>
                  <a:srgbClr val="000000"/>
                </a:solidFill>
                <a:latin typeface="Courier New" panose="02070309020205020404" pitchFamily="49" charset="0"/>
              </a:rPr>
              <a:t>load </a:t>
            </a:r>
            <a:r>
              <a:rPr lang="en-US" sz="1000" dirty="0" err="1">
                <a:solidFill>
                  <a:srgbClr val="A020F0"/>
                </a:solidFill>
                <a:latin typeface="Courier New" panose="02070309020205020404" pitchFamily="49" charset="0"/>
              </a:rPr>
              <a:t>FeederC_P</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Active powers </a:t>
            </a:r>
            <a:r>
              <a:rPr lang="en-US" sz="1000" dirty="0" err="1">
                <a:solidFill>
                  <a:srgbClr val="228B22"/>
                </a:solidFill>
                <a:latin typeface="Courier New" panose="02070309020205020404" pitchFamily="49" charset="0"/>
              </a:rPr>
              <a:t>correpsonding</a:t>
            </a:r>
            <a:r>
              <a:rPr lang="en-US" sz="1000" dirty="0">
                <a:solidFill>
                  <a:srgbClr val="228B22"/>
                </a:solidFill>
                <a:latin typeface="Courier New" panose="02070309020205020404" pitchFamily="49" charset="0"/>
              </a:rPr>
              <a:t> to Feeder C's buses</a:t>
            </a:r>
          </a:p>
          <a:p>
            <a:r>
              <a:rPr lang="en-US" sz="1000" dirty="0">
                <a:solidFill>
                  <a:srgbClr val="000000"/>
                </a:solidFill>
                <a:latin typeface="Courier New" panose="02070309020205020404" pitchFamily="49" charset="0"/>
              </a:rPr>
              <a:t>load </a:t>
            </a:r>
            <a:r>
              <a:rPr lang="en-US" sz="1000" dirty="0" err="1">
                <a:solidFill>
                  <a:srgbClr val="A020F0"/>
                </a:solidFill>
                <a:latin typeface="Courier New" panose="02070309020205020404" pitchFamily="49" charset="0"/>
              </a:rPr>
              <a:t>FeederC_Q</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Reactive powers </a:t>
            </a:r>
            <a:r>
              <a:rPr lang="en-US" sz="1000" dirty="0" err="1">
                <a:solidFill>
                  <a:srgbClr val="228B22"/>
                </a:solidFill>
                <a:latin typeface="Courier New" panose="02070309020205020404" pitchFamily="49" charset="0"/>
              </a:rPr>
              <a:t>correpsonding</a:t>
            </a:r>
            <a:r>
              <a:rPr lang="en-US" sz="1000" dirty="0">
                <a:solidFill>
                  <a:srgbClr val="228B22"/>
                </a:solidFill>
                <a:latin typeface="Courier New" panose="02070309020205020404" pitchFamily="49" charset="0"/>
              </a:rPr>
              <a:t> to Feeder C's buses</a:t>
            </a:r>
          </a:p>
          <a:p>
            <a:r>
              <a:rPr lang="en-US" sz="1000" dirty="0">
                <a:solidFill>
                  <a:srgbClr val="228B22"/>
                </a:solidFill>
                <a:latin typeface="Courier New" panose="02070309020205020404" pitchFamily="49" charset="0"/>
              </a:rPr>
              <a:t> </a:t>
            </a:r>
          </a:p>
          <a:p>
            <a:r>
              <a:rPr lang="en-US" sz="1000" dirty="0">
                <a:solidFill>
                  <a:srgbClr val="228B22"/>
                </a:solidFill>
                <a:latin typeface="Courier New" panose="02070309020205020404" pitchFamily="49" charset="0"/>
              </a:rPr>
              <a:t>%% Build the </a:t>
            </a:r>
            <a:r>
              <a:rPr lang="en-US" sz="1000" dirty="0" err="1">
                <a:solidFill>
                  <a:srgbClr val="228B22"/>
                </a:solidFill>
                <a:latin typeface="Courier New" panose="02070309020205020404" pitchFamily="49" charset="0"/>
              </a:rPr>
              <a:t>Matlab-OpenDSS</a:t>
            </a:r>
            <a:r>
              <a:rPr lang="en-US" sz="1000" dirty="0">
                <a:solidFill>
                  <a:srgbClr val="228B22"/>
                </a:solidFill>
                <a:latin typeface="Courier New" panose="02070309020205020404" pitchFamily="49" charset="0"/>
              </a:rPr>
              <a:t> COM interface</a:t>
            </a:r>
          </a:p>
          <a:p>
            <a:r>
              <a:rPr lang="en-US" sz="1000" dirty="0" err="1">
                <a:solidFill>
                  <a:srgbClr val="000000"/>
                </a:solidFill>
                <a:latin typeface="Courier New" panose="02070309020205020404" pitchFamily="49" charset="0"/>
              </a:rPr>
              <a:t>DSSObj</a:t>
            </a:r>
            <a:r>
              <a:rPr lang="en-US" sz="1000" dirty="0">
                <a:solidFill>
                  <a:srgbClr val="000000"/>
                </a:solidFill>
                <a:latin typeface="Courier New" panose="02070309020205020404" pitchFamily="49" charset="0"/>
              </a:rPr>
              <a:t>=</a:t>
            </a:r>
            <a:r>
              <a:rPr lang="en-US" sz="1000" dirty="0" err="1">
                <a:solidFill>
                  <a:srgbClr val="000000"/>
                </a:solidFill>
                <a:latin typeface="Courier New" panose="02070309020205020404" pitchFamily="49" charset="0"/>
              </a:rPr>
              <a:t>actxserver</a:t>
            </a:r>
            <a:r>
              <a:rPr lang="en-US" sz="1000" dirty="0">
                <a:solidFill>
                  <a:srgbClr val="000000"/>
                </a:solidFill>
                <a:latin typeface="Courier New" panose="02070309020205020404" pitchFamily="49" charset="0"/>
              </a:rPr>
              <a:t>(</a:t>
            </a:r>
            <a:r>
              <a:rPr lang="en-US" sz="1000" dirty="0">
                <a:solidFill>
                  <a:srgbClr val="A020F0"/>
                </a:solidFill>
                <a:latin typeface="Courier New" panose="02070309020205020404" pitchFamily="49" charset="0"/>
              </a:rPr>
              <a:t>'</a:t>
            </a:r>
            <a:r>
              <a:rPr lang="en-US" sz="1000" dirty="0" err="1">
                <a:solidFill>
                  <a:srgbClr val="A020F0"/>
                </a:solidFill>
                <a:latin typeface="Courier New" panose="02070309020205020404" pitchFamily="49" charset="0"/>
              </a:rPr>
              <a:t>OpenDSSEngine.DSS</a:t>
            </a:r>
            <a:r>
              <a:rPr lang="en-US" sz="1000" dirty="0">
                <a:solidFill>
                  <a:srgbClr val="A020F0"/>
                </a:solidFill>
                <a:latin typeface="Courier New" panose="02070309020205020404" pitchFamily="49" charset="0"/>
              </a:rPr>
              <a:t>'</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Register the COM server (initialization)</a:t>
            </a:r>
          </a:p>
          <a:p>
            <a:r>
              <a:rPr lang="en-US" sz="1000" dirty="0">
                <a:solidFill>
                  <a:srgbClr val="0000FF"/>
                </a:solidFill>
                <a:latin typeface="Courier New" panose="02070309020205020404" pitchFamily="49" charset="0"/>
              </a:rPr>
              <a:t>if</a:t>
            </a:r>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DSSObj.Start</a:t>
            </a:r>
            <a:r>
              <a:rPr lang="en-US" sz="1000" dirty="0">
                <a:solidFill>
                  <a:srgbClr val="000000"/>
                </a:solidFill>
                <a:latin typeface="Courier New" panose="02070309020205020404" pitchFamily="49" charset="0"/>
              </a:rPr>
              <a:t>(0)                                </a:t>
            </a:r>
            <a:r>
              <a:rPr lang="en-US" sz="1000" dirty="0">
                <a:solidFill>
                  <a:srgbClr val="228B22"/>
                </a:solidFill>
                <a:latin typeface="Courier New" panose="02070309020205020404" pitchFamily="49" charset="0"/>
              </a:rPr>
              <a:t>% Start the </a:t>
            </a:r>
            <a:r>
              <a:rPr lang="en-US" sz="1000" dirty="0" err="1">
                <a:solidFill>
                  <a:srgbClr val="228B22"/>
                </a:solidFill>
                <a:latin typeface="Courier New" panose="02070309020205020404" pitchFamily="49" charset="0"/>
              </a:rPr>
              <a:t>OpenDSS</a:t>
            </a:r>
            <a:r>
              <a:rPr lang="en-US" sz="1000" dirty="0">
                <a:solidFill>
                  <a:srgbClr val="228B22"/>
                </a:solidFill>
                <a:latin typeface="Courier New" panose="02070309020205020404" pitchFamily="49" charset="0"/>
              </a:rPr>
              <a:t>, and if the registration is unsuccessful, 				     stop the program and remind the user</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disp</a:t>
            </a:r>
            <a:r>
              <a:rPr lang="en-US" sz="1000" dirty="0">
                <a:solidFill>
                  <a:srgbClr val="000000"/>
                </a:solidFill>
                <a:latin typeface="Courier New" panose="02070309020205020404" pitchFamily="49" charset="0"/>
              </a:rPr>
              <a:t>(</a:t>
            </a:r>
            <a:r>
              <a:rPr lang="en-US" sz="1000" dirty="0">
                <a:solidFill>
                  <a:srgbClr val="A020F0"/>
                </a:solidFill>
                <a:latin typeface="Courier New" panose="02070309020205020404" pitchFamily="49" charset="0"/>
              </a:rPr>
              <a:t>'Unable to start </a:t>
            </a:r>
            <a:r>
              <a:rPr lang="en-US" sz="1000" dirty="0" err="1">
                <a:solidFill>
                  <a:srgbClr val="A020F0"/>
                </a:solidFill>
                <a:latin typeface="Courier New" panose="02070309020205020404" pitchFamily="49" charset="0"/>
              </a:rPr>
              <a:t>OpenDSS</a:t>
            </a:r>
            <a:r>
              <a:rPr lang="en-US" sz="1000" dirty="0">
                <a:solidFill>
                  <a:srgbClr val="A020F0"/>
                </a:solidFill>
                <a:latin typeface="Courier New" panose="02070309020205020404" pitchFamily="49" charset="0"/>
              </a:rPr>
              <a:t> Engine'</a:t>
            </a:r>
            <a:r>
              <a:rPr lang="en-US" sz="1000" dirty="0">
                <a:solidFill>
                  <a:srgbClr val="000000"/>
                </a:solidFill>
                <a:latin typeface="Courier New" panose="02070309020205020404" pitchFamily="49" charset="0"/>
              </a:rPr>
              <a:t>);</a:t>
            </a:r>
          </a:p>
          <a:p>
            <a:r>
              <a:rPr lang="en-US" sz="1000" dirty="0">
                <a:solidFill>
                  <a:srgbClr val="000000"/>
                </a:solidFill>
                <a:latin typeface="Courier New" panose="02070309020205020404" pitchFamily="49" charset="0"/>
              </a:rPr>
              <a:t>    </a:t>
            </a:r>
            <a:r>
              <a:rPr lang="en-US" sz="1000" dirty="0">
                <a:solidFill>
                  <a:srgbClr val="0000FF"/>
                </a:solidFill>
                <a:latin typeface="Courier New" panose="02070309020205020404" pitchFamily="49" charset="0"/>
              </a:rPr>
              <a:t>return</a:t>
            </a:r>
          </a:p>
          <a:p>
            <a:r>
              <a:rPr lang="en-US" sz="1000" dirty="0">
                <a:solidFill>
                  <a:srgbClr val="0000FF"/>
                </a:solidFill>
                <a:latin typeface="Courier New" panose="02070309020205020404" pitchFamily="49" charset="0"/>
              </a:rPr>
              <a:t>end</a:t>
            </a:r>
          </a:p>
          <a:p>
            <a:r>
              <a:rPr lang="en-US" sz="1000" dirty="0" err="1">
                <a:solidFill>
                  <a:srgbClr val="000000"/>
                </a:solidFill>
                <a:latin typeface="Courier New" panose="02070309020205020404" pitchFamily="49" charset="0"/>
              </a:rPr>
              <a:t>DSSText</a:t>
            </a:r>
            <a:r>
              <a:rPr lang="en-US" sz="1000" dirty="0">
                <a:solidFill>
                  <a:srgbClr val="000000"/>
                </a:solidFill>
                <a:latin typeface="Courier New" panose="02070309020205020404" pitchFamily="49" charset="0"/>
              </a:rPr>
              <a:t> = </a:t>
            </a:r>
            <a:r>
              <a:rPr lang="en-US" sz="1000" dirty="0" err="1">
                <a:solidFill>
                  <a:srgbClr val="000000"/>
                </a:solidFill>
                <a:latin typeface="Courier New" panose="02070309020205020404" pitchFamily="49" charset="0"/>
              </a:rPr>
              <a:t>DSSObj.Text</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Define a text interface variable</a:t>
            </a:r>
          </a:p>
          <a:p>
            <a:r>
              <a:rPr lang="en-US" sz="1000" dirty="0" err="1">
                <a:solidFill>
                  <a:srgbClr val="000000"/>
                </a:solidFill>
                <a:latin typeface="Courier New" panose="02070309020205020404" pitchFamily="49" charset="0"/>
              </a:rPr>
              <a:t>DSSCircuit</a:t>
            </a:r>
            <a:r>
              <a:rPr lang="en-US" sz="1000" dirty="0">
                <a:solidFill>
                  <a:srgbClr val="000000"/>
                </a:solidFill>
                <a:latin typeface="Courier New" panose="02070309020205020404" pitchFamily="49" charset="0"/>
              </a:rPr>
              <a:t> = </a:t>
            </a:r>
            <a:r>
              <a:rPr lang="en-US" sz="1000" dirty="0" err="1">
                <a:solidFill>
                  <a:srgbClr val="000000"/>
                </a:solidFill>
                <a:latin typeface="Courier New" panose="02070309020205020404" pitchFamily="49" charset="0"/>
              </a:rPr>
              <a:t>DSSObj.ActiveCircuit</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Define a circuit interface variable</a:t>
            </a:r>
          </a:p>
          <a:p>
            <a:r>
              <a:rPr lang="en-US" sz="1000" dirty="0" err="1">
                <a:solidFill>
                  <a:srgbClr val="000000"/>
                </a:solidFill>
                <a:latin typeface="Courier New" panose="02070309020205020404" pitchFamily="49" charset="0"/>
              </a:rPr>
              <a:t>DSSText.Command</a:t>
            </a:r>
            <a:r>
              <a:rPr lang="en-US" sz="1000" dirty="0">
                <a:solidFill>
                  <a:srgbClr val="000000"/>
                </a:solidFill>
                <a:latin typeface="Courier New" panose="02070309020205020404" pitchFamily="49" charset="0"/>
              </a:rPr>
              <a:t>=</a:t>
            </a:r>
            <a:r>
              <a:rPr lang="en-US" sz="1000" dirty="0">
                <a:solidFill>
                  <a:srgbClr val="A020F0"/>
                </a:solidFill>
                <a:latin typeface="Courier New" panose="02070309020205020404" pitchFamily="49" charset="0"/>
              </a:rPr>
              <a:t>'Compile "C:\Users\fbu\Desktop\Project\Test system 1\</a:t>
            </a:r>
            <a:r>
              <a:rPr lang="en-US" sz="1000" dirty="0" err="1">
                <a:solidFill>
                  <a:srgbClr val="A020F0"/>
                </a:solidFill>
                <a:latin typeface="Courier New" panose="02070309020205020404" pitchFamily="49" charset="0"/>
              </a:rPr>
              <a:t>Matlab_OpenDSS_Interface</a:t>
            </a:r>
            <a:r>
              <a:rPr lang="en-US" sz="1000" dirty="0">
                <a:solidFill>
                  <a:srgbClr val="A020F0"/>
                </a:solidFill>
                <a:latin typeface="Courier New" panose="02070309020205020404" pitchFamily="49" charset="0"/>
              </a:rPr>
              <a:t>\0813\Code\</a:t>
            </a:r>
            <a:r>
              <a:rPr lang="en-US" sz="1000" dirty="0" err="1">
                <a:solidFill>
                  <a:srgbClr val="A020F0"/>
                </a:solidFill>
                <a:latin typeface="Courier New" panose="02070309020205020404" pitchFamily="49" charset="0"/>
              </a:rPr>
              <a:t>Master.dss</a:t>
            </a:r>
            <a:r>
              <a:rPr lang="en-US" sz="1000" dirty="0">
                <a:solidFill>
                  <a:srgbClr val="A020F0"/>
                </a:solidFill>
                <a:latin typeface="Courier New" panose="02070309020205020404" pitchFamily="49" charset="0"/>
              </a:rPr>
              <a:t>"'</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Specify the directory of </a:t>
            </a:r>
            <a:r>
              <a:rPr lang="en-US" sz="1000" dirty="0" err="1">
                <a:solidFill>
                  <a:srgbClr val="228B22"/>
                </a:solidFill>
                <a:latin typeface="Courier New" panose="02070309020205020404" pitchFamily="49" charset="0"/>
              </a:rPr>
              <a:t>OpenDSS</a:t>
            </a:r>
            <a:r>
              <a:rPr lang="en-US" sz="1000" dirty="0">
                <a:solidFill>
                  <a:srgbClr val="228B22"/>
                </a:solidFill>
                <a:latin typeface="Courier New" panose="02070309020205020404" pitchFamily="49" charset="0"/>
              </a:rPr>
              <a:t> master file </a:t>
            </a:r>
          </a:p>
          <a:p>
            <a:r>
              <a:rPr lang="en-US" sz="1000" dirty="0">
                <a:solidFill>
                  <a:srgbClr val="228B22"/>
                </a:solidFill>
                <a:latin typeface="Courier New" panose="02070309020205020404" pitchFamily="49" charset="0"/>
              </a:rPr>
              <a:t> </a:t>
            </a:r>
          </a:p>
          <a:p>
            <a:r>
              <a:rPr lang="en-US" sz="1000" dirty="0">
                <a:solidFill>
                  <a:srgbClr val="228B22"/>
                </a:solidFill>
                <a:latin typeface="Courier New" panose="02070309020205020404" pitchFamily="49" charset="0"/>
              </a:rPr>
              <a:t>%% Define variables to collect the power flow results</a:t>
            </a:r>
          </a:p>
          <a:p>
            <a:r>
              <a:rPr lang="en-US" sz="1000" dirty="0" err="1">
                <a:solidFill>
                  <a:srgbClr val="000000"/>
                </a:solidFill>
                <a:latin typeface="Courier New" panose="02070309020205020404" pitchFamily="49" charset="0"/>
              </a:rPr>
              <a:t>bus_voltages_rect</a:t>
            </a:r>
            <a:r>
              <a:rPr lang="en-US" sz="1000" dirty="0">
                <a:solidFill>
                  <a:srgbClr val="000000"/>
                </a:solidFill>
                <a:latin typeface="Courier New" panose="02070309020205020404" pitchFamily="49" charset="0"/>
              </a:rPr>
              <a:t> = [];                   </a:t>
            </a:r>
            <a:r>
              <a:rPr lang="en-US" sz="1000" dirty="0">
                <a:solidFill>
                  <a:srgbClr val="228B22"/>
                </a:solidFill>
                <a:latin typeface="Courier New" panose="02070309020205020404" pitchFamily="49" charset="0"/>
              </a:rPr>
              <a:t>% Bus voltage in rectangular coordinate</a:t>
            </a:r>
          </a:p>
          <a:p>
            <a:r>
              <a:rPr lang="en-US" sz="1000" dirty="0" err="1">
                <a:solidFill>
                  <a:srgbClr val="000000"/>
                </a:solidFill>
                <a:latin typeface="Courier New" panose="02070309020205020404" pitchFamily="49" charset="0"/>
              </a:rPr>
              <a:t>bus_voltage_magni_pu</a:t>
            </a:r>
            <a:r>
              <a:rPr lang="en-US" sz="1000" dirty="0">
                <a:solidFill>
                  <a:srgbClr val="000000"/>
                </a:solidFill>
                <a:latin typeface="Courier New" panose="02070309020205020404" pitchFamily="49" charset="0"/>
              </a:rPr>
              <a:t> = [];                </a:t>
            </a:r>
            <a:r>
              <a:rPr lang="en-US" sz="1000" dirty="0">
                <a:solidFill>
                  <a:srgbClr val="228B22"/>
                </a:solidFill>
                <a:latin typeface="Courier New" panose="02070309020205020404" pitchFamily="49" charset="0"/>
              </a:rPr>
              <a:t>% Bus voltage magnitude in per unit.</a:t>
            </a:r>
          </a:p>
          <a:p>
            <a:r>
              <a:rPr lang="en-US" sz="1000" dirty="0" err="1">
                <a:solidFill>
                  <a:srgbClr val="000000"/>
                </a:solidFill>
                <a:latin typeface="Courier New" panose="02070309020205020404" pitchFamily="49" charset="0"/>
              </a:rPr>
              <a:t>currents_line</a:t>
            </a:r>
            <a:r>
              <a:rPr lang="en-US" sz="1000" dirty="0">
                <a:solidFill>
                  <a:srgbClr val="000000"/>
                </a:solidFill>
                <a:latin typeface="Courier New" panose="02070309020205020404" pitchFamily="49" charset="0"/>
              </a:rPr>
              <a:t> = [];                       </a:t>
            </a:r>
            <a:r>
              <a:rPr lang="en-US" sz="1000" dirty="0">
                <a:solidFill>
                  <a:srgbClr val="228B22"/>
                </a:solidFill>
                <a:latin typeface="Courier New" panose="02070309020205020404" pitchFamily="49" charset="0"/>
              </a:rPr>
              <a:t>% Line current</a:t>
            </a:r>
          </a:p>
          <a:p>
            <a:r>
              <a:rPr lang="en-US" sz="1000" dirty="0" err="1">
                <a:solidFill>
                  <a:srgbClr val="000000"/>
                </a:solidFill>
                <a:latin typeface="Courier New" panose="02070309020205020404" pitchFamily="49" charset="0"/>
              </a:rPr>
              <a:t>powers_line</a:t>
            </a:r>
            <a:r>
              <a:rPr lang="en-US" sz="1000" dirty="0">
                <a:solidFill>
                  <a:srgbClr val="000000"/>
                </a:solidFill>
                <a:latin typeface="Courier New" panose="02070309020205020404" pitchFamily="49" charset="0"/>
              </a:rPr>
              <a:t> = [];                         </a:t>
            </a:r>
            <a:r>
              <a:rPr lang="en-US" sz="1000" dirty="0">
                <a:solidFill>
                  <a:srgbClr val="228B22"/>
                </a:solidFill>
                <a:latin typeface="Courier New" panose="02070309020205020404" pitchFamily="49" charset="0"/>
              </a:rPr>
              <a:t>% Line power</a:t>
            </a:r>
          </a:p>
          <a:p>
            <a:r>
              <a:rPr lang="en-US" sz="1000" dirty="0" err="1">
                <a:solidFill>
                  <a:srgbClr val="000000"/>
                </a:solidFill>
                <a:latin typeface="Courier New" panose="02070309020205020404" pitchFamily="49" charset="0"/>
              </a:rPr>
              <a:t>elem_names</a:t>
            </a:r>
            <a:r>
              <a:rPr lang="en-US" sz="1000" dirty="0">
                <a:solidFill>
                  <a:srgbClr val="000000"/>
                </a:solidFill>
                <a:latin typeface="Courier New" panose="02070309020205020404" pitchFamily="49" charset="0"/>
              </a:rPr>
              <a:t> = [];                          </a:t>
            </a:r>
            <a:r>
              <a:rPr lang="en-US" sz="1000" dirty="0">
                <a:solidFill>
                  <a:srgbClr val="228B22"/>
                </a:solidFill>
                <a:latin typeface="Courier New" panose="02070309020205020404" pitchFamily="49" charset="0"/>
              </a:rPr>
              <a:t>% Element names</a:t>
            </a:r>
          </a:p>
          <a:p>
            <a:r>
              <a:rPr lang="en-US" sz="1000" dirty="0" err="1">
                <a:solidFill>
                  <a:srgbClr val="000000"/>
                </a:solidFill>
                <a:latin typeface="Courier New" panose="02070309020205020404" pitchFamily="49" charset="0"/>
              </a:rPr>
              <a:t>elem_losses</a:t>
            </a:r>
            <a:r>
              <a:rPr lang="en-US" sz="1000" dirty="0">
                <a:solidFill>
                  <a:srgbClr val="000000"/>
                </a:solidFill>
                <a:latin typeface="Courier New" panose="02070309020205020404" pitchFamily="49" charset="0"/>
              </a:rPr>
              <a:t> = [];                         </a:t>
            </a:r>
            <a:r>
              <a:rPr lang="en-US" sz="1000" dirty="0">
                <a:solidFill>
                  <a:srgbClr val="228B22"/>
                </a:solidFill>
                <a:latin typeface="Courier New" panose="02070309020205020404" pitchFamily="49" charset="0"/>
              </a:rPr>
              <a:t>% Element loss</a:t>
            </a:r>
          </a:p>
          <a:p>
            <a:r>
              <a:rPr lang="en-US" sz="1000" dirty="0" err="1">
                <a:solidFill>
                  <a:srgbClr val="000000"/>
                </a:solidFill>
                <a:latin typeface="Courier New" panose="02070309020205020404" pitchFamily="49" charset="0"/>
              </a:rPr>
              <a:t>total_power</a:t>
            </a:r>
            <a:r>
              <a:rPr lang="en-US" sz="1000" dirty="0">
                <a:solidFill>
                  <a:srgbClr val="000000"/>
                </a:solidFill>
                <a:latin typeface="Courier New" panose="02070309020205020404" pitchFamily="49" charset="0"/>
              </a:rPr>
              <a:t> = [];                         </a:t>
            </a:r>
            <a:r>
              <a:rPr lang="en-US" sz="1000" dirty="0">
                <a:solidFill>
                  <a:srgbClr val="228B22"/>
                </a:solidFill>
                <a:latin typeface="Courier New" panose="02070309020205020404" pitchFamily="49" charset="0"/>
              </a:rPr>
              <a:t>% System total power                </a:t>
            </a:r>
          </a:p>
          <a:p>
            <a:r>
              <a:rPr lang="en-US" sz="1000" dirty="0" err="1">
                <a:solidFill>
                  <a:srgbClr val="000000"/>
                </a:solidFill>
                <a:latin typeface="Courier New" panose="02070309020205020404" pitchFamily="49" charset="0"/>
              </a:rPr>
              <a:t>i_notconverged</a:t>
            </a:r>
            <a:r>
              <a:rPr lang="en-US" sz="1000" dirty="0">
                <a:solidFill>
                  <a:srgbClr val="000000"/>
                </a:solidFill>
                <a:latin typeface="Courier New" panose="02070309020205020404" pitchFamily="49" charset="0"/>
              </a:rPr>
              <a:t> = 0;                       </a:t>
            </a:r>
            <a:r>
              <a:rPr lang="en-US" sz="1000" dirty="0">
                <a:solidFill>
                  <a:srgbClr val="228B22"/>
                </a:solidFill>
                <a:latin typeface="Courier New" panose="02070309020205020404" pitchFamily="49" charset="0"/>
              </a:rPr>
              <a:t>% Define a variable to record the number of </a:t>
            </a:r>
            <a:r>
              <a:rPr lang="en-US" sz="1000" dirty="0" err="1">
                <a:solidFill>
                  <a:srgbClr val="228B22"/>
                </a:solidFill>
                <a:latin typeface="Courier New" panose="02070309020205020404" pitchFamily="49" charset="0"/>
              </a:rPr>
              <a:t>unconverged</a:t>
            </a:r>
            <a:r>
              <a:rPr lang="en-US" sz="1000" dirty="0">
                <a:solidFill>
                  <a:srgbClr val="228B22"/>
                </a:solidFill>
                <a:latin typeface="Courier New" panose="02070309020205020404" pitchFamily="49" charset="0"/>
              </a:rPr>
              <a:t> snapshot power 			        flow solutions</a:t>
            </a:r>
          </a:p>
          <a:p>
            <a:r>
              <a:rPr lang="en-US" sz="1000" dirty="0" err="1">
                <a:solidFill>
                  <a:srgbClr val="000000"/>
                </a:solidFill>
                <a:latin typeface="Courier New" panose="02070309020205020404" pitchFamily="49" charset="0"/>
              </a:rPr>
              <a:t>Tap_position_collect</a:t>
            </a:r>
            <a:r>
              <a:rPr lang="en-US" sz="1000" dirty="0">
                <a:solidFill>
                  <a:srgbClr val="000000"/>
                </a:solidFill>
                <a:latin typeface="Courier New" panose="02070309020205020404" pitchFamily="49" charset="0"/>
              </a:rPr>
              <a:t> = [];                </a:t>
            </a:r>
            <a:r>
              <a:rPr lang="en-US" sz="1000" dirty="0">
                <a:solidFill>
                  <a:srgbClr val="228B22"/>
                </a:solidFill>
                <a:latin typeface="Courier New" panose="02070309020205020404" pitchFamily="49" charset="0"/>
              </a:rPr>
              <a:t>% Tap changer position</a:t>
            </a:r>
          </a:p>
          <a:p>
            <a:r>
              <a:rPr lang="en-US" sz="1000" dirty="0">
                <a:solidFill>
                  <a:srgbClr val="228B22"/>
                </a:solidFill>
                <a:latin typeface="Courier New" panose="02070309020205020404" pitchFamily="49" charset="0"/>
              </a:rPr>
              <a:t> </a:t>
            </a:r>
          </a:p>
        </p:txBody>
      </p:sp>
      <p:grpSp>
        <p:nvGrpSpPr>
          <p:cNvPr id="3" name="Group 2"/>
          <p:cNvGrpSpPr/>
          <p:nvPr/>
        </p:nvGrpSpPr>
        <p:grpSpPr>
          <a:xfrm>
            <a:off x="5791200" y="1295400"/>
            <a:ext cx="2542746" cy="823811"/>
            <a:chOff x="5791200" y="1295400"/>
            <a:chExt cx="2542746" cy="823811"/>
          </a:xfrm>
        </p:grpSpPr>
        <p:sp>
          <p:nvSpPr>
            <p:cNvPr id="7" name="Left Brace 6"/>
            <p:cNvSpPr/>
            <p:nvPr/>
          </p:nvSpPr>
          <p:spPr bwMode="auto">
            <a:xfrm rot="10800000">
              <a:off x="5791200" y="1295400"/>
              <a:ext cx="228600" cy="823811"/>
            </a:xfrm>
            <a:prstGeom prst="leftBrace">
              <a:avLst>
                <a:gd name="adj1" fmla="val 15432"/>
                <a:gd name="adj2" fmla="val 50000"/>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8" name="Rectangle 26"/>
            <p:cNvSpPr>
              <a:spLocks noChangeArrowheads="1"/>
            </p:cNvSpPr>
            <p:nvPr/>
          </p:nvSpPr>
          <p:spPr bwMode="auto">
            <a:xfrm>
              <a:off x="6172200" y="1591889"/>
              <a:ext cx="216174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Load the calculated</a:t>
              </a:r>
              <a:r>
                <a:rPr kumimoji="0" lang="en-US" altLang="en-US" sz="15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P and Q</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5775290" y="2538167"/>
            <a:ext cx="3322391" cy="1424232"/>
            <a:chOff x="5791200" y="1295399"/>
            <a:chExt cx="3322391" cy="1424232"/>
          </a:xfrm>
        </p:grpSpPr>
        <p:sp>
          <p:nvSpPr>
            <p:cNvPr id="10" name="Left Brace 9"/>
            <p:cNvSpPr/>
            <p:nvPr/>
          </p:nvSpPr>
          <p:spPr bwMode="auto">
            <a:xfrm rot="10800000">
              <a:off x="5791200" y="1295399"/>
              <a:ext cx="244510" cy="1424232"/>
            </a:xfrm>
            <a:prstGeom prst="leftBrace">
              <a:avLst>
                <a:gd name="adj1" fmla="val 15432"/>
                <a:gd name="adj2" fmla="val 50000"/>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1" name="Rectangle 26"/>
            <p:cNvSpPr>
              <a:spLocks noChangeArrowheads="1"/>
            </p:cNvSpPr>
            <p:nvPr/>
          </p:nvSpPr>
          <p:spPr bwMode="auto">
            <a:xfrm>
              <a:off x="6188110" y="1729032"/>
              <a:ext cx="29254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Build the</a:t>
              </a:r>
              <a:r>
                <a:rPr kumimoji="0" lang="en-US" altLang="en-US" sz="15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connection between </a:t>
              </a:r>
              <a:r>
                <a:rPr lang="en-US" altLang="en-US" sz="1500" dirty="0" err="1">
                  <a:solidFill>
                    <a:srgbClr val="FF0000"/>
                  </a:solidFill>
                  <a:latin typeface="Times New Roman" panose="02020603050405020304" pitchFamily="18" charset="0"/>
                  <a:cs typeface="Times New Roman" panose="02020603050405020304" pitchFamily="18" charset="0"/>
                </a:rPr>
                <a:t>M</a:t>
              </a:r>
              <a:r>
                <a:rPr kumimoji="0" lang="en-US" altLang="en-US" sz="15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atlab</a:t>
              </a:r>
              <a:r>
                <a:rPr kumimoji="0" lang="en-US" altLang="en-US" sz="15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and </a:t>
              </a:r>
              <a:r>
                <a:rPr kumimoji="0" lang="en-US" altLang="en-US" sz="15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OpenDSS</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5756030" y="4250674"/>
            <a:ext cx="2463182" cy="1540526"/>
            <a:chOff x="5791199" y="1295399"/>
            <a:chExt cx="2463182" cy="1540526"/>
          </a:xfrm>
        </p:grpSpPr>
        <p:sp>
          <p:nvSpPr>
            <p:cNvPr id="13" name="Left Brace 12"/>
            <p:cNvSpPr/>
            <p:nvPr/>
          </p:nvSpPr>
          <p:spPr bwMode="auto">
            <a:xfrm rot="10800000">
              <a:off x="5791199" y="1295399"/>
              <a:ext cx="263769" cy="1540526"/>
            </a:xfrm>
            <a:prstGeom prst="leftBrace">
              <a:avLst>
                <a:gd name="adj1" fmla="val 15432"/>
                <a:gd name="adj2" fmla="val 50000"/>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4" name="Rectangle 26"/>
            <p:cNvSpPr>
              <a:spLocks noChangeArrowheads="1"/>
            </p:cNvSpPr>
            <p:nvPr/>
          </p:nvSpPr>
          <p:spPr bwMode="auto">
            <a:xfrm>
              <a:off x="6188110" y="1729032"/>
              <a:ext cx="20662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500" dirty="0">
                  <a:solidFill>
                    <a:srgbClr val="FF0000"/>
                  </a:solidFill>
                  <a:latin typeface="Times New Roman" panose="02020603050405020304" pitchFamily="18" charset="0"/>
                  <a:cs typeface="Times New Roman" panose="02020603050405020304" pitchFamily="18" charset="0"/>
                </a:rPr>
                <a:t>Define variables </a:t>
              </a:r>
              <a:r>
                <a:rPr kumimoji="0" lang="en-US" altLang="en-US" sz="15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to collect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power flow result</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0927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8" y="152400"/>
            <a:ext cx="8379941" cy="533400"/>
          </a:xfrm>
        </p:spPr>
        <p:txBody>
          <a:bodyPr/>
          <a:lstStyle/>
          <a:p>
            <a:r>
              <a:rPr lang="en-US" sz="4000" dirty="0" err="1">
                <a:latin typeface="Times New Roman" panose="02020603050405020304" pitchFamily="18" charset="0"/>
                <a:cs typeface="Times New Roman" panose="02020603050405020304" pitchFamily="18" charset="0"/>
              </a:rPr>
              <a:t>Matlab-OpenDSS</a:t>
            </a:r>
            <a:r>
              <a:rPr lang="en-US" sz="4000" dirty="0">
                <a:latin typeface="Times New Roman" panose="02020603050405020304" pitchFamily="18" charset="0"/>
                <a:cs typeface="Times New Roman" panose="02020603050405020304" pitchFamily="18" charset="0"/>
              </a:rPr>
              <a:t> Interface</a:t>
            </a:r>
          </a:p>
        </p:txBody>
      </p:sp>
      <p:sp>
        <p:nvSpPr>
          <p:cNvPr id="4" name="Slide Number Placeholder 3"/>
          <p:cNvSpPr>
            <a:spLocks noGrp="1"/>
          </p:cNvSpPr>
          <p:nvPr>
            <p:ph type="sldNum" sz="quarter" idx="4"/>
          </p:nvPr>
        </p:nvSpPr>
        <p:spPr/>
        <p:txBody>
          <a:bodyPr/>
          <a:lstStyle/>
          <a:p>
            <a:fld id="{179A9A4E-4C82-4D44-9372-C31BB3818094}" type="slidenum">
              <a:rPr lang="en-US" smtClean="0"/>
              <a:pPr/>
              <a:t>118</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97410" y="765988"/>
            <a:ext cx="8991600" cy="5324535"/>
          </a:xfrm>
          <a:prstGeom prst="rect">
            <a:avLst/>
          </a:prstGeom>
        </p:spPr>
        <p:txBody>
          <a:bodyPr wrap="square">
            <a:spAutoFit/>
          </a:bodyPr>
          <a:lstStyle/>
          <a:p>
            <a:r>
              <a:rPr lang="en-US" sz="1000" dirty="0">
                <a:solidFill>
                  <a:srgbClr val="228B22"/>
                </a:solidFill>
                <a:latin typeface="Courier New" panose="02070309020205020404" pitchFamily="49" charset="0"/>
              </a:rPr>
              <a:t>%% Specify load buses (buses with load)</a:t>
            </a:r>
          </a:p>
          <a:p>
            <a:r>
              <a:rPr lang="en-US" sz="1000" dirty="0" err="1">
                <a:solidFill>
                  <a:srgbClr val="000000"/>
                </a:solidFill>
                <a:latin typeface="Courier New" panose="02070309020205020404" pitchFamily="49" charset="0"/>
              </a:rPr>
              <a:t>FeederA_bus_with_load</a:t>
            </a:r>
            <a:r>
              <a:rPr lang="en-US" sz="1000" dirty="0">
                <a:solidFill>
                  <a:srgbClr val="000000"/>
                </a:solidFill>
                <a:latin typeface="Courier New" panose="02070309020205020404" pitchFamily="49" charset="0"/>
              </a:rPr>
              <a:t> = 1003:1017;        </a:t>
            </a:r>
            <a:r>
              <a:rPr lang="en-US" sz="1000" dirty="0">
                <a:solidFill>
                  <a:srgbClr val="228B22"/>
                </a:solidFill>
                <a:latin typeface="Courier New" panose="02070309020205020404" pitchFamily="49" charset="0"/>
              </a:rPr>
              <a:t>% Buses of Feeder A that have loads</a:t>
            </a:r>
            <a:endParaRPr lang="en-US" sz="1000" dirty="0">
              <a:solidFill>
                <a:srgbClr val="000000"/>
              </a:solidFill>
              <a:latin typeface="Courier New" panose="02070309020205020404" pitchFamily="49" charset="0"/>
            </a:endParaRPr>
          </a:p>
          <a:p>
            <a:r>
              <a:rPr lang="en-US" sz="1000" dirty="0" err="1">
                <a:solidFill>
                  <a:srgbClr val="000000"/>
                </a:solidFill>
                <a:latin typeface="Courier New" panose="02070309020205020404" pitchFamily="49" charset="0"/>
              </a:rPr>
              <a:t>FeederB_bus_with_load</a:t>
            </a:r>
            <a:r>
              <a:rPr lang="en-US" sz="1000" dirty="0">
                <a:solidFill>
                  <a:srgbClr val="000000"/>
                </a:solidFill>
                <a:latin typeface="Courier New" panose="02070309020205020404" pitchFamily="49" charset="0"/>
              </a:rPr>
              <a:t> = [2002:2003, 2005, 2008:2011, 2014:2018, 2020, 2022:2025, 2028:2032, 2034:2035, 2037, 2040:2043, 2045:2056, 2058:2060];         </a:t>
            </a:r>
            <a:r>
              <a:rPr lang="en-US" sz="1000" dirty="0">
                <a:solidFill>
                  <a:srgbClr val="228B22"/>
                </a:solidFill>
                <a:latin typeface="Courier New" panose="02070309020205020404" pitchFamily="49" charset="0"/>
              </a:rPr>
              <a:t>% Buses of Feeder B that have loads</a:t>
            </a:r>
          </a:p>
          <a:p>
            <a:r>
              <a:rPr lang="en-US" sz="1000" dirty="0" err="1">
                <a:solidFill>
                  <a:srgbClr val="000000"/>
                </a:solidFill>
                <a:latin typeface="Courier New" panose="02070309020205020404" pitchFamily="49" charset="0"/>
              </a:rPr>
              <a:t>FeederC_bus_with_load</a:t>
            </a:r>
            <a:r>
              <a:rPr lang="en-US" sz="1000" dirty="0">
                <a:solidFill>
                  <a:srgbClr val="000000"/>
                </a:solidFill>
                <a:latin typeface="Courier New" panose="02070309020205020404" pitchFamily="49" charset="0"/>
              </a:rPr>
              <a:t> = [3002, 3004, 3006:3007, 3009:3014, 3016:3021, 3023:3029, 3031:3039, 3041:3045, 3047:3052, 3054, 3056:3067, 3070:3074, 3077:3078, 3081, 3083:3091, 3093:3099, 3101:3106, 3108:3112, 3114:3117, 3120:3132, 3134:3138, 3141:3155, 3157:3162];         </a:t>
            </a:r>
            <a:r>
              <a:rPr lang="en-US" sz="1000" dirty="0">
                <a:solidFill>
                  <a:srgbClr val="228B22"/>
                </a:solidFill>
                <a:latin typeface="Courier New" panose="02070309020205020404" pitchFamily="49" charset="0"/>
              </a:rPr>
              <a:t>% Buses of Feeder C that have loads</a:t>
            </a:r>
          </a:p>
          <a:p>
            <a:endParaRPr lang="en-US" sz="1000" dirty="0">
              <a:solidFill>
                <a:srgbClr val="228B22"/>
              </a:solidFill>
              <a:latin typeface="Courier New" panose="02070309020205020404" pitchFamily="49" charset="0"/>
            </a:endParaRPr>
          </a:p>
          <a:p>
            <a:r>
              <a:rPr lang="en-US" sz="1000" dirty="0">
                <a:solidFill>
                  <a:srgbClr val="228B22"/>
                </a:solidFill>
                <a:latin typeface="Courier New" panose="02070309020205020404" pitchFamily="49" charset="0"/>
              </a:rPr>
              <a:t>%% Solve quasi-static time-series power flow via </a:t>
            </a:r>
            <a:r>
              <a:rPr lang="en-US" sz="1000" dirty="0" err="1">
                <a:solidFill>
                  <a:srgbClr val="228B22"/>
                </a:solidFill>
                <a:latin typeface="Courier New" panose="02070309020205020404" pitchFamily="49" charset="0"/>
              </a:rPr>
              <a:t>Matlab-OpenDSS</a:t>
            </a:r>
            <a:r>
              <a:rPr lang="en-US" sz="1000" dirty="0">
                <a:solidFill>
                  <a:srgbClr val="228B22"/>
                </a:solidFill>
                <a:latin typeface="Courier New" panose="02070309020205020404" pitchFamily="49" charset="0"/>
              </a:rPr>
              <a:t> interface and collect results</a:t>
            </a:r>
          </a:p>
          <a:p>
            <a:r>
              <a:rPr lang="en-US" sz="1000" dirty="0">
                <a:solidFill>
                  <a:srgbClr val="000000"/>
                </a:solidFill>
                <a:latin typeface="Courier New" panose="02070309020205020404" pitchFamily="49" charset="0"/>
              </a:rPr>
              <a:t>n = length(</a:t>
            </a:r>
            <a:r>
              <a:rPr lang="en-US" sz="1000" dirty="0" err="1">
                <a:solidFill>
                  <a:srgbClr val="000000"/>
                </a:solidFill>
                <a:latin typeface="Courier New" panose="02070309020205020404" pitchFamily="49" charset="0"/>
              </a:rPr>
              <a:t>FeederA_P</a:t>
            </a:r>
            <a:r>
              <a:rPr lang="en-US" sz="1000" dirty="0">
                <a:solidFill>
                  <a:srgbClr val="000000"/>
                </a:solidFill>
                <a:latin typeface="Courier New" panose="02070309020205020404" pitchFamily="49" charset="0"/>
              </a:rPr>
              <a:t>(:, 1));                        </a:t>
            </a:r>
            <a:r>
              <a:rPr lang="en-US" sz="1000" dirty="0">
                <a:solidFill>
                  <a:srgbClr val="228B22"/>
                </a:solidFill>
                <a:latin typeface="Courier New" panose="02070309020205020404" pitchFamily="49" charset="0"/>
              </a:rPr>
              <a:t>% Number of hours in one year, i.e., 8760</a:t>
            </a:r>
          </a:p>
          <a:p>
            <a:r>
              <a:rPr lang="en-US" sz="1000" dirty="0">
                <a:solidFill>
                  <a:srgbClr val="0000FF"/>
                </a:solidFill>
                <a:latin typeface="Courier New" panose="02070309020205020404" pitchFamily="49" charset="0"/>
              </a:rPr>
              <a:t>for</a:t>
            </a:r>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i</a:t>
            </a:r>
            <a:r>
              <a:rPr lang="en-US" sz="1000" dirty="0">
                <a:solidFill>
                  <a:srgbClr val="000000"/>
                </a:solidFill>
                <a:latin typeface="Courier New" panose="02070309020205020404" pitchFamily="49" charset="0"/>
              </a:rPr>
              <a:t> = 1:n</a:t>
            </a:r>
          </a:p>
          <a:p>
            <a:r>
              <a:rPr lang="en-US" sz="1000" dirty="0">
                <a:solidFill>
                  <a:srgbClr val="228B22"/>
                </a:solidFill>
                <a:latin typeface="Courier New" panose="02070309020205020404" pitchFamily="49" charset="0"/>
              </a:rPr>
              <a:t>      %% For each load of Feeder A, set kW and </a:t>
            </a:r>
            <a:r>
              <a:rPr lang="en-US" sz="1000" dirty="0" err="1">
                <a:solidFill>
                  <a:srgbClr val="228B22"/>
                </a:solidFill>
                <a:latin typeface="Courier New" panose="02070309020205020404" pitchFamily="49" charset="0"/>
              </a:rPr>
              <a:t>kVar</a:t>
            </a:r>
            <a:r>
              <a:rPr lang="en-US" sz="1000" dirty="0">
                <a:solidFill>
                  <a:srgbClr val="228B22"/>
                </a:solidFill>
                <a:latin typeface="Courier New" panose="02070309020205020404" pitchFamily="49" charset="0"/>
              </a:rPr>
              <a:t> </a:t>
            </a:r>
          </a:p>
          <a:p>
            <a:r>
              <a:rPr lang="en-US" sz="1000" dirty="0">
                <a:solidFill>
                  <a:srgbClr val="000000"/>
                </a:solidFill>
                <a:latin typeface="Courier New" panose="02070309020205020404" pitchFamily="49" charset="0"/>
              </a:rPr>
              <a:t>      </a:t>
            </a:r>
            <a:r>
              <a:rPr lang="en-US" sz="1000" dirty="0">
                <a:solidFill>
                  <a:srgbClr val="0000FF"/>
                </a:solidFill>
                <a:latin typeface="Courier New" panose="02070309020205020404" pitchFamily="49" charset="0"/>
              </a:rPr>
              <a:t>for</a:t>
            </a:r>
            <a:r>
              <a:rPr lang="en-US" sz="1000" dirty="0">
                <a:solidFill>
                  <a:srgbClr val="000000"/>
                </a:solidFill>
                <a:latin typeface="Courier New" panose="02070309020205020404" pitchFamily="49" charset="0"/>
              </a:rPr>
              <a:t> k = 1:length(</a:t>
            </a:r>
            <a:r>
              <a:rPr lang="en-US" sz="1000" dirty="0" err="1">
                <a:solidFill>
                  <a:srgbClr val="000000"/>
                </a:solidFill>
                <a:latin typeface="Courier New" panose="02070309020205020404" pitchFamily="49" charset="0"/>
              </a:rPr>
              <a:t>FeederA_bus_with_load</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From the 1st bus with load to the last bus with load</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bus_num</a:t>
            </a:r>
            <a:r>
              <a:rPr lang="en-US" sz="1000" dirty="0">
                <a:solidFill>
                  <a:srgbClr val="000000"/>
                </a:solidFill>
                <a:latin typeface="Courier New" panose="02070309020205020404" pitchFamily="49" charset="0"/>
              </a:rPr>
              <a:t> = </a:t>
            </a:r>
            <a:r>
              <a:rPr lang="en-US" sz="1000" dirty="0" err="1">
                <a:solidFill>
                  <a:srgbClr val="000000"/>
                </a:solidFill>
                <a:latin typeface="Courier New" panose="02070309020205020404" pitchFamily="49" charset="0"/>
              </a:rPr>
              <a:t>FeederA_bus_with_load</a:t>
            </a:r>
            <a:r>
              <a:rPr lang="en-US" sz="1000" dirty="0">
                <a:solidFill>
                  <a:srgbClr val="000000"/>
                </a:solidFill>
                <a:latin typeface="Courier New" panose="02070309020205020404" pitchFamily="49" charset="0"/>
              </a:rPr>
              <a:t>(1,k);         </a:t>
            </a:r>
            <a:r>
              <a:rPr lang="en-US" sz="1000" dirty="0">
                <a:solidFill>
                  <a:srgbClr val="228B22"/>
                </a:solidFill>
                <a:latin typeface="Courier New" panose="02070309020205020404" pitchFamily="49" charset="0"/>
              </a:rPr>
              <a:t>% Bus No.</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DSSText.command</a:t>
            </a:r>
            <a:r>
              <a:rPr lang="en-US" sz="1000" dirty="0">
                <a:solidFill>
                  <a:srgbClr val="000000"/>
                </a:solidFill>
                <a:latin typeface="Courier New" panose="02070309020205020404" pitchFamily="49" charset="0"/>
              </a:rPr>
              <a:t>=[[char(</a:t>
            </a:r>
            <a:r>
              <a:rPr lang="en-US" sz="1000" dirty="0">
                <a:solidFill>
                  <a:srgbClr val="A020F0"/>
                </a:solidFill>
                <a:latin typeface="Courier New" panose="02070309020205020404" pitchFamily="49" charset="0"/>
              </a:rPr>
              <a:t>'</a:t>
            </a:r>
            <a:r>
              <a:rPr lang="en-US" sz="1000" dirty="0" err="1">
                <a:solidFill>
                  <a:srgbClr val="A020F0"/>
                </a:solidFill>
                <a:latin typeface="Courier New" panose="02070309020205020404" pitchFamily="49" charset="0"/>
              </a:rPr>
              <a:t>load.Load</a:t>
            </a:r>
            <a:r>
              <a:rPr lang="en-US" sz="1000" dirty="0">
                <a:solidFill>
                  <a:srgbClr val="A020F0"/>
                </a:solidFill>
                <a:latin typeface="Courier New" panose="02070309020205020404" pitchFamily="49" charset="0"/>
              </a:rPr>
              <a:t>_'</a:t>
            </a:r>
            <a:r>
              <a:rPr lang="en-US" sz="1000" dirty="0">
                <a:solidFill>
                  <a:srgbClr val="000000"/>
                </a:solidFill>
                <a:latin typeface="Courier New" panose="02070309020205020404" pitchFamily="49" charset="0"/>
              </a:rPr>
              <a:t>), num2str(</a:t>
            </a:r>
            <a:r>
              <a:rPr lang="en-US" sz="1000" dirty="0" err="1">
                <a:solidFill>
                  <a:srgbClr val="000000"/>
                </a:solidFill>
                <a:latin typeface="Courier New" panose="02070309020205020404" pitchFamily="49" charset="0"/>
              </a:rPr>
              <a:t>bus_num</a:t>
            </a:r>
            <a:r>
              <a:rPr lang="en-US" sz="1000" dirty="0">
                <a:solidFill>
                  <a:srgbClr val="000000"/>
                </a:solidFill>
                <a:latin typeface="Courier New" panose="02070309020205020404" pitchFamily="49" charset="0"/>
              </a:rPr>
              <a:t>), char(</a:t>
            </a:r>
            <a:r>
              <a:rPr lang="en-US" sz="1000" dirty="0">
                <a:solidFill>
                  <a:srgbClr val="A020F0"/>
                </a:solidFill>
                <a:latin typeface="Courier New" panose="02070309020205020404" pitchFamily="49" charset="0"/>
              </a:rPr>
              <a:t>'.kW='</a:t>
            </a:r>
            <a:r>
              <a:rPr lang="en-US" sz="1000" dirty="0">
                <a:solidFill>
                  <a:srgbClr val="000000"/>
                </a:solidFill>
                <a:latin typeface="Courier New" panose="02070309020205020404" pitchFamily="49" charset="0"/>
              </a:rPr>
              <a:t>)]  num2str(</a:t>
            </a:r>
            <a:r>
              <a:rPr lang="en-US" sz="1000" dirty="0" err="1">
                <a:solidFill>
                  <a:srgbClr val="000000"/>
                </a:solidFill>
                <a:latin typeface="Courier New" panose="02070309020205020404" pitchFamily="49" charset="0"/>
              </a:rPr>
              <a:t>FeederA_P</a:t>
            </a:r>
            <a:r>
              <a:rPr lang="en-US" sz="1000" dirty="0">
                <a:solidFill>
                  <a:srgbClr val="000000"/>
                </a:solidFill>
                <a:latin typeface="Courier New" panose="02070309020205020404" pitchFamily="49" charset="0"/>
              </a:rPr>
              <a:t>(</a:t>
            </a:r>
            <a:r>
              <a:rPr lang="en-US" sz="1000" dirty="0" err="1">
                <a:solidFill>
                  <a:srgbClr val="000000"/>
                </a:solidFill>
                <a:latin typeface="Courier New" panose="02070309020205020404" pitchFamily="49" charset="0"/>
              </a:rPr>
              <a:t>i</a:t>
            </a:r>
            <a:r>
              <a:rPr lang="en-US" sz="1000" dirty="0">
                <a:solidFill>
                  <a:srgbClr val="000000"/>
                </a:solidFill>
                <a:latin typeface="Courier New" panose="02070309020205020404" pitchFamily="49" charset="0"/>
              </a:rPr>
              <a:t>, </a:t>
            </a:r>
          </a:p>
          <a:p>
            <a:r>
              <a:rPr lang="en-US" sz="1000" dirty="0">
                <a:solidFill>
                  <a:srgbClr val="000000"/>
                </a:solidFill>
                <a:latin typeface="Courier New" panose="02070309020205020404" pitchFamily="49" charset="0"/>
              </a:rPr>
              <a:t>          bus_num-1000)) </a:t>
            </a:r>
            <a:r>
              <a:rPr lang="en-US" sz="1000" dirty="0">
                <a:solidFill>
                  <a:srgbClr val="A020F0"/>
                </a:solidFill>
                <a:latin typeface="Courier New" panose="02070309020205020404" pitchFamily="49" charset="0"/>
              </a:rPr>
              <a:t>' </a:t>
            </a:r>
            <a:r>
              <a:rPr lang="en-US" sz="1000" dirty="0" err="1">
                <a:solidFill>
                  <a:srgbClr val="A020F0"/>
                </a:solidFill>
                <a:latin typeface="Courier New" panose="02070309020205020404" pitchFamily="49" charset="0"/>
              </a:rPr>
              <a:t>kvar</a:t>
            </a:r>
            <a:r>
              <a:rPr lang="en-US" sz="1000" dirty="0">
                <a:solidFill>
                  <a:srgbClr val="A020F0"/>
                </a:solidFill>
                <a:latin typeface="Courier New" panose="02070309020205020404" pitchFamily="49" charset="0"/>
              </a:rPr>
              <a:t>='</a:t>
            </a:r>
            <a:r>
              <a:rPr lang="en-US" sz="1000" dirty="0">
                <a:solidFill>
                  <a:srgbClr val="000000"/>
                </a:solidFill>
                <a:latin typeface="Courier New" panose="02070309020205020404" pitchFamily="49" charset="0"/>
              </a:rPr>
              <a:t>  num2str(</a:t>
            </a:r>
            <a:r>
              <a:rPr lang="en-US" sz="1000" dirty="0" err="1">
                <a:solidFill>
                  <a:srgbClr val="000000"/>
                </a:solidFill>
                <a:latin typeface="Courier New" panose="02070309020205020404" pitchFamily="49" charset="0"/>
              </a:rPr>
              <a:t>FeederA_Q</a:t>
            </a:r>
            <a:r>
              <a:rPr lang="en-US" sz="1000" dirty="0">
                <a:solidFill>
                  <a:srgbClr val="000000"/>
                </a:solidFill>
                <a:latin typeface="Courier New" panose="02070309020205020404" pitchFamily="49" charset="0"/>
              </a:rPr>
              <a:t>(</a:t>
            </a:r>
            <a:r>
              <a:rPr lang="en-US" sz="1000" dirty="0" err="1">
                <a:solidFill>
                  <a:srgbClr val="000000"/>
                </a:solidFill>
                <a:latin typeface="Courier New" panose="02070309020205020404" pitchFamily="49" charset="0"/>
              </a:rPr>
              <a:t>i</a:t>
            </a:r>
            <a:r>
              <a:rPr lang="en-US" sz="1000" dirty="0">
                <a:solidFill>
                  <a:srgbClr val="000000"/>
                </a:solidFill>
                <a:latin typeface="Courier New" panose="02070309020205020404" pitchFamily="49" charset="0"/>
              </a:rPr>
              <a:t>, bus_num-1000)) </a:t>
            </a:r>
            <a:r>
              <a:rPr lang="en-US" sz="1000" dirty="0">
                <a:solidFill>
                  <a:srgbClr val="A020F0"/>
                </a:solidFill>
                <a:latin typeface="Courier New" panose="02070309020205020404" pitchFamily="49" charset="0"/>
              </a:rPr>
              <a:t>''</a:t>
            </a:r>
            <a:r>
              <a:rPr lang="en-US" sz="1000" dirty="0">
                <a:solidFill>
                  <a:srgbClr val="000000"/>
                </a:solidFill>
                <a:latin typeface="Courier New" panose="02070309020205020404" pitchFamily="49" charset="0"/>
              </a:rPr>
              <a:t>];  </a:t>
            </a:r>
          </a:p>
          <a:p>
            <a:r>
              <a:rPr lang="en-US" sz="1000" dirty="0">
                <a:solidFill>
                  <a:srgbClr val="228B22"/>
                </a:solidFill>
                <a:latin typeface="Courier New" panose="02070309020205020404" pitchFamily="49" charset="0"/>
              </a:rPr>
              <a:t>         % Build bus name and set corresponding kW and </a:t>
            </a:r>
            <a:r>
              <a:rPr lang="en-US" sz="1000" dirty="0" err="1">
                <a:solidFill>
                  <a:srgbClr val="228B22"/>
                </a:solidFill>
                <a:latin typeface="Courier New" panose="02070309020205020404" pitchFamily="49" charset="0"/>
              </a:rPr>
              <a:t>kVar</a:t>
            </a:r>
            <a:r>
              <a:rPr lang="en-US" sz="1000" dirty="0">
                <a:solidFill>
                  <a:srgbClr val="000000"/>
                </a:solidFill>
                <a:latin typeface="Courier New" panose="02070309020205020404" pitchFamily="49" charset="0"/>
              </a:rPr>
              <a:t>                                                                                                                                               </a:t>
            </a:r>
          </a:p>
          <a:p>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bus_num-1000 specifies the column number that the power corresponds to </a:t>
            </a:r>
          </a:p>
          <a:p>
            <a:r>
              <a:rPr lang="en-US" sz="1000" dirty="0">
                <a:solidFill>
                  <a:srgbClr val="000000"/>
                </a:solidFill>
                <a:latin typeface="Courier New" panose="02070309020205020404" pitchFamily="49" charset="0"/>
              </a:rPr>
              <a:t>      </a:t>
            </a:r>
            <a:r>
              <a:rPr lang="en-US" sz="1000" dirty="0">
                <a:solidFill>
                  <a:srgbClr val="0000FF"/>
                </a:solidFill>
                <a:latin typeface="Courier New" panose="02070309020205020404" pitchFamily="49" charset="0"/>
              </a:rPr>
              <a:t>end</a:t>
            </a:r>
            <a:r>
              <a:rPr lang="en-US" sz="1000" dirty="0">
                <a:solidFill>
                  <a:srgbClr val="000000"/>
                </a:solidFill>
                <a:latin typeface="Courier New" panose="02070309020205020404" pitchFamily="49" charset="0"/>
              </a:rPr>
              <a:t>    </a:t>
            </a:r>
          </a:p>
          <a:p>
            <a:r>
              <a:rPr lang="en-US" sz="1000" dirty="0">
                <a:solidFill>
                  <a:srgbClr val="000000"/>
                </a:solidFill>
                <a:latin typeface="Courier New" panose="02070309020205020404" pitchFamily="49" charset="0"/>
              </a:rPr>
              <a:t>    </a:t>
            </a:r>
          </a:p>
          <a:p>
            <a:r>
              <a:rPr lang="en-US" sz="1000" dirty="0">
                <a:solidFill>
                  <a:srgbClr val="000000"/>
                </a:solidFill>
                <a:latin typeface="Courier New" panose="02070309020205020404" pitchFamily="49" charset="0"/>
              </a:rPr>
              <a:t>    </a:t>
            </a:r>
          </a:p>
          <a:p>
            <a:r>
              <a:rPr lang="en-US" sz="1000" dirty="0">
                <a:solidFill>
                  <a:srgbClr val="228B22"/>
                </a:solidFill>
                <a:latin typeface="Courier New" panose="02070309020205020404" pitchFamily="49" charset="0"/>
              </a:rPr>
              <a:t>      %% For each load of Feeder B, set kW and </a:t>
            </a:r>
            <a:r>
              <a:rPr lang="en-US" sz="1000" dirty="0" err="1">
                <a:solidFill>
                  <a:srgbClr val="228B22"/>
                </a:solidFill>
                <a:latin typeface="Courier New" panose="02070309020205020404" pitchFamily="49" charset="0"/>
              </a:rPr>
              <a:t>kVar</a:t>
            </a:r>
            <a:r>
              <a:rPr lang="en-US" sz="1000" dirty="0">
                <a:solidFill>
                  <a:srgbClr val="228B22"/>
                </a:solidFill>
                <a:latin typeface="Courier New" panose="02070309020205020404" pitchFamily="49" charset="0"/>
              </a:rPr>
              <a:t> </a:t>
            </a:r>
          </a:p>
          <a:p>
            <a:r>
              <a:rPr lang="en-US" sz="1000" dirty="0">
                <a:solidFill>
                  <a:srgbClr val="000000"/>
                </a:solidFill>
                <a:latin typeface="Courier New" panose="02070309020205020404" pitchFamily="49" charset="0"/>
              </a:rPr>
              <a:t>      </a:t>
            </a:r>
            <a:r>
              <a:rPr lang="en-US" sz="1000" dirty="0">
                <a:solidFill>
                  <a:srgbClr val="0000FF"/>
                </a:solidFill>
                <a:latin typeface="Courier New" panose="02070309020205020404" pitchFamily="49" charset="0"/>
              </a:rPr>
              <a:t>for</a:t>
            </a:r>
            <a:r>
              <a:rPr lang="en-US" sz="1000" dirty="0">
                <a:solidFill>
                  <a:srgbClr val="000000"/>
                </a:solidFill>
                <a:latin typeface="Courier New" panose="02070309020205020404" pitchFamily="49" charset="0"/>
              </a:rPr>
              <a:t> k = 1:length(</a:t>
            </a:r>
            <a:r>
              <a:rPr lang="en-US" sz="1000" dirty="0" err="1">
                <a:solidFill>
                  <a:srgbClr val="000000"/>
                </a:solidFill>
                <a:latin typeface="Courier New" panose="02070309020205020404" pitchFamily="49" charset="0"/>
              </a:rPr>
              <a:t>FeederB_bus_with_load</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From the 1st bus with load to the last bus with load</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bus_num</a:t>
            </a:r>
            <a:r>
              <a:rPr lang="en-US" sz="1000" dirty="0">
                <a:solidFill>
                  <a:srgbClr val="000000"/>
                </a:solidFill>
                <a:latin typeface="Courier New" panose="02070309020205020404" pitchFamily="49" charset="0"/>
              </a:rPr>
              <a:t> = </a:t>
            </a:r>
            <a:r>
              <a:rPr lang="en-US" sz="1000" dirty="0" err="1">
                <a:solidFill>
                  <a:srgbClr val="000000"/>
                </a:solidFill>
                <a:latin typeface="Courier New" panose="02070309020205020404" pitchFamily="49" charset="0"/>
              </a:rPr>
              <a:t>FeederB_bus_with_load</a:t>
            </a:r>
            <a:r>
              <a:rPr lang="en-US" sz="1000" dirty="0">
                <a:solidFill>
                  <a:srgbClr val="000000"/>
                </a:solidFill>
                <a:latin typeface="Courier New" panose="02070309020205020404" pitchFamily="49" charset="0"/>
              </a:rPr>
              <a:t>(1,k);        </a:t>
            </a:r>
            <a:r>
              <a:rPr lang="en-US" sz="1000" dirty="0">
                <a:solidFill>
                  <a:srgbClr val="228B22"/>
                </a:solidFill>
                <a:latin typeface="Courier New" panose="02070309020205020404" pitchFamily="49" charset="0"/>
              </a:rPr>
              <a:t>% Bus No.</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DSSText.command</a:t>
            </a:r>
            <a:r>
              <a:rPr lang="en-US" sz="1000" dirty="0">
                <a:solidFill>
                  <a:srgbClr val="000000"/>
                </a:solidFill>
                <a:latin typeface="Courier New" panose="02070309020205020404" pitchFamily="49" charset="0"/>
              </a:rPr>
              <a:t>=[[char(</a:t>
            </a:r>
            <a:r>
              <a:rPr lang="en-US" sz="1000" dirty="0">
                <a:solidFill>
                  <a:srgbClr val="A020F0"/>
                </a:solidFill>
                <a:latin typeface="Courier New" panose="02070309020205020404" pitchFamily="49" charset="0"/>
              </a:rPr>
              <a:t>'</a:t>
            </a:r>
            <a:r>
              <a:rPr lang="en-US" sz="1000" dirty="0" err="1">
                <a:solidFill>
                  <a:srgbClr val="A020F0"/>
                </a:solidFill>
                <a:latin typeface="Courier New" panose="02070309020205020404" pitchFamily="49" charset="0"/>
              </a:rPr>
              <a:t>load.Load</a:t>
            </a:r>
            <a:r>
              <a:rPr lang="en-US" sz="1000" dirty="0">
                <a:solidFill>
                  <a:srgbClr val="A020F0"/>
                </a:solidFill>
                <a:latin typeface="Courier New" panose="02070309020205020404" pitchFamily="49" charset="0"/>
              </a:rPr>
              <a:t>_'</a:t>
            </a:r>
            <a:r>
              <a:rPr lang="en-US" sz="1000" dirty="0">
                <a:solidFill>
                  <a:srgbClr val="000000"/>
                </a:solidFill>
                <a:latin typeface="Courier New" panose="02070309020205020404" pitchFamily="49" charset="0"/>
              </a:rPr>
              <a:t>), num2str(</a:t>
            </a:r>
            <a:r>
              <a:rPr lang="en-US" sz="1000" dirty="0" err="1">
                <a:solidFill>
                  <a:srgbClr val="000000"/>
                </a:solidFill>
                <a:latin typeface="Courier New" panose="02070309020205020404" pitchFamily="49" charset="0"/>
              </a:rPr>
              <a:t>bus_num</a:t>
            </a:r>
            <a:r>
              <a:rPr lang="en-US" sz="1000" dirty="0">
                <a:solidFill>
                  <a:srgbClr val="000000"/>
                </a:solidFill>
                <a:latin typeface="Courier New" panose="02070309020205020404" pitchFamily="49" charset="0"/>
              </a:rPr>
              <a:t>), char(</a:t>
            </a:r>
            <a:r>
              <a:rPr lang="en-US" sz="1000" dirty="0">
                <a:solidFill>
                  <a:srgbClr val="A020F0"/>
                </a:solidFill>
                <a:latin typeface="Courier New" panose="02070309020205020404" pitchFamily="49" charset="0"/>
              </a:rPr>
              <a:t>'.kW='</a:t>
            </a:r>
            <a:r>
              <a:rPr lang="en-US" sz="1000" dirty="0">
                <a:solidFill>
                  <a:srgbClr val="000000"/>
                </a:solidFill>
                <a:latin typeface="Courier New" panose="02070309020205020404" pitchFamily="49" charset="0"/>
              </a:rPr>
              <a:t>)]  num2str(</a:t>
            </a:r>
            <a:r>
              <a:rPr lang="en-US" sz="1000" dirty="0" err="1">
                <a:solidFill>
                  <a:srgbClr val="000000"/>
                </a:solidFill>
                <a:latin typeface="Courier New" panose="02070309020205020404" pitchFamily="49" charset="0"/>
              </a:rPr>
              <a:t>FeederB_P</a:t>
            </a:r>
            <a:r>
              <a:rPr lang="en-US" sz="1000" dirty="0">
                <a:solidFill>
                  <a:srgbClr val="000000"/>
                </a:solidFill>
                <a:latin typeface="Courier New" panose="02070309020205020404" pitchFamily="49" charset="0"/>
              </a:rPr>
              <a:t>(</a:t>
            </a:r>
            <a:r>
              <a:rPr lang="en-US" sz="1000" dirty="0" err="1">
                <a:solidFill>
                  <a:srgbClr val="000000"/>
                </a:solidFill>
                <a:latin typeface="Courier New" panose="02070309020205020404" pitchFamily="49" charset="0"/>
              </a:rPr>
              <a:t>i</a:t>
            </a:r>
            <a:r>
              <a:rPr lang="en-US" sz="1000" dirty="0">
                <a:solidFill>
                  <a:srgbClr val="000000"/>
                </a:solidFill>
                <a:latin typeface="Courier New" panose="02070309020205020404" pitchFamily="49" charset="0"/>
              </a:rPr>
              <a:t>, </a:t>
            </a:r>
          </a:p>
          <a:p>
            <a:r>
              <a:rPr lang="en-US" sz="1000" dirty="0">
                <a:solidFill>
                  <a:srgbClr val="000000"/>
                </a:solidFill>
                <a:latin typeface="Courier New" panose="02070309020205020404" pitchFamily="49" charset="0"/>
              </a:rPr>
              <a:t>          bus_num-2000)) </a:t>
            </a:r>
            <a:r>
              <a:rPr lang="en-US" sz="1000" dirty="0">
                <a:solidFill>
                  <a:srgbClr val="A020F0"/>
                </a:solidFill>
                <a:latin typeface="Courier New" panose="02070309020205020404" pitchFamily="49" charset="0"/>
              </a:rPr>
              <a:t>' </a:t>
            </a:r>
            <a:r>
              <a:rPr lang="en-US" sz="1000" dirty="0" err="1">
                <a:solidFill>
                  <a:srgbClr val="A020F0"/>
                </a:solidFill>
                <a:latin typeface="Courier New" panose="02070309020205020404" pitchFamily="49" charset="0"/>
              </a:rPr>
              <a:t>kvar</a:t>
            </a:r>
            <a:r>
              <a:rPr lang="en-US" sz="1000" dirty="0">
                <a:solidFill>
                  <a:srgbClr val="A020F0"/>
                </a:solidFill>
                <a:latin typeface="Courier New" panose="02070309020205020404" pitchFamily="49" charset="0"/>
              </a:rPr>
              <a:t>='</a:t>
            </a:r>
            <a:r>
              <a:rPr lang="en-US" sz="1000" dirty="0">
                <a:solidFill>
                  <a:srgbClr val="000000"/>
                </a:solidFill>
                <a:latin typeface="Courier New" panose="02070309020205020404" pitchFamily="49" charset="0"/>
              </a:rPr>
              <a:t>  num2str(</a:t>
            </a:r>
            <a:r>
              <a:rPr lang="en-US" sz="1000" dirty="0" err="1">
                <a:solidFill>
                  <a:srgbClr val="000000"/>
                </a:solidFill>
                <a:latin typeface="Courier New" panose="02070309020205020404" pitchFamily="49" charset="0"/>
              </a:rPr>
              <a:t>FeederB_Q</a:t>
            </a:r>
            <a:r>
              <a:rPr lang="en-US" sz="1000" dirty="0">
                <a:solidFill>
                  <a:srgbClr val="000000"/>
                </a:solidFill>
                <a:latin typeface="Courier New" panose="02070309020205020404" pitchFamily="49" charset="0"/>
              </a:rPr>
              <a:t>(</a:t>
            </a:r>
            <a:r>
              <a:rPr lang="en-US" sz="1000" dirty="0" err="1">
                <a:solidFill>
                  <a:srgbClr val="000000"/>
                </a:solidFill>
                <a:latin typeface="Courier New" panose="02070309020205020404" pitchFamily="49" charset="0"/>
              </a:rPr>
              <a:t>i</a:t>
            </a:r>
            <a:r>
              <a:rPr lang="en-US" sz="1000" dirty="0">
                <a:solidFill>
                  <a:srgbClr val="000000"/>
                </a:solidFill>
                <a:latin typeface="Courier New" panose="02070309020205020404" pitchFamily="49" charset="0"/>
              </a:rPr>
              <a:t>, bus_num-2000)) </a:t>
            </a:r>
            <a:r>
              <a:rPr lang="en-US" sz="1000" dirty="0">
                <a:solidFill>
                  <a:srgbClr val="A020F0"/>
                </a:solidFill>
                <a:latin typeface="Courier New" panose="02070309020205020404" pitchFamily="49" charset="0"/>
              </a:rPr>
              <a:t>''</a:t>
            </a:r>
            <a:r>
              <a:rPr lang="en-US" sz="1000" dirty="0">
                <a:solidFill>
                  <a:srgbClr val="000000"/>
                </a:solidFill>
                <a:latin typeface="Courier New" panose="02070309020205020404" pitchFamily="49" charset="0"/>
              </a:rPr>
              <a:t>];   </a:t>
            </a:r>
          </a:p>
          <a:p>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Build bus name and set corresponding kW and </a:t>
            </a:r>
            <a:r>
              <a:rPr lang="en-US" sz="1000" dirty="0" err="1">
                <a:solidFill>
                  <a:srgbClr val="228B22"/>
                </a:solidFill>
                <a:latin typeface="Courier New" panose="02070309020205020404" pitchFamily="49" charset="0"/>
              </a:rPr>
              <a:t>kVar</a:t>
            </a:r>
            <a:r>
              <a:rPr lang="en-US" sz="1000" dirty="0">
                <a:solidFill>
                  <a:srgbClr val="000000"/>
                </a:solidFill>
                <a:latin typeface="Courier New" panose="02070309020205020404" pitchFamily="49" charset="0"/>
              </a:rPr>
              <a:t> </a:t>
            </a:r>
          </a:p>
          <a:p>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bus_num-2000 specifies the column number that the power corresponds to</a:t>
            </a:r>
          </a:p>
          <a:p>
            <a:r>
              <a:rPr lang="en-US" sz="1000" dirty="0">
                <a:solidFill>
                  <a:srgbClr val="000000"/>
                </a:solidFill>
                <a:latin typeface="Courier New" panose="02070309020205020404" pitchFamily="49" charset="0"/>
              </a:rPr>
              <a:t>      </a:t>
            </a:r>
            <a:r>
              <a:rPr lang="en-US" sz="1000" dirty="0">
                <a:solidFill>
                  <a:srgbClr val="0000FF"/>
                </a:solidFill>
                <a:latin typeface="Courier New" panose="02070309020205020404" pitchFamily="49" charset="0"/>
              </a:rPr>
              <a:t>end</a:t>
            </a:r>
            <a:r>
              <a:rPr lang="en-US" sz="1000" dirty="0">
                <a:solidFill>
                  <a:srgbClr val="000000"/>
                </a:solidFill>
                <a:latin typeface="Courier New" panose="02070309020205020404" pitchFamily="49" charset="0"/>
              </a:rPr>
              <a:t>     </a:t>
            </a:r>
          </a:p>
          <a:p>
            <a:r>
              <a:rPr lang="en-US" sz="1000" dirty="0">
                <a:solidFill>
                  <a:srgbClr val="000000"/>
                </a:solidFill>
                <a:latin typeface="Courier New" panose="02070309020205020404" pitchFamily="49" charset="0"/>
              </a:rPr>
              <a:t>    </a:t>
            </a:r>
          </a:p>
          <a:p>
            <a:r>
              <a:rPr lang="en-US" sz="1000" dirty="0">
                <a:solidFill>
                  <a:srgbClr val="000000"/>
                </a:solidFill>
                <a:latin typeface="Courier New" panose="02070309020205020404" pitchFamily="49" charset="0"/>
              </a:rPr>
              <a:t>    </a:t>
            </a:r>
          </a:p>
          <a:p>
            <a:r>
              <a:rPr lang="en-US" sz="1000" dirty="0">
                <a:solidFill>
                  <a:srgbClr val="228B22"/>
                </a:solidFill>
                <a:latin typeface="Courier New" panose="02070309020205020404" pitchFamily="49" charset="0"/>
              </a:rPr>
              <a:t>      </a:t>
            </a:r>
          </a:p>
          <a:p>
            <a:endParaRPr lang="en-US" sz="1000" dirty="0"/>
          </a:p>
          <a:p>
            <a:r>
              <a:rPr lang="en-US" sz="1000" dirty="0">
                <a:solidFill>
                  <a:srgbClr val="228B22"/>
                </a:solidFill>
                <a:latin typeface="Courier New" panose="02070309020205020404" pitchFamily="49" charset="0"/>
              </a:rPr>
              <a:t> </a:t>
            </a:r>
          </a:p>
        </p:txBody>
      </p:sp>
      <p:grpSp>
        <p:nvGrpSpPr>
          <p:cNvPr id="7" name="Group 6"/>
          <p:cNvGrpSpPr/>
          <p:nvPr/>
        </p:nvGrpSpPr>
        <p:grpSpPr>
          <a:xfrm>
            <a:off x="6169174" y="838200"/>
            <a:ext cx="2589939" cy="972563"/>
            <a:chOff x="5791199" y="1295399"/>
            <a:chExt cx="2589939" cy="972563"/>
          </a:xfrm>
        </p:grpSpPr>
        <p:sp>
          <p:nvSpPr>
            <p:cNvPr id="8" name="Left Brace 7"/>
            <p:cNvSpPr/>
            <p:nvPr/>
          </p:nvSpPr>
          <p:spPr bwMode="auto">
            <a:xfrm rot="10800000">
              <a:off x="5791199" y="1295399"/>
              <a:ext cx="231625" cy="972563"/>
            </a:xfrm>
            <a:prstGeom prst="leftBrace">
              <a:avLst>
                <a:gd name="adj1" fmla="val 15432"/>
                <a:gd name="adj2" fmla="val 50000"/>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9" name="Rectangle 26"/>
            <p:cNvSpPr>
              <a:spLocks noChangeArrowheads="1"/>
            </p:cNvSpPr>
            <p:nvPr/>
          </p:nvSpPr>
          <p:spPr bwMode="auto">
            <a:xfrm>
              <a:off x="6172200" y="1658363"/>
              <a:ext cx="220893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Specify the nodes with loads</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1219200" y="2322984"/>
            <a:ext cx="5088396" cy="230832"/>
            <a:chOff x="1219200" y="2322984"/>
            <a:chExt cx="5088396" cy="230832"/>
          </a:xfrm>
        </p:grpSpPr>
        <p:cxnSp>
          <p:nvCxnSpPr>
            <p:cNvPr id="10" name="Straight Arrow Connector 9"/>
            <p:cNvCxnSpPr/>
            <p:nvPr/>
          </p:nvCxnSpPr>
          <p:spPr bwMode="auto">
            <a:xfrm>
              <a:off x="1219200" y="2438400"/>
              <a:ext cx="1066800" cy="0"/>
            </a:xfrm>
            <a:prstGeom prst="straightConnector1">
              <a:avLst/>
            </a:prstGeom>
            <a:solidFill>
              <a:schemeClr val="accent1"/>
            </a:solidFill>
            <a:ln w="28575" cap="flat" cmpd="sng" algn="ctr">
              <a:solidFill>
                <a:srgbClr val="FF0000"/>
              </a:solidFill>
              <a:prstDash val="solid"/>
              <a:round/>
              <a:headEnd type="none" w="lg" len="lg"/>
              <a:tailEnd type="triangle" w="lg" len="lg"/>
            </a:ln>
            <a:effectLst/>
          </p:spPr>
        </p:cxnSp>
        <p:sp>
          <p:nvSpPr>
            <p:cNvPr id="15" name="Rectangle 26"/>
            <p:cNvSpPr>
              <a:spLocks noChangeArrowheads="1"/>
            </p:cNvSpPr>
            <p:nvPr/>
          </p:nvSpPr>
          <p:spPr bwMode="auto">
            <a:xfrm>
              <a:off x="2470007" y="2322984"/>
              <a:ext cx="383758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500" dirty="0">
                  <a:solidFill>
                    <a:srgbClr val="FF0000"/>
                  </a:solidFill>
                  <a:latin typeface="Times New Roman" panose="02020603050405020304" pitchFamily="18" charset="0"/>
                  <a:cs typeface="Times New Roman" panose="02020603050405020304" pitchFamily="18" charset="0"/>
                </a:rPr>
                <a:t>solve snapshot power flow over a one-year period</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5943600" y="2667191"/>
            <a:ext cx="2947446" cy="2739119"/>
            <a:chOff x="5943600" y="2667191"/>
            <a:chExt cx="2947446" cy="2739119"/>
          </a:xfrm>
        </p:grpSpPr>
        <p:grpSp>
          <p:nvGrpSpPr>
            <p:cNvPr id="17" name="Group 16"/>
            <p:cNvGrpSpPr/>
            <p:nvPr/>
          </p:nvGrpSpPr>
          <p:grpSpPr>
            <a:xfrm>
              <a:off x="5943600" y="2667191"/>
              <a:ext cx="2922326" cy="1283451"/>
              <a:chOff x="5791197" y="1295398"/>
              <a:chExt cx="2922326" cy="1283451"/>
            </a:xfrm>
          </p:grpSpPr>
          <p:sp>
            <p:nvSpPr>
              <p:cNvPr id="18" name="Left Brace 17"/>
              <p:cNvSpPr/>
              <p:nvPr/>
            </p:nvSpPr>
            <p:spPr bwMode="auto">
              <a:xfrm rot="10800000">
                <a:off x="5791197" y="1295398"/>
                <a:ext cx="256747" cy="1283451"/>
              </a:xfrm>
              <a:prstGeom prst="leftBrace">
                <a:avLst>
                  <a:gd name="adj1" fmla="val 15432"/>
                  <a:gd name="adj2" fmla="val 50000"/>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9" name="Rectangle 26"/>
              <p:cNvSpPr>
                <a:spLocks noChangeArrowheads="1"/>
              </p:cNvSpPr>
              <p:nvPr/>
            </p:nvSpPr>
            <p:spPr bwMode="auto">
              <a:xfrm>
                <a:off x="6197321" y="1706291"/>
                <a:ext cx="2516202"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Edit the “kW” and “</a:t>
                </a:r>
                <a:r>
                  <a:rPr kumimoji="0" lang="en-US" altLang="en-US" sz="15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kVar</a:t>
                </a:r>
                <a:r>
                  <a:rPr kumimoji="0" lang="en-US" altLang="en-US" sz="15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using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the loaded calculated</a:t>
                </a:r>
                <a:r>
                  <a:rPr kumimoji="0" lang="en-US" altLang="en-US" sz="15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P and Q,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Feeder A</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5968720" y="4122859"/>
              <a:ext cx="2922326" cy="1283451"/>
              <a:chOff x="5791197" y="1295398"/>
              <a:chExt cx="2922326" cy="1283451"/>
            </a:xfrm>
          </p:grpSpPr>
          <p:sp>
            <p:nvSpPr>
              <p:cNvPr id="21" name="Left Brace 20"/>
              <p:cNvSpPr/>
              <p:nvPr/>
            </p:nvSpPr>
            <p:spPr bwMode="auto">
              <a:xfrm rot="10800000">
                <a:off x="5791197" y="1295398"/>
                <a:ext cx="256747" cy="1283451"/>
              </a:xfrm>
              <a:prstGeom prst="leftBrace">
                <a:avLst>
                  <a:gd name="adj1" fmla="val 15432"/>
                  <a:gd name="adj2" fmla="val 50000"/>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2" name="Rectangle 26"/>
              <p:cNvSpPr>
                <a:spLocks noChangeArrowheads="1"/>
              </p:cNvSpPr>
              <p:nvPr/>
            </p:nvSpPr>
            <p:spPr bwMode="auto">
              <a:xfrm>
                <a:off x="6197321" y="1706291"/>
                <a:ext cx="2516202"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Edit the “kW” and “</a:t>
                </a:r>
                <a:r>
                  <a:rPr kumimoji="0" lang="en-US" altLang="en-US" sz="15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kVar</a:t>
                </a:r>
                <a:r>
                  <a:rPr kumimoji="0" lang="en-US" altLang="en-US" sz="15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using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the loaded calculated</a:t>
                </a:r>
                <a:r>
                  <a:rPr kumimoji="0" lang="en-US" altLang="en-US" sz="15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P and Q,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Feeder B</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248212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8" y="152400"/>
            <a:ext cx="8379941" cy="533400"/>
          </a:xfrm>
        </p:spPr>
        <p:txBody>
          <a:bodyPr/>
          <a:lstStyle/>
          <a:p>
            <a:r>
              <a:rPr lang="en-US" sz="4000" dirty="0" err="1">
                <a:latin typeface="Times New Roman" panose="02020603050405020304" pitchFamily="18" charset="0"/>
                <a:cs typeface="Times New Roman" panose="02020603050405020304" pitchFamily="18" charset="0"/>
              </a:rPr>
              <a:t>Matlab-OpenDSS</a:t>
            </a:r>
            <a:r>
              <a:rPr lang="en-US" sz="4000" dirty="0">
                <a:latin typeface="Times New Roman" panose="02020603050405020304" pitchFamily="18" charset="0"/>
                <a:cs typeface="Times New Roman" panose="02020603050405020304" pitchFamily="18" charset="0"/>
              </a:rPr>
              <a:t> Interface</a:t>
            </a:r>
          </a:p>
        </p:txBody>
      </p:sp>
      <p:sp>
        <p:nvSpPr>
          <p:cNvPr id="4" name="Slide Number Placeholder 3"/>
          <p:cNvSpPr>
            <a:spLocks noGrp="1"/>
          </p:cNvSpPr>
          <p:nvPr>
            <p:ph type="sldNum" sz="quarter" idx="4"/>
          </p:nvPr>
        </p:nvSpPr>
        <p:spPr/>
        <p:txBody>
          <a:bodyPr/>
          <a:lstStyle/>
          <a:p>
            <a:fld id="{179A9A4E-4C82-4D44-9372-C31BB3818094}" type="slidenum">
              <a:rPr lang="en-US" smtClean="0"/>
              <a:pPr/>
              <a:t>119</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97410" y="765988"/>
            <a:ext cx="8991600" cy="5786199"/>
          </a:xfrm>
          <a:prstGeom prst="rect">
            <a:avLst/>
          </a:prstGeom>
        </p:spPr>
        <p:txBody>
          <a:bodyPr wrap="square">
            <a:spAutoFit/>
          </a:bodyPr>
          <a:lstStyle/>
          <a:p>
            <a:r>
              <a:rPr lang="en-US" sz="1000" dirty="0">
                <a:solidFill>
                  <a:srgbClr val="0000FF"/>
                </a:solidFill>
                <a:latin typeface="Courier New" panose="02070309020205020404" pitchFamily="49" charset="0"/>
              </a:rPr>
              <a:t>for</a:t>
            </a:r>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i</a:t>
            </a:r>
            <a:r>
              <a:rPr lang="en-US" sz="1000" dirty="0">
                <a:solidFill>
                  <a:srgbClr val="000000"/>
                </a:solidFill>
                <a:latin typeface="Courier New" panose="02070309020205020404" pitchFamily="49" charset="0"/>
              </a:rPr>
              <a:t> = 1:n</a:t>
            </a:r>
          </a:p>
          <a:p>
            <a:r>
              <a:rPr lang="en-US" sz="1000" dirty="0">
                <a:solidFill>
                  <a:srgbClr val="000000"/>
                </a:solidFill>
                <a:latin typeface="Courier New" panose="02070309020205020404" pitchFamily="49" charset="0"/>
              </a:rPr>
              <a:t>    . . .</a:t>
            </a:r>
          </a:p>
          <a:p>
            <a:r>
              <a:rPr lang="en-US" sz="1000" dirty="0">
                <a:solidFill>
                  <a:srgbClr val="000000"/>
                </a:solidFill>
                <a:latin typeface="Courier New" panose="02070309020205020404" pitchFamily="49" charset="0"/>
              </a:rPr>
              <a:t>    </a:t>
            </a:r>
          </a:p>
          <a:p>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For each load of Feeder C, set kW and </a:t>
            </a:r>
            <a:r>
              <a:rPr lang="en-US" sz="1000" dirty="0" err="1">
                <a:solidFill>
                  <a:srgbClr val="228B22"/>
                </a:solidFill>
                <a:latin typeface="Courier New" panose="02070309020205020404" pitchFamily="49" charset="0"/>
              </a:rPr>
              <a:t>kVar</a:t>
            </a:r>
            <a:r>
              <a:rPr lang="en-US" sz="1000" dirty="0">
                <a:solidFill>
                  <a:srgbClr val="228B22"/>
                </a:solidFill>
                <a:latin typeface="Courier New" panose="02070309020205020404" pitchFamily="49" charset="0"/>
              </a:rPr>
              <a:t> </a:t>
            </a:r>
          </a:p>
          <a:p>
            <a:r>
              <a:rPr lang="en-US" sz="1000" dirty="0">
                <a:solidFill>
                  <a:srgbClr val="000000"/>
                </a:solidFill>
                <a:latin typeface="Courier New" panose="02070309020205020404" pitchFamily="49" charset="0"/>
              </a:rPr>
              <a:t>      </a:t>
            </a:r>
            <a:r>
              <a:rPr lang="en-US" sz="1000" dirty="0">
                <a:solidFill>
                  <a:srgbClr val="0000FF"/>
                </a:solidFill>
                <a:latin typeface="Courier New" panose="02070309020205020404" pitchFamily="49" charset="0"/>
              </a:rPr>
              <a:t>for</a:t>
            </a:r>
            <a:r>
              <a:rPr lang="en-US" sz="1000" dirty="0">
                <a:solidFill>
                  <a:srgbClr val="000000"/>
                </a:solidFill>
                <a:latin typeface="Courier New" panose="02070309020205020404" pitchFamily="49" charset="0"/>
              </a:rPr>
              <a:t> k = 1:length(</a:t>
            </a:r>
            <a:r>
              <a:rPr lang="en-US" sz="1000" dirty="0" err="1">
                <a:solidFill>
                  <a:srgbClr val="000000"/>
                </a:solidFill>
                <a:latin typeface="Courier New" panose="02070309020205020404" pitchFamily="49" charset="0"/>
              </a:rPr>
              <a:t>FeederC_bus_with_load</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From the 1st bus with load to the last bus with load</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bus_num</a:t>
            </a:r>
            <a:r>
              <a:rPr lang="en-US" sz="1000" dirty="0">
                <a:solidFill>
                  <a:srgbClr val="000000"/>
                </a:solidFill>
                <a:latin typeface="Courier New" panose="02070309020205020404" pitchFamily="49" charset="0"/>
              </a:rPr>
              <a:t> = </a:t>
            </a:r>
            <a:r>
              <a:rPr lang="en-US" sz="1000" dirty="0" err="1">
                <a:solidFill>
                  <a:srgbClr val="000000"/>
                </a:solidFill>
                <a:latin typeface="Courier New" panose="02070309020205020404" pitchFamily="49" charset="0"/>
              </a:rPr>
              <a:t>FeederC_bus_with_load</a:t>
            </a:r>
            <a:r>
              <a:rPr lang="en-US" sz="1000" dirty="0">
                <a:solidFill>
                  <a:srgbClr val="000000"/>
                </a:solidFill>
                <a:latin typeface="Courier New" panose="02070309020205020404" pitchFamily="49" charset="0"/>
              </a:rPr>
              <a:t>(1,k);        </a:t>
            </a:r>
            <a:r>
              <a:rPr lang="en-US" sz="1000" dirty="0">
                <a:solidFill>
                  <a:srgbClr val="228B22"/>
                </a:solidFill>
                <a:latin typeface="Courier New" panose="02070309020205020404" pitchFamily="49" charset="0"/>
              </a:rPr>
              <a:t>% Bus No.</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DSSText.command</a:t>
            </a:r>
            <a:r>
              <a:rPr lang="en-US" sz="1000" dirty="0">
                <a:solidFill>
                  <a:srgbClr val="000000"/>
                </a:solidFill>
                <a:latin typeface="Courier New" panose="02070309020205020404" pitchFamily="49" charset="0"/>
              </a:rPr>
              <a:t>=[[char(</a:t>
            </a:r>
            <a:r>
              <a:rPr lang="en-US" sz="1000" dirty="0">
                <a:solidFill>
                  <a:srgbClr val="A020F0"/>
                </a:solidFill>
                <a:latin typeface="Courier New" panose="02070309020205020404" pitchFamily="49" charset="0"/>
              </a:rPr>
              <a:t>'</a:t>
            </a:r>
            <a:r>
              <a:rPr lang="en-US" sz="1000" dirty="0" err="1">
                <a:solidFill>
                  <a:srgbClr val="A020F0"/>
                </a:solidFill>
                <a:latin typeface="Courier New" panose="02070309020205020404" pitchFamily="49" charset="0"/>
              </a:rPr>
              <a:t>load.Load</a:t>
            </a:r>
            <a:r>
              <a:rPr lang="en-US" sz="1000" dirty="0">
                <a:solidFill>
                  <a:srgbClr val="A020F0"/>
                </a:solidFill>
                <a:latin typeface="Courier New" panose="02070309020205020404" pitchFamily="49" charset="0"/>
              </a:rPr>
              <a:t>_'</a:t>
            </a:r>
            <a:r>
              <a:rPr lang="en-US" sz="1000" dirty="0">
                <a:solidFill>
                  <a:srgbClr val="000000"/>
                </a:solidFill>
                <a:latin typeface="Courier New" panose="02070309020205020404" pitchFamily="49" charset="0"/>
              </a:rPr>
              <a:t>), num2str(</a:t>
            </a:r>
            <a:r>
              <a:rPr lang="en-US" sz="1000" dirty="0" err="1">
                <a:solidFill>
                  <a:srgbClr val="000000"/>
                </a:solidFill>
                <a:latin typeface="Courier New" panose="02070309020205020404" pitchFamily="49" charset="0"/>
              </a:rPr>
              <a:t>bus_num</a:t>
            </a:r>
            <a:r>
              <a:rPr lang="en-US" sz="1000" dirty="0">
                <a:solidFill>
                  <a:srgbClr val="000000"/>
                </a:solidFill>
                <a:latin typeface="Courier New" panose="02070309020205020404" pitchFamily="49" charset="0"/>
              </a:rPr>
              <a:t>), char(</a:t>
            </a:r>
            <a:r>
              <a:rPr lang="en-US" sz="1000" dirty="0">
                <a:solidFill>
                  <a:srgbClr val="A020F0"/>
                </a:solidFill>
                <a:latin typeface="Courier New" panose="02070309020205020404" pitchFamily="49" charset="0"/>
              </a:rPr>
              <a:t>'.kW='</a:t>
            </a:r>
            <a:r>
              <a:rPr lang="en-US" sz="1000" dirty="0">
                <a:solidFill>
                  <a:srgbClr val="000000"/>
                </a:solidFill>
                <a:latin typeface="Courier New" panose="02070309020205020404" pitchFamily="49" charset="0"/>
              </a:rPr>
              <a:t>)]  num2str(</a:t>
            </a:r>
            <a:r>
              <a:rPr lang="en-US" sz="1000" dirty="0" err="1">
                <a:solidFill>
                  <a:srgbClr val="000000"/>
                </a:solidFill>
                <a:latin typeface="Courier New" panose="02070309020205020404" pitchFamily="49" charset="0"/>
              </a:rPr>
              <a:t>FeederC_P</a:t>
            </a:r>
            <a:r>
              <a:rPr lang="en-US" sz="1000" dirty="0">
                <a:solidFill>
                  <a:srgbClr val="000000"/>
                </a:solidFill>
                <a:latin typeface="Courier New" panose="02070309020205020404" pitchFamily="49" charset="0"/>
              </a:rPr>
              <a:t>(</a:t>
            </a:r>
            <a:r>
              <a:rPr lang="en-US" sz="1000" dirty="0" err="1">
                <a:solidFill>
                  <a:srgbClr val="000000"/>
                </a:solidFill>
                <a:latin typeface="Courier New" panose="02070309020205020404" pitchFamily="49" charset="0"/>
              </a:rPr>
              <a:t>i</a:t>
            </a:r>
            <a:r>
              <a:rPr lang="en-US" sz="1000" dirty="0">
                <a:solidFill>
                  <a:srgbClr val="000000"/>
                </a:solidFill>
                <a:latin typeface="Courier New" panose="02070309020205020404" pitchFamily="49" charset="0"/>
              </a:rPr>
              <a:t>, </a:t>
            </a:r>
          </a:p>
          <a:p>
            <a:r>
              <a:rPr lang="en-US" sz="1000" dirty="0">
                <a:solidFill>
                  <a:srgbClr val="000000"/>
                </a:solidFill>
                <a:latin typeface="Courier New" panose="02070309020205020404" pitchFamily="49" charset="0"/>
              </a:rPr>
              <a:t>          bus_num-3000)) </a:t>
            </a:r>
            <a:r>
              <a:rPr lang="en-US" sz="1000" dirty="0">
                <a:solidFill>
                  <a:srgbClr val="A020F0"/>
                </a:solidFill>
                <a:latin typeface="Courier New" panose="02070309020205020404" pitchFamily="49" charset="0"/>
              </a:rPr>
              <a:t>' </a:t>
            </a:r>
            <a:r>
              <a:rPr lang="en-US" sz="1000" dirty="0" err="1">
                <a:solidFill>
                  <a:srgbClr val="A020F0"/>
                </a:solidFill>
                <a:latin typeface="Courier New" panose="02070309020205020404" pitchFamily="49" charset="0"/>
              </a:rPr>
              <a:t>kvar</a:t>
            </a:r>
            <a:r>
              <a:rPr lang="en-US" sz="1000" dirty="0">
                <a:solidFill>
                  <a:srgbClr val="A020F0"/>
                </a:solidFill>
                <a:latin typeface="Courier New" panose="02070309020205020404" pitchFamily="49" charset="0"/>
              </a:rPr>
              <a:t>='</a:t>
            </a:r>
            <a:r>
              <a:rPr lang="en-US" sz="1000" dirty="0">
                <a:solidFill>
                  <a:srgbClr val="000000"/>
                </a:solidFill>
                <a:latin typeface="Courier New" panose="02070309020205020404" pitchFamily="49" charset="0"/>
              </a:rPr>
              <a:t>  num2str(</a:t>
            </a:r>
            <a:r>
              <a:rPr lang="en-US" sz="1000" dirty="0" err="1">
                <a:solidFill>
                  <a:srgbClr val="000000"/>
                </a:solidFill>
                <a:latin typeface="Courier New" panose="02070309020205020404" pitchFamily="49" charset="0"/>
              </a:rPr>
              <a:t>FeederC_Q</a:t>
            </a:r>
            <a:r>
              <a:rPr lang="en-US" sz="1000" dirty="0">
                <a:solidFill>
                  <a:srgbClr val="000000"/>
                </a:solidFill>
                <a:latin typeface="Courier New" panose="02070309020205020404" pitchFamily="49" charset="0"/>
              </a:rPr>
              <a:t>(</a:t>
            </a:r>
            <a:r>
              <a:rPr lang="en-US" sz="1000" dirty="0" err="1">
                <a:solidFill>
                  <a:srgbClr val="000000"/>
                </a:solidFill>
                <a:latin typeface="Courier New" panose="02070309020205020404" pitchFamily="49" charset="0"/>
              </a:rPr>
              <a:t>i</a:t>
            </a:r>
            <a:r>
              <a:rPr lang="en-US" sz="1000" dirty="0">
                <a:solidFill>
                  <a:srgbClr val="000000"/>
                </a:solidFill>
                <a:latin typeface="Courier New" panose="02070309020205020404" pitchFamily="49" charset="0"/>
              </a:rPr>
              <a:t>, bus_num-3000)) </a:t>
            </a:r>
            <a:r>
              <a:rPr lang="en-US" sz="1000" dirty="0">
                <a:solidFill>
                  <a:srgbClr val="A020F0"/>
                </a:solidFill>
                <a:latin typeface="Courier New" panose="02070309020205020404" pitchFamily="49" charset="0"/>
              </a:rPr>
              <a:t>''</a:t>
            </a:r>
            <a:r>
              <a:rPr lang="en-US" sz="1000" dirty="0">
                <a:solidFill>
                  <a:srgbClr val="000000"/>
                </a:solidFill>
                <a:latin typeface="Courier New" panose="02070309020205020404" pitchFamily="49" charset="0"/>
              </a:rPr>
              <a:t>];   </a:t>
            </a:r>
          </a:p>
          <a:p>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Build bus name and set corresponding kW and </a:t>
            </a:r>
            <a:r>
              <a:rPr lang="en-US" sz="1000" dirty="0" err="1">
                <a:solidFill>
                  <a:srgbClr val="228B22"/>
                </a:solidFill>
                <a:latin typeface="Courier New" panose="02070309020205020404" pitchFamily="49" charset="0"/>
              </a:rPr>
              <a:t>kVar</a:t>
            </a:r>
            <a:r>
              <a:rPr lang="en-US" sz="1000" dirty="0">
                <a:solidFill>
                  <a:srgbClr val="000000"/>
                </a:solidFill>
                <a:latin typeface="Courier New" panose="02070309020205020404" pitchFamily="49" charset="0"/>
              </a:rPr>
              <a:t>                                                                                                                                          </a:t>
            </a:r>
          </a:p>
          <a:p>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bus_num-3000 specifies the column number that the power corresponds to</a:t>
            </a:r>
          </a:p>
          <a:p>
            <a:r>
              <a:rPr lang="en-US" sz="1000" dirty="0">
                <a:solidFill>
                  <a:srgbClr val="000000"/>
                </a:solidFill>
                <a:latin typeface="Courier New" panose="02070309020205020404" pitchFamily="49" charset="0"/>
              </a:rPr>
              <a:t>      </a:t>
            </a:r>
            <a:r>
              <a:rPr lang="en-US" sz="1000" dirty="0">
                <a:solidFill>
                  <a:srgbClr val="0000FF"/>
                </a:solidFill>
                <a:latin typeface="Courier New" panose="02070309020205020404" pitchFamily="49" charset="0"/>
              </a:rPr>
              <a:t>end</a:t>
            </a:r>
          </a:p>
          <a:p>
            <a:r>
              <a:rPr lang="en-US" sz="1000" dirty="0">
                <a:solidFill>
                  <a:srgbClr val="0000FF"/>
                </a:solidFill>
                <a:latin typeface="Courier New" panose="02070309020205020404" pitchFamily="49" charset="0"/>
              </a:rPr>
              <a:t> </a:t>
            </a:r>
          </a:p>
          <a:p>
            <a:r>
              <a:rPr lang="en-US" sz="1000" dirty="0">
                <a:solidFill>
                  <a:srgbClr val="0000FF"/>
                </a:solidFill>
                <a:latin typeface="Courier New" panose="02070309020205020404" pitchFamily="49" charset="0"/>
              </a:rPr>
              <a:t> </a:t>
            </a:r>
          </a:p>
          <a:p>
            <a:r>
              <a:rPr lang="en-US" sz="1000" dirty="0">
                <a:solidFill>
                  <a:srgbClr val="228B22"/>
                </a:solidFill>
                <a:latin typeface="Courier New" panose="02070309020205020404" pitchFamily="49" charset="0"/>
              </a:rPr>
              <a:t>      %% Solve snapshot power flow</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DSSText.Command</a:t>
            </a:r>
            <a:r>
              <a:rPr lang="en-US" sz="1000" dirty="0">
                <a:solidFill>
                  <a:srgbClr val="000000"/>
                </a:solidFill>
                <a:latin typeface="Courier New" panose="02070309020205020404" pitchFamily="49" charset="0"/>
              </a:rPr>
              <a:t>=</a:t>
            </a:r>
            <a:r>
              <a:rPr lang="en-US" sz="1000" dirty="0">
                <a:solidFill>
                  <a:srgbClr val="A020F0"/>
                </a:solidFill>
                <a:latin typeface="Courier New" panose="02070309020205020404" pitchFamily="49" charset="0"/>
              </a:rPr>
              <a:t>'solve'</a:t>
            </a:r>
            <a:r>
              <a:rPr lang="en-US" sz="1000" dirty="0">
                <a:solidFill>
                  <a:srgbClr val="000000"/>
                </a:solidFill>
                <a:latin typeface="Courier New" panose="02070309020205020404" pitchFamily="49" charset="0"/>
              </a:rPr>
              <a:t>;</a:t>
            </a:r>
          </a:p>
          <a:p>
            <a:r>
              <a:rPr lang="en-US" sz="1000" dirty="0">
                <a:solidFill>
                  <a:srgbClr val="000000"/>
                </a:solidFill>
                <a:latin typeface="Courier New" panose="02070309020205020404" pitchFamily="49" charset="0"/>
              </a:rPr>
              <a:t> </a:t>
            </a:r>
          </a:p>
          <a:p>
            <a:r>
              <a:rPr lang="en-US" sz="1000" dirty="0">
                <a:solidFill>
                  <a:srgbClr val="000000"/>
                </a:solidFill>
                <a:latin typeface="Courier New" panose="02070309020205020404" pitchFamily="49" charset="0"/>
              </a:rPr>
              <a:t> </a:t>
            </a:r>
          </a:p>
          <a:p>
            <a:r>
              <a:rPr lang="en-US" sz="1000" dirty="0">
                <a:solidFill>
                  <a:srgbClr val="228B22"/>
                </a:solidFill>
                <a:latin typeface="Courier New" panose="02070309020205020404" pitchFamily="49" charset="0"/>
              </a:rPr>
              <a:t>      %% Convergence checking and record the number of </a:t>
            </a:r>
            <a:r>
              <a:rPr lang="en-US" sz="1000" dirty="0" err="1">
                <a:solidFill>
                  <a:srgbClr val="228B22"/>
                </a:solidFill>
                <a:latin typeface="Courier New" panose="02070309020205020404" pitchFamily="49" charset="0"/>
              </a:rPr>
              <a:t>uncoverged</a:t>
            </a:r>
            <a:r>
              <a:rPr lang="en-US" sz="1000" dirty="0">
                <a:solidFill>
                  <a:srgbClr val="228B22"/>
                </a:solidFill>
                <a:latin typeface="Courier New" panose="02070309020205020404" pitchFamily="49" charset="0"/>
              </a:rPr>
              <a:t> snapshot power flow</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DSSSolution</a:t>
            </a:r>
            <a:r>
              <a:rPr lang="en-US" sz="1000" dirty="0">
                <a:solidFill>
                  <a:srgbClr val="000000"/>
                </a:solidFill>
                <a:latin typeface="Courier New" panose="02070309020205020404" pitchFamily="49" charset="0"/>
              </a:rPr>
              <a:t> = </a:t>
            </a:r>
            <a:r>
              <a:rPr lang="en-US" sz="1000" dirty="0" err="1">
                <a:solidFill>
                  <a:srgbClr val="000000"/>
                </a:solidFill>
                <a:latin typeface="Courier New" panose="02070309020205020404" pitchFamily="49" charset="0"/>
              </a:rPr>
              <a:t>DSSCircuit.Solution</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Obtain solution information from the interface</a:t>
            </a:r>
          </a:p>
          <a:p>
            <a:r>
              <a:rPr lang="en-US" sz="1000" dirty="0">
                <a:solidFill>
                  <a:srgbClr val="000000"/>
                </a:solidFill>
                <a:latin typeface="Courier New" panose="02070309020205020404" pitchFamily="49" charset="0"/>
              </a:rPr>
              <a:t>      </a:t>
            </a:r>
            <a:r>
              <a:rPr lang="en-US" sz="1000" dirty="0">
                <a:solidFill>
                  <a:srgbClr val="0000FF"/>
                </a:solidFill>
                <a:latin typeface="Courier New" panose="02070309020205020404" pitchFamily="49" charset="0"/>
              </a:rPr>
              <a:t>if</a:t>
            </a:r>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DSSSolution.Converged</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Check whether the power flow computation converges</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fprintf</a:t>
            </a:r>
            <a:r>
              <a:rPr lang="en-US" sz="1000" dirty="0">
                <a:solidFill>
                  <a:srgbClr val="000000"/>
                </a:solidFill>
                <a:latin typeface="Courier New" panose="02070309020205020404" pitchFamily="49" charset="0"/>
              </a:rPr>
              <a:t>(</a:t>
            </a:r>
            <a:r>
              <a:rPr lang="en-US" sz="1000" dirty="0">
                <a:solidFill>
                  <a:srgbClr val="A020F0"/>
                </a:solidFill>
                <a:latin typeface="Courier New" panose="02070309020205020404" pitchFamily="49" charset="0"/>
              </a:rPr>
              <a:t>'The Circuit did not converge. \n'</a:t>
            </a:r>
            <a:r>
              <a:rPr lang="en-US" sz="1000" dirty="0">
                <a:solidFill>
                  <a:srgbClr val="000000"/>
                </a:solidFill>
                <a:latin typeface="Courier New" panose="02070309020205020404" pitchFamily="49" charset="0"/>
              </a:rPr>
              <a:t>);</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i_notconverged</a:t>
            </a:r>
            <a:r>
              <a:rPr lang="en-US" sz="1000" dirty="0">
                <a:solidFill>
                  <a:srgbClr val="000000"/>
                </a:solidFill>
                <a:latin typeface="Courier New" panose="02070309020205020404" pitchFamily="49" charset="0"/>
              </a:rPr>
              <a:t> = </a:t>
            </a:r>
            <a:r>
              <a:rPr lang="en-US" sz="1000" dirty="0" err="1">
                <a:solidFill>
                  <a:srgbClr val="000000"/>
                </a:solidFill>
                <a:latin typeface="Courier New" panose="02070309020205020404" pitchFamily="49" charset="0"/>
              </a:rPr>
              <a:t>i_notconverged</a:t>
            </a:r>
            <a:r>
              <a:rPr lang="en-US" sz="1000" dirty="0">
                <a:solidFill>
                  <a:srgbClr val="000000"/>
                </a:solidFill>
                <a:latin typeface="Courier New" panose="02070309020205020404" pitchFamily="49" charset="0"/>
              </a:rPr>
              <a:t> + 1;        </a:t>
            </a:r>
            <a:r>
              <a:rPr lang="en-US" sz="1000" dirty="0">
                <a:solidFill>
                  <a:srgbClr val="228B22"/>
                </a:solidFill>
                <a:latin typeface="Courier New" panose="02070309020205020404" pitchFamily="49" charset="0"/>
              </a:rPr>
              <a:t>% calculate the total number of </a:t>
            </a:r>
            <a:r>
              <a:rPr lang="en-US" sz="1000" dirty="0" err="1">
                <a:solidFill>
                  <a:srgbClr val="228B22"/>
                </a:solidFill>
                <a:latin typeface="Courier New" panose="02070309020205020404" pitchFamily="49" charset="0"/>
              </a:rPr>
              <a:t>unconverged</a:t>
            </a:r>
            <a:r>
              <a:rPr lang="en-US" sz="1000" dirty="0">
                <a:solidFill>
                  <a:srgbClr val="228B22"/>
                </a:solidFill>
                <a:latin typeface="Courier New" panose="02070309020205020404" pitchFamily="49" charset="0"/>
              </a:rPr>
              <a:t> power flow  </a:t>
            </a:r>
          </a:p>
          <a:p>
            <a:r>
              <a:rPr lang="en-US" sz="1000" dirty="0">
                <a:solidFill>
                  <a:srgbClr val="228B22"/>
                </a:solidFill>
                <a:latin typeface="Courier New" panose="02070309020205020404" pitchFamily="49" charset="0"/>
              </a:rPr>
              <a:t>                                                      computations</a:t>
            </a:r>
          </a:p>
          <a:p>
            <a:r>
              <a:rPr lang="en-US" sz="1000" dirty="0">
                <a:solidFill>
                  <a:srgbClr val="000000"/>
                </a:solidFill>
                <a:latin typeface="Courier New" panose="02070309020205020404" pitchFamily="49" charset="0"/>
              </a:rPr>
              <a:t>          </a:t>
            </a:r>
            <a:r>
              <a:rPr lang="en-US" sz="1000" dirty="0">
                <a:solidFill>
                  <a:srgbClr val="0000FF"/>
                </a:solidFill>
                <a:latin typeface="Courier New" panose="02070309020205020404" pitchFamily="49" charset="0"/>
              </a:rPr>
              <a:t>continue</a:t>
            </a:r>
            <a:r>
              <a:rPr lang="en-US" sz="1000" dirty="0">
                <a:solidFill>
                  <a:srgbClr val="000000"/>
                </a:solidFill>
                <a:latin typeface="Courier New" panose="02070309020205020404" pitchFamily="49" charset="0"/>
              </a:rPr>
              <a:t>;</a:t>
            </a:r>
          </a:p>
          <a:p>
            <a:r>
              <a:rPr lang="en-US" sz="1000" dirty="0">
                <a:solidFill>
                  <a:srgbClr val="000000"/>
                </a:solidFill>
                <a:latin typeface="Courier New" panose="02070309020205020404" pitchFamily="49" charset="0"/>
              </a:rPr>
              <a:t>      </a:t>
            </a:r>
            <a:r>
              <a:rPr lang="en-US" sz="1000" dirty="0">
                <a:solidFill>
                  <a:srgbClr val="0000FF"/>
                </a:solidFill>
                <a:latin typeface="Courier New" panose="02070309020205020404" pitchFamily="49" charset="0"/>
              </a:rPr>
              <a:t>end</a:t>
            </a:r>
          </a:p>
          <a:p>
            <a:r>
              <a:rPr lang="en-US" sz="1000" dirty="0">
                <a:solidFill>
                  <a:srgbClr val="000000"/>
                </a:solidFill>
                <a:latin typeface="Courier New" panose="02070309020205020404" pitchFamily="49" charset="0"/>
              </a:rPr>
              <a:t> </a:t>
            </a:r>
          </a:p>
          <a:p>
            <a:r>
              <a:rPr lang="en-US" sz="1000" dirty="0">
                <a:solidFill>
                  <a:srgbClr val="228B22"/>
                </a:solidFill>
                <a:latin typeface="Courier New" panose="02070309020205020404" pitchFamily="49" charset="0"/>
              </a:rPr>
              <a:t>  %% Collect power flow results </a:t>
            </a:r>
          </a:p>
          <a:p>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Collect bus names </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bus_names</a:t>
            </a:r>
            <a:r>
              <a:rPr lang="en-US" sz="1000" dirty="0">
                <a:solidFill>
                  <a:srgbClr val="000000"/>
                </a:solidFill>
                <a:latin typeface="Courier New" panose="02070309020205020404" pitchFamily="49" charset="0"/>
              </a:rPr>
              <a:t> = </a:t>
            </a:r>
            <a:r>
              <a:rPr lang="en-US" sz="1000" dirty="0" err="1">
                <a:solidFill>
                  <a:srgbClr val="000000"/>
                </a:solidFill>
                <a:latin typeface="Courier New" panose="02070309020205020404" pitchFamily="49" charset="0"/>
              </a:rPr>
              <a:t>DSSCircuit.AllNodenames</a:t>
            </a:r>
            <a:r>
              <a:rPr lang="en-US" sz="1000" dirty="0">
                <a:solidFill>
                  <a:srgbClr val="000000"/>
                </a:solidFill>
                <a:latin typeface="Courier New" panose="02070309020205020404" pitchFamily="49" charset="0"/>
              </a:rPr>
              <a:t>;   </a:t>
            </a:r>
          </a:p>
          <a:p>
            <a:r>
              <a:rPr lang="en-US" sz="1000" dirty="0">
                <a:solidFill>
                  <a:srgbClr val="000000"/>
                </a:solidFill>
                <a:latin typeface="Courier New" panose="02070309020205020404" pitchFamily="49" charset="0"/>
              </a:rPr>
              <a:t>      </a:t>
            </a:r>
          </a:p>
          <a:p>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Collect all bus voltages in rectangular coordinate</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bus_voltage_temp</a:t>
            </a:r>
            <a:r>
              <a:rPr lang="en-US" sz="1000" dirty="0">
                <a:solidFill>
                  <a:srgbClr val="000000"/>
                </a:solidFill>
                <a:latin typeface="Courier New" panose="02070309020205020404" pitchFamily="49" charset="0"/>
              </a:rPr>
              <a:t> = </a:t>
            </a:r>
            <a:r>
              <a:rPr lang="en-US" sz="1000" dirty="0" err="1">
                <a:solidFill>
                  <a:srgbClr val="000000"/>
                </a:solidFill>
                <a:latin typeface="Courier New" panose="02070309020205020404" pitchFamily="49" charset="0"/>
              </a:rPr>
              <a:t>DSSCircuit.AllBusVolts</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Obtain rectangular voltage in each snapshot power flow solution            </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bus_voltages_rect</a:t>
            </a:r>
            <a:r>
              <a:rPr lang="en-US" sz="1000" dirty="0">
                <a:solidFill>
                  <a:srgbClr val="000000"/>
                </a:solidFill>
                <a:latin typeface="Courier New" panose="02070309020205020404" pitchFamily="49" charset="0"/>
              </a:rPr>
              <a:t> = [</a:t>
            </a:r>
            <a:r>
              <a:rPr lang="en-US" sz="1000" dirty="0" err="1">
                <a:solidFill>
                  <a:srgbClr val="000000"/>
                </a:solidFill>
                <a:latin typeface="Courier New" panose="02070309020205020404" pitchFamily="49" charset="0"/>
              </a:rPr>
              <a:t>bus_voltages_rect</a:t>
            </a:r>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bus_voltage_temp</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Collect rectangular voltages in all snapshot  </a:t>
            </a:r>
          </a:p>
          <a:p>
            <a:r>
              <a:rPr lang="en-US" sz="1000" dirty="0">
                <a:solidFill>
                  <a:srgbClr val="228B22"/>
                </a:solidFill>
                <a:latin typeface="Courier New" panose="02070309020205020404" pitchFamily="49" charset="0"/>
              </a:rPr>
              <a:t>                                                                 power flow solutions      </a:t>
            </a:r>
          </a:p>
          <a:p>
            <a:endParaRPr lang="en-US" sz="1000" dirty="0"/>
          </a:p>
          <a:p>
            <a:r>
              <a:rPr lang="en-US" sz="1000" dirty="0">
                <a:solidFill>
                  <a:srgbClr val="228B22"/>
                </a:solidFill>
                <a:latin typeface="Courier New" panose="02070309020205020404" pitchFamily="49" charset="0"/>
              </a:rPr>
              <a:t> </a:t>
            </a:r>
          </a:p>
        </p:txBody>
      </p:sp>
      <p:grpSp>
        <p:nvGrpSpPr>
          <p:cNvPr id="8" name="Group 7"/>
          <p:cNvGrpSpPr/>
          <p:nvPr/>
        </p:nvGrpSpPr>
        <p:grpSpPr>
          <a:xfrm>
            <a:off x="5410200" y="1219200"/>
            <a:ext cx="3049602" cy="1283451"/>
            <a:chOff x="5791197" y="1295398"/>
            <a:chExt cx="3049602" cy="1283451"/>
          </a:xfrm>
        </p:grpSpPr>
        <p:sp>
          <p:nvSpPr>
            <p:cNvPr id="12" name="Left Brace 11"/>
            <p:cNvSpPr/>
            <p:nvPr/>
          </p:nvSpPr>
          <p:spPr bwMode="auto">
            <a:xfrm rot="10800000">
              <a:off x="5791197" y="1295398"/>
              <a:ext cx="256747" cy="1283451"/>
            </a:xfrm>
            <a:prstGeom prst="leftBrace">
              <a:avLst>
                <a:gd name="adj1" fmla="val 15432"/>
                <a:gd name="adj2" fmla="val 50000"/>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3" name="Rectangle 26"/>
            <p:cNvSpPr>
              <a:spLocks noChangeArrowheads="1"/>
            </p:cNvSpPr>
            <p:nvPr/>
          </p:nvSpPr>
          <p:spPr bwMode="auto">
            <a:xfrm>
              <a:off x="6324597" y="1590874"/>
              <a:ext cx="2516202"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Edit the “kW” and “</a:t>
              </a:r>
              <a:r>
                <a:rPr kumimoji="0" lang="en-US" altLang="en-US" sz="15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kVar</a:t>
              </a:r>
              <a:r>
                <a:rPr kumimoji="0" lang="en-US" altLang="en-US" sz="15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using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the loaded calculated</a:t>
              </a:r>
              <a:r>
                <a:rPr kumimoji="0" lang="en-US" altLang="en-US" sz="15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P and Q,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Feeder C</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2743200" y="2871131"/>
            <a:ext cx="3307460" cy="230832"/>
            <a:chOff x="1219200" y="2322984"/>
            <a:chExt cx="3307460" cy="230832"/>
          </a:xfrm>
        </p:grpSpPr>
        <p:cxnSp>
          <p:nvCxnSpPr>
            <p:cNvPr id="15" name="Straight Arrow Connector 14"/>
            <p:cNvCxnSpPr/>
            <p:nvPr/>
          </p:nvCxnSpPr>
          <p:spPr bwMode="auto">
            <a:xfrm>
              <a:off x="1219200" y="2438400"/>
              <a:ext cx="1066800" cy="0"/>
            </a:xfrm>
            <a:prstGeom prst="straightConnector1">
              <a:avLst/>
            </a:prstGeom>
            <a:solidFill>
              <a:schemeClr val="accent1"/>
            </a:solidFill>
            <a:ln w="28575" cap="flat" cmpd="sng" algn="ctr">
              <a:solidFill>
                <a:srgbClr val="FF0000"/>
              </a:solidFill>
              <a:prstDash val="solid"/>
              <a:round/>
              <a:headEnd type="none" w="lg" len="lg"/>
              <a:tailEnd type="triangle" w="lg" len="lg"/>
            </a:ln>
            <a:effectLst/>
          </p:spPr>
        </p:cxnSp>
        <p:sp>
          <p:nvSpPr>
            <p:cNvPr id="16" name="Rectangle 26"/>
            <p:cNvSpPr>
              <a:spLocks noChangeArrowheads="1"/>
            </p:cNvSpPr>
            <p:nvPr/>
          </p:nvSpPr>
          <p:spPr bwMode="auto">
            <a:xfrm>
              <a:off x="2470007" y="2322984"/>
              <a:ext cx="205665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500" dirty="0">
                  <a:solidFill>
                    <a:srgbClr val="FF0000"/>
                  </a:solidFill>
                  <a:latin typeface="Times New Roman" panose="02020603050405020304" pitchFamily="18" charset="0"/>
                  <a:cs typeface="Times New Roman" panose="02020603050405020304" pitchFamily="18" charset="0"/>
                </a:rPr>
                <a:t>solve snapshot power flow</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5410200" y="3276756"/>
            <a:ext cx="3232486" cy="1337406"/>
            <a:chOff x="5791197" y="1295398"/>
            <a:chExt cx="3232486" cy="1337406"/>
          </a:xfrm>
        </p:grpSpPr>
        <p:sp>
          <p:nvSpPr>
            <p:cNvPr id="18" name="Left Brace 17"/>
            <p:cNvSpPr/>
            <p:nvPr/>
          </p:nvSpPr>
          <p:spPr bwMode="auto">
            <a:xfrm rot="10800000">
              <a:off x="5791197" y="1295398"/>
              <a:ext cx="256747" cy="1283451"/>
            </a:xfrm>
            <a:prstGeom prst="leftBrace">
              <a:avLst>
                <a:gd name="adj1" fmla="val 15432"/>
                <a:gd name="adj2" fmla="val 50000"/>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9" name="Rectangle 26"/>
            <p:cNvSpPr>
              <a:spLocks noChangeArrowheads="1"/>
            </p:cNvSpPr>
            <p:nvPr/>
          </p:nvSpPr>
          <p:spPr bwMode="auto">
            <a:xfrm>
              <a:off x="6172197" y="2171139"/>
              <a:ext cx="28514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Collect</a:t>
              </a:r>
              <a:r>
                <a:rPr kumimoji="0" lang="en-US" altLang="en-US" sz="15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the convergence information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500" dirty="0">
                  <a:solidFill>
                    <a:srgbClr val="FF0000"/>
                  </a:solidFill>
                  <a:latin typeface="Times New Roman" panose="02020603050405020304" pitchFamily="18" charset="0"/>
                  <a:cs typeface="Times New Roman" panose="02020603050405020304" pitchFamily="18" charset="0"/>
                </a:rPr>
                <a:t>checked by </a:t>
              </a:r>
              <a:r>
                <a:rPr lang="en-US" altLang="en-US" sz="1500" dirty="0" err="1">
                  <a:solidFill>
                    <a:srgbClr val="FF0000"/>
                  </a:solidFill>
                  <a:latin typeface="Times New Roman" panose="02020603050405020304" pitchFamily="18" charset="0"/>
                  <a:cs typeface="Times New Roman" panose="02020603050405020304" pitchFamily="18" charset="0"/>
                </a:rPr>
                <a:t>OpenDSS</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5410199" y="5047287"/>
            <a:ext cx="2694135" cy="982886"/>
            <a:chOff x="5791196" y="1595962"/>
            <a:chExt cx="2694135" cy="982886"/>
          </a:xfrm>
        </p:grpSpPr>
        <p:sp>
          <p:nvSpPr>
            <p:cNvPr id="21" name="Left Brace 20"/>
            <p:cNvSpPr/>
            <p:nvPr/>
          </p:nvSpPr>
          <p:spPr bwMode="auto">
            <a:xfrm rot="10800000">
              <a:off x="5791196" y="1654074"/>
              <a:ext cx="256747" cy="924774"/>
            </a:xfrm>
            <a:prstGeom prst="leftBrace">
              <a:avLst>
                <a:gd name="adj1" fmla="val 15432"/>
                <a:gd name="adj2" fmla="val 50000"/>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2" name="Rectangle 26"/>
            <p:cNvSpPr>
              <a:spLocks noChangeArrowheads="1"/>
            </p:cNvSpPr>
            <p:nvPr/>
          </p:nvSpPr>
          <p:spPr bwMode="auto">
            <a:xfrm>
              <a:off x="6172197" y="1595962"/>
              <a:ext cx="231313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Collect</a:t>
              </a:r>
              <a:r>
                <a:rPr kumimoji="0" lang="en-US" altLang="en-US" sz="15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the solved bus voltage</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14297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12</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1" name="TextBox 10"/>
          <p:cNvSpPr txBox="1"/>
          <p:nvPr/>
        </p:nvSpPr>
        <p:spPr>
          <a:xfrm>
            <a:off x="4762500" y="4121321"/>
            <a:ext cx="3581400" cy="2046714"/>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Devices:</a:t>
            </a:r>
          </a:p>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Substation transformer</a:t>
            </a:r>
          </a:p>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Voltage Regulator</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Disconnect Switch</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Circuit breaker</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Fuse</a:t>
            </a:r>
            <a:endParaRPr lang="en-US" sz="2000" dirty="0"/>
          </a:p>
          <a:p>
            <a:endParaRPr lang="en-US" sz="1050" baseline="30000" dirty="0"/>
          </a:p>
        </p:txBody>
      </p:sp>
      <p:sp>
        <p:nvSpPr>
          <p:cNvPr id="6" name="Rectangle 5"/>
          <p:cNvSpPr/>
          <p:nvPr/>
        </p:nvSpPr>
        <p:spPr>
          <a:xfrm>
            <a:off x="4743450" y="1543110"/>
            <a:ext cx="4210050" cy="2554545"/>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The function of a distribution substation is to ‘step down’ high voltage electricity from the transmission or sub-transmission system to lower voltage electricity, so it can be easily supplied to homes and businesses through the distribution lines.</a:t>
            </a:r>
          </a:p>
        </p:txBody>
      </p:sp>
      <p:pic>
        <p:nvPicPr>
          <p:cNvPr id="3074" name="Picture 2" descr="Qualitrol transmission and distribution subst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511" y="4111796"/>
            <a:ext cx="2869199" cy="162605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2400" y="5834390"/>
            <a:ext cx="4572000" cy="261610"/>
          </a:xfrm>
          <a:prstGeom prst="rect">
            <a:avLst/>
          </a:prstGeom>
        </p:spPr>
        <p:txBody>
          <a:bodyPr>
            <a:spAutoFit/>
          </a:bodyPr>
          <a:lstStyle/>
          <a:p>
            <a:r>
              <a:rPr lang="en-US" sz="1100" dirty="0"/>
              <a:t>https://www.qualitrolcorp.com/grid-applications/transmission-distribution/</a:t>
            </a:r>
          </a:p>
        </p:txBody>
      </p:sp>
      <p:sp>
        <p:nvSpPr>
          <p:cNvPr id="9" name="Rectangle 8"/>
          <p:cNvSpPr/>
          <p:nvPr/>
        </p:nvSpPr>
        <p:spPr>
          <a:xfrm>
            <a:off x="927421" y="1143000"/>
            <a:ext cx="1675459"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Substation </a:t>
            </a:r>
            <a:endParaRPr lang="en-US" dirty="0"/>
          </a:p>
        </p:txBody>
      </p:sp>
      <p:pic>
        <p:nvPicPr>
          <p:cNvPr id="3" name="Picture 2"/>
          <p:cNvPicPr>
            <a:picLocks noChangeAspect="1"/>
          </p:cNvPicPr>
          <p:nvPr/>
        </p:nvPicPr>
        <p:blipFill>
          <a:blip r:embed="rId4"/>
          <a:stretch>
            <a:fillRect/>
          </a:stretch>
        </p:blipFill>
        <p:spPr>
          <a:xfrm>
            <a:off x="944046" y="1524000"/>
            <a:ext cx="2872007" cy="2453531"/>
          </a:xfrm>
          <a:prstGeom prst="rect">
            <a:avLst/>
          </a:prstGeom>
        </p:spPr>
      </p:pic>
    </p:spTree>
    <p:extLst>
      <p:ext uri="{BB962C8B-B14F-4D97-AF65-F5344CB8AC3E}">
        <p14:creationId xmlns:p14="http://schemas.microsoft.com/office/powerpoint/2010/main" val="314451751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8" y="152400"/>
            <a:ext cx="8379941" cy="533400"/>
          </a:xfrm>
        </p:spPr>
        <p:txBody>
          <a:bodyPr/>
          <a:lstStyle/>
          <a:p>
            <a:r>
              <a:rPr lang="en-US" sz="4000" dirty="0" err="1">
                <a:latin typeface="Times New Roman" panose="02020603050405020304" pitchFamily="18" charset="0"/>
                <a:cs typeface="Times New Roman" panose="02020603050405020304" pitchFamily="18" charset="0"/>
              </a:rPr>
              <a:t>Matlab-OpenDSS</a:t>
            </a:r>
            <a:r>
              <a:rPr lang="en-US" sz="4000" dirty="0">
                <a:latin typeface="Times New Roman" panose="02020603050405020304" pitchFamily="18" charset="0"/>
                <a:cs typeface="Times New Roman" panose="02020603050405020304" pitchFamily="18" charset="0"/>
              </a:rPr>
              <a:t> Interface</a:t>
            </a:r>
          </a:p>
        </p:txBody>
      </p:sp>
      <p:sp>
        <p:nvSpPr>
          <p:cNvPr id="4" name="Slide Number Placeholder 3"/>
          <p:cNvSpPr>
            <a:spLocks noGrp="1"/>
          </p:cNvSpPr>
          <p:nvPr>
            <p:ph type="sldNum" sz="quarter" idx="4"/>
          </p:nvPr>
        </p:nvSpPr>
        <p:spPr/>
        <p:txBody>
          <a:bodyPr/>
          <a:lstStyle/>
          <a:p>
            <a:fld id="{179A9A4E-4C82-4D44-9372-C31BB3818094}" type="slidenum">
              <a:rPr lang="en-US" smtClean="0"/>
              <a:pPr/>
              <a:t>120</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0" y="934283"/>
            <a:ext cx="9089010" cy="4401205"/>
          </a:xfrm>
          <a:prstGeom prst="rect">
            <a:avLst/>
          </a:prstGeom>
        </p:spPr>
        <p:txBody>
          <a:bodyPr wrap="square">
            <a:spAutoFit/>
          </a:bodyPr>
          <a:lstStyle/>
          <a:p>
            <a:r>
              <a:rPr lang="en-US" sz="1000" dirty="0">
                <a:solidFill>
                  <a:srgbClr val="0000FF"/>
                </a:solidFill>
                <a:latin typeface="Courier New" panose="02070309020205020404" pitchFamily="49" charset="0"/>
              </a:rPr>
              <a:t>for</a:t>
            </a:r>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i</a:t>
            </a:r>
            <a:r>
              <a:rPr lang="en-US" sz="1000" dirty="0">
                <a:solidFill>
                  <a:srgbClr val="000000"/>
                </a:solidFill>
                <a:latin typeface="Courier New" panose="02070309020205020404" pitchFamily="49" charset="0"/>
              </a:rPr>
              <a:t> = 1:n</a:t>
            </a:r>
          </a:p>
          <a:p>
            <a:r>
              <a:rPr lang="en-US" sz="1000" dirty="0">
                <a:solidFill>
                  <a:srgbClr val="000000"/>
                </a:solidFill>
                <a:latin typeface="Courier New" panose="02070309020205020404" pitchFamily="49" charset="0"/>
              </a:rPr>
              <a:t>    . . .</a:t>
            </a:r>
          </a:p>
          <a:p>
            <a:r>
              <a:rPr lang="en-US" sz="1000" dirty="0">
                <a:solidFill>
                  <a:srgbClr val="000000"/>
                </a:solidFill>
                <a:latin typeface="Courier New" panose="02070309020205020404" pitchFamily="49" charset="0"/>
              </a:rPr>
              <a:t>    </a:t>
            </a:r>
          </a:p>
          <a:p>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Collect all bus voltage magnitude in </a:t>
            </a:r>
            <a:r>
              <a:rPr lang="en-US" sz="1000" dirty="0" err="1">
                <a:solidFill>
                  <a:srgbClr val="228B22"/>
                </a:solidFill>
                <a:latin typeface="Courier New" panose="02070309020205020404" pitchFamily="49" charset="0"/>
              </a:rPr>
              <a:t>p.u</a:t>
            </a:r>
            <a:r>
              <a:rPr lang="en-US" sz="1000" dirty="0">
                <a:solidFill>
                  <a:srgbClr val="228B22"/>
                </a:solidFill>
                <a:latin typeface="Courier New" panose="02070309020205020404" pitchFamily="49" charset="0"/>
              </a:rPr>
              <a:t>.</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bus_voltage_magni_pu_temp</a:t>
            </a:r>
            <a:r>
              <a:rPr lang="en-US" sz="1000" dirty="0">
                <a:solidFill>
                  <a:srgbClr val="000000"/>
                </a:solidFill>
                <a:latin typeface="Courier New" panose="02070309020205020404" pitchFamily="49" charset="0"/>
              </a:rPr>
              <a:t> = </a:t>
            </a:r>
            <a:r>
              <a:rPr lang="en-US" sz="1000" dirty="0" err="1">
                <a:solidFill>
                  <a:srgbClr val="000000"/>
                </a:solidFill>
                <a:latin typeface="Courier New" panose="02070309020205020404" pitchFamily="49" charset="0"/>
              </a:rPr>
              <a:t>DSSCircuit.AllBusVmagPu</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Obtain V in </a:t>
            </a:r>
            <a:r>
              <a:rPr lang="en-US" sz="1000" dirty="0" err="1">
                <a:solidFill>
                  <a:srgbClr val="228B22"/>
                </a:solidFill>
                <a:latin typeface="Courier New" panose="02070309020205020404" pitchFamily="49" charset="0"/>
              </a:rPr>
              <a:t>p.u</a:t>
            </a:r>
            <a:r>
              <a:rPr lang="en-US" sz="1000" dirty="0">
                <a:solidFill>
                  <a:srgbClr val="228B22"/>
                </a:solidFill>
                <a:latin typeface="Courier New" panose="02070309020205020404" pitchFamily="49" charset="0"/>
              </a:rPr>
              <a:t>. in each snapshot power flow </a:t>
            </a:r>
            <a:r>
              <a:rPr lang="en-US" sz="1000" dirty="0" err="1">
                <a:solidFill>
                  <a:srgbClr val="228B22"/>
                </a:solidFill>
                <a:latin typeface="Courier New" panose="02070309020205020404" pitchFamily="49" charset="0"/>
              </a:rPr>
              <a:t>olution</a:t>
            </a:r>
            <a:r>
              <a:rPr lang="en-US" sz="1000" dirty="0">
                <a:solidFill>
                  <a:srgbClr val="228B22"/>
                </a:solidFill>
                <a:latin typeface="Courier New" panose="02070309020205020404" pitchFamily="49" charset="0"/>
              </a:rPr>
              <a:t> </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bus_voltage_magni_pu</a:t>
            </a:r>
            <a:r>
              <a:rPr lang="en-US" sz="1000" dirty="0">
                <a:solidFill>
                  <a:srgbClr val="000000"/>
                </a:solidFill>
                <a:latin typeface="Courier New" panose="02070309020205020404" pitchFamily="49" charset="0"/>
              </a:rPr>
              <a:t> = [</a:t>
            </a:r>
            <a:r>
              <a:rPr lang="en-US" sz="1000" dirty="0" err="1">
                <a:solidFill>
                  <a:srgbClr val="000000"/>
                </a:solidFill>
                <a:latin typeface="Courier New" panose="02070309020205020404" pitchFamily="49" charset="0"/>
              </a:rPr>
              <a:t>bus_voltage_magni_pu</a:t>
            </a:r>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bus_voltage_magni_pu_temp</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Collect voltages in </a:t>
            </a:r>
            <a:r>
              <a:rPr lang="en-US" sz="1000" dirty="0" err="1">
                <a:solidFill>
                  <a:srgbClr val="228B22"/>
                </a:solidFill>
                <a:latin typeface="Courier New" panose="02070309020205020404" pitchFamily="49" charset="0"/>
              </a:rPr>
              <a:t>p.u</a:t>
            </a:r>
            <a:r>
              <a:rPr lang="en-US" sz="1000" dirty="0">
                <a:solidFill>
                  <a:srgbClr val="228B22"/>
                </a:solidFill>
                <a:latin typeface="Courier New" panose="02070309020205020404" pitchFamily="49" charset="0"/>
              </a:rPr>
              <a:t>. in all </a:t>
            </a:r>
          </a:p>
          <a:p>
            <a:r>
              <a:rPr lang="en-US" sz="1000" dirty="0">
                <a:solidFill>
                  <a:srgbClr val="228B22"/>
                </a:solidFill>
                <a:latin typeface="Courier New" panose="02070309020205020404" pitchFamily="49" charset="0"/>
              </a:rPr>
              <a:t>                                                                                snapshot power flow solutions</a:t>
            </a:r>
          </a:p>
          <a:p>
            <a:r>
              <a:rPr lang="en-US" sz="1000" dirty="0">
                <a:solidFill>
                  <a:srgbClr val="000000"/>
                </a:solidFill>
                <a:latin typeface="Courier New" panose="02070309020205020404" pitchFamily="49" charset="0"/>
              </a:rPr>
              <a:t> </a:t>
            </a:r>
          </a:p>
          <a:p>
            <a:r>
              <a:rPr lang="en-US" sz="1000" dirty="0">
                <a:solidFill>
                  <a:srgbClr val="000000"/>
                </a:solidFill>
                <a:latin typeface="Courier New" panose="02070309020205020404" pitchFamily="49" charset="0"/>
              </a:rPr>
              <a:t>     </a:t>
            </a:r>
          </a:p>
          <a:p>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Collect element names and losses</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elem_names</a:t>
            </a:r>
            <a:r>
              <a:rPr lang="en-US" sz="1000" dirty="0">
                <a:solidFill>
                  <a:srgbClr val="000000"/>
                </a:solidFill>
                <a:latin typeface="Courier New" panose="02070309020205020404" pitchFamily="49" charset="0"/>
              </a:rPr>
              <a:t> = </a:t>
            </a:r>
            <a:r>
              <a:rPr lang="en-US" sz="1000" dirty="0" err="1">
                <a:solidFill>
                  <a:srgbClr val="000000"/>
                </a:solidFill>
                <a:latin typeface="Courier New" panose="02070309020205020404" pitchFamily="49" charset="0"/>
              </a:rPr>
              <a:t>DSSCircuit.AllElementNames</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Obtain element names</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elem_loss_temp</a:t>
            </a:r>
            <a:r>
              <a:rPr lang="en-US" sz="1000" dirty="0">
                <a:solidFill>
                  <a:srgbClr val="000000"/>
                </a:solidFill>
                <a:latin typeface="Courier New" panose="02070309020205020404" pitchFamily="49" charset="0"/>
              </a:rPr>
              <a:t> = </a:t>
            </a:r>
            <a:r>
              <a:rPr lang="en-US" sz="1000" dirty="0" err="1">
                <a:solidFill>
                  <a:srgbClr val="000000"/>
                </a:solidFill>
                <a:latin typeface="Courier New" panose="02070309020205020404" pitchFamily="49" charset="0"/>
              </a:rPr>
              <a:t>DSSCircuit.AllElementLosses</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Obtain element losses in each snapshot power flow solution</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elem_losses</a:t>
            </a:r>
            <a:r>
              <a:rPr lang="en-US" sz="1000" dirty="0">
                <a:solidFill>
                  <a:srgbClr val="000000"/>
                </a:solidFill>
                <a:latin typeface="Courier New" panose="02070309020205020404" pitchFamily="49" charset="0"/>
              </a:rPr>
              <a:t> = [</a:t>
            </a:r>
            <a:r>
              <a:rPr lang="en-US" sz="1000" dirty="0" err="1">
                <a:solidFill>
                  <a:srgbClr val="000000"/>
                </a:solidFill>
                <a:latin typeface="Courier New" panose="02070309020205020404" pitchFamily="49" charset="0"/>
              </a:rPr>
              <a:t>elem_losses</a:t>
            </a:r>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elem_loss_temp</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Collect element losses in all snapshot power flow solutions</a:t>
            </a:r>
          </a:p>
          <a:p>
            <a:r>
              <a:rPr lang="en-US" sz="1000" dirty="0">
                <a:solidFill>
                  <a:srgbClr val="228B22"/>
                </a:solidFill>
                <a:latin typeface="Courier New" panose="02070309020205020404" pitchFamily="49" charset="0"/>
              </a:rPr>
              <a:t> </a:t>
            </a:r>
          </a:p>
          <a:p>
            <a:endParaRPr lang="en-US" sz="1000" dirty="0">
              <a:solidFill>
                <a:srgbClr val="228B22"/>
              </a:solidFill>
              <a:latin typeface="Courier New" panose="02070309020205020404" pitchFamily="49" charset="0"/>
            </a:endParaRPr>
          </a:p>
          <a:p>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Collect total power of the entire system</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total_power_temp</a:t>
            </a:r>
            <a:r>
              <a:rPr lang="en-US" sz="1000" dirty="0">
                <a:solidFill>
                  <a:srgbClr val="000000"/>
                </a:solidFill>
                <a:latin typeface="Courier New" panose="02070309020205020404" pitchFamily="49" charset="0"/>
              </a:rPr>
              <a:t> = </a:t>
            </a:r>
            <a:r>
              <a:rPr lang="en-US" sz="1000" dirty="0" err="1">
                <a:solidFill>
                  <a:srgbClr val="000000"/>
                </a:solidFill>
                <a:latin typeface="Courier New" panose="02070309020205020404" pitchFamily="49" charset="0"/>
              </a:rPr>
              <a:t>DSSCircuit.TotalPower</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Obtain total system power in each snapshot power flow solution</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total_power</a:t>
            </a:r>
            <a:r>
              <a:rPr lang="en-US" sz="1000" dirty="0">
                <a:solidFill>
                  <a:srgbClr val="000000"/>
                </a:solidFill>
                <a:latin typeface="Courier New" panose="02070309020205020404" pitchFamily="49" charset="0"/>
              </a:rPr>
              <a:t> = [</a:t>
            </a:r>
            <a:r>
              <a:rPr lang="en-US" sz="1000" dirty="0" err="1">
                <a:solidFill>
                  <a:srgbClr val="000000"/>
                </a:solidFill>
                <a:latin typeface="Courier New" panose="02070309020205020404" pitchFamily="49" charset="0"/>
              </a:rPr>
              <a:t>total_power</a:t>
            </a:r>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total_power_temp</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Collect total power of the entire system in all snapshot </a:t>
            </a:r>
          </a:p>
          <a:p>
            <a:r>
              <a:rPr lang="en-US" sz="1000" dirty="0">
                <a:solidFill>
                  <a:srgbClr val="228B22"/>
                </a:solidFill>
                <a:latin typeface="Courier New" panose="02070309020205020404" pitchFamily="49" charset="0"/>
              </a:rPr>
              <a:t>                                                     power flow solutions</a:t>
            </a:r>
          </a:p>
          <a:p>
            <a:r>
              <a:rPr lang="en-US" sz="1000" dirty="0">
                <a:solidFill>
                  <a:srgbClr val="228B22"/>
                </a:solidFill>
                <a:latin typeface="Courier New" panose="02070309020205020404" pitchFamily="49" charset="0"/>
              </a:rPr>
              <a:t> </a:t>
            </a:r>
          </a:p>
          <a:p>
            <a:endParaRPr lang="en-US" sz="1000" dirty="0">
              <a:solidFill>
                <a:srgbClr val="228B22"/>
              </a:solidFill>
              <a:latin typeface="Courier New" panose="02070309020205020404" pitchFamily="49" charset="0"/>
            </a:endParaRPr>
          </a:p>
          <a:p>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Collect currents and powers of all lines</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currents_DSS_Lines</a:t>
            </a:r>
            <a:r>
              <a:rPr lang="en-US" sz="1000" dirty="0">
                <a:solidFill>
                  <a:srgbClr val="000000"/>
                </a:solidFill>
                <a:latin typeface="Courier New" panose="02070309020205020404" pitchFamily="49" charset="0"/>
              </a:rPr>
              <a:t> = []; </a:t>
            </a:r>
            <a:r>
              <a:rPr lang="en-US" sz="1000" dirty="0">
                <a:solidFill>
                  <a:srgbClr val="228B22"/>
                </a:solidFill>
                <a:latin typeface="Courier New" panose="02070309020205020404" pitchFamily="49" charset="0"/>
              </a:rPr>
              <a:t>% Define a variable to collect line currents in each snapshot power flow solution</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Powers_DSS_Lines</a:t>
            </a:r>
            <a:r>
              <a:rPr lang="en-US" sz="1000" dirty="0">
                <a:solidFill>
                  <a:srgbClr val="000000"/>
                </a:solidFill>
                <a:latin typeface="Courier New" panose="02070309020205020404" pitchFamily="49" charset="0"/>
              </a:rPr>
              <a:t> = []; </a:t>
            </a:r>
            <a:r>
              <a:rPr lang="en-US" sz="1000" dirty="0">
                <a:solidFill>
                  <a:srgbClr val="228B22"/>
                </a:solidFill>
                <a:latin typeface="Courier New" panose="02070309020205020404" pitchFamily="49" charset="0"/>
              </a:rPr>
              <a:t>% Define a variable to collect line powers in each snapshot power flow solution</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DSSLines</a:t>
            </a:r>
            <a:r>
              <a:rPr lang="en-US" sz="1000" dirty="0">
                <a:solidFill>
                  <a:srgbClr val="000000"/>
                </a:solidFill>
                <a:latin typeface="Courier New" panose="02070309020205020404" pitchFamily="49" charset="0"/>
              </a:rPr>
              <a:t> = </a:t>
            </a:r>
            <a:r>
              <a:rPr lang="en-US" sz="1000" dirty="0" err="1">
                <a:solidFill>
                  <a:srgbClr val="000000"/>
                </a:solidFill>
                <a:latin typeface="Courier New" panose="02070309020205020404" pitchFamily="49" charset="0"/>
              </a:rPr>
              <a:t>DSSObj.ActiveCircuit.Lines</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Specify that the currently activated objects are lines</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DSSActiveCktElement</a:t>
            </a:r>
            <a:r>
              <a:rPr lang="en-US" sz="1000" dirty="0">
                <a:solidFill>
                  <a:srgbClr val="000000"/>
                </a:solidFill>
                <a:latin typeface="Courier New" panose="02070309020205020404" pitchFamily="49" charset="0"/>
              </a:rPr>
              <a:t> = </a:t>
            </a:r>
            <a:r>
              <a:rPr lang="en-US" sz="1000" dirty="0" err="1">
                <a:solidFill>
                  <a:srgbClr val="000000"/>
                </a:solidFill>
                <a:latin typeface="Courier New" panose="02070309020205020404" pitchFamily="49" charset="0"/>
              </a:rPr>
              <a:t>DSSObj.ActiveCircuit.ActiveCktElement</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Returns an interface to the active circuit </a:t>
            </a:r>
          </a:p>
          <a:p>
            <a:r>
              <a:rPr lang="en-US" sz="1000" dirty="0">
                <a:solidFill>
                  <a:srgbClr val="228B22"/>
                </a:solidFill>
                <a:latin typeface="Courier New" panose="02070309020205020404" pitchFamily="49" charset="0"/>
              </a:rPr>
              <a:t>                                                                    element (lines).</a:t>
            </a:r>
            <a:endParaRPr lang="en-US" sz="1000" dirty="0"/>
          </a:p>
          <a:p>
            <a:r>
              <a:rPr lang="en-US" sz="1000" dirty="0">
                <a:solidFill>
                  <a:srgbClr val="228B22"/>
                </a:solidFill>
                <a:latin typeface="Courier New" panose="02070309020205020404" pitchFamily="49" charset="0"/>
              </a:rPr>
              <a:t> </a:t>
            </a:r>
          </a:p>
        </p:txBody>
      </p:sp>
      <p:grpSp>
        <p:nvGrpSpPr>
          <p:cNvPr id="7" name="Group 6"/>
          <p:cNvGrpSpPr/>
          <p:nvPr/>
        </p:nvGrpSpPr>
        <p:grpSpPr>
          <a:xfrm>
            <a:off x="5334000" y="2344112"/>
            <a:ext cx="1884383" cy="780088"/>
            <a:chOff x="5791196" y="1654074"/>
            <a:chExt cx="1884383" cy="780088"/>
          </a:xfrm>
        </p:grpSpPr>
        <p:sp>
          <p:nvSpPr>
            <p:cNvPr id="8" name="Left Brace 7"/>
            <p:cNvSpPr/>
            <p:nvPr/>
          </p:nvSpPr>
          <p:spPr bwMode="auto">
            <a:xfrm rot="10800000">
              <a:off x="5791196" y="1654074"/>
              <a:ext cx="228600" cy="780088"/>
            </a:xfrm>
            <a:prstGeom prst="leftBrace">
              <a:avLst>
                <a:gd name="adj1" fmla="val 15432"/>
                <a:gd name="adj2" fmla="val 50000"/>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9" name="Rectangle 26"/>
            <p:cNvSpPr>
              <a:spLocks noChangeArrowheads="1"/>
            </p:cNvSpPr>
            <p:nvPr/>
          </p:nvSpPr>
          <p:spPr bwMode="auto">
            <a:xfrm>
              <a:off x="6035706" y="1717210"/>
              <a:ext cx="163987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500" dirty="0">
                  <a:solidFill>
                    <a:srgbClr val="FF0000"/>
                  </a:solidFill>
                  <a:latin typeface="Times New Roman" panose="02020603050405020304" pitchFamily="18" charset="0"/>
                  <a:cs typeface="Times New Roman" panose="02020603050405020304" pitchFamily="18" charset="0"/>
                </a:rPr>
                <a:t>Collect e</a:t>
              </a:r>
              <a:r>
                <a:rPr kumimoji="0" lang="en-US" altLang="en-US" sz="15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lement loses</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5334000" y="3200400"/>
            <a:ext cx="3270980" cy="816836"/>
            <a:chOff x="5791196" y="1617326"/>
            <a:chExt cx="3270980" cy="816836"/>
          </a:xfrm>
        </p:grpSpPr>
        <p:sp>
          <p:nvSpPr>
            <p:cNvPr id="11" name="Left Brace 10"/>
            <p:cNvSpPr/>
            <p:nvPr/>
          </p:nvSpPr>
          <p:spPr bwMode="auto">
            <a:xfrm rot="10800000">
              <a:off x="5791196" y="1654074"/>
              <a:ext cx="228600" cy="780088"/>
            </a:xfrm>
            <a:prstGeom prst="leftBrace">
              <a:avLst>
                <a:gd name="adj1" fmla="val 15432"/>
                <a:gd name="adj2" fmla="val 50000"/>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2" name="Rectangle 26"/>
            <p:cNvSpPr>
              <a:spLocks noChangeArrowheads="1"/>
            </p:cNvSpPr>
            <p:nvPr/>
          </p:nvSpPr>
          <p:spPr bwMode="auto">
            <a:xfrm>
              <a:off x="6035706" y="1617326"/>
              <a:ext cx="30264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500" dirty="0">
                  <a:solidFill>
                    <a:srgbClr val="FF0000"/>
                  </a:solidFill>
                  <a:latin typeface="Times New Roman" panose="02020603050405020304" pitchFamily="18" charset="0"/>
                  <a:cs typeface="Times New Roman" panose="02020603050405020304" pitchFamily="18" charset="0"/>
                </a:rPr>
                <a:t>Collect t</a:t>
              </a:r>
              <a:r>
                <a:rPr kumimoji="0" lang="en-US" altLang="en-US" sz="15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otal power of the entire system</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77639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8" y="152400"/>
            <a:ext cx="8379941" cy="533400"/>
          </a:xfrm>
        </p:spPr>
        <p:txBody>
          <a:bodyPr/>
          <a:lstStyle/>
          <a:p>
            <a:r>
              <a:rPr lang="en-US" sz="4000" dirty="0" err="1">
                <a:latin typeface="Times New Roman" panose="02020603050405020304" pitchFamily="18" charset="0"/>
                <a:cs typeface="Times New Roman" panose="02020603050405020304" pitchFamily="18" charset="0"/>
              </a:rPr>
              <a:t>Matlab-OpenDSS</a:t>
            </a:r>
            <a:r>
              <a:rPr lang="en-US" sz="4000" dirty="0">
                <a:latin typeface="Times New Roman" panose="02020603050405020304" pitchFamily="18" charset="0"/>
                <a:cs typeface="Times New Roman" panose="02020603050405020304" pitchFamily="18" charset="0"/>
              </a:rPr>
              <a:t> Interface</a:t>
            </a:r>
          </a:p>
        </p:txBody>
      </p:sp>
      <p:sp>
        <p:nvSpPr>
          <p:cNvPr id="4" name="Slide Number Placeholder 3"/>
          <p:cNvSpPr>
            <a:spLocks noGrp="1"/>
          </p:cNvSpPr>
          <p:nvPr>
            <p:ph type="sldNum" sz="quarter" idx="4"/>
          </p:nvPr>
        </p:nvSpPr>
        <p:spPr/>
        <p:txBody>
          <a:bodyPr/>
          <a:lstStyle/>
          <a:p>
            <a:fld id="{179A9A4E-4C82-4D44-9372-C31BB3818094}" type="slidenum">
              <a:rPr lang="en-US" smtClean="0"/>
              <a:pPr/>
              <a:t>121</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0" y="1395948"/>
            <a:ext cx="9089010" cy="3785652"/>
          </a:xfrm>
          <a:prstGeom prst="rect">
            <a:avLst/>
          </a:prstGeom>
        </p:spPr>
        <p:txBody>
          <a:bodyPr wrap="square">
            <a:spAutoFit/>
          </a:bodyPr>
          <a:lstStyle/>
          <a:p>
            <a:r>
              <a:rPr lang="en-US" sz="1000" dirty="0">
                <a:solidFill>
                  <a:srgbClr val="0000FF"/>
                </a:solidFill>
                <a:latin typeface="Courier New" panose="02070309020205020404" pitchFamily="49" charset="0"/>
              </a:rPr>
              <a:t>for</a:t>
            </a:r>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i</a:t>
            </a:r>
            <a:r>
              <a:rPr lang="en-US" sz="1000" dirty="0">
                <a:solidFill>
                  <a:srgbClr val="000000"/>
                </a:solidFill>
                <a:latin typeface="Courier New" panose="02070309020205020404" pitchFamily="49" charset="0"/>
              </a:rPr>
              <a:t> = 1:n</a:t>
            </a:r>
          </a:p>
          <a:p>
            <a:r>
              <a:rPr lang="en-US" sz="1000" dirty="0">
                <a:solidFill>
                  <a:srgbClr val="000000"/>
                </a:solidFill>
                <a:latin typeface="Courier New" panose="02070309020205020404" pitchFamily="49" charset="0"/>
              </a:rPr>
              <a:t>    . . .</a:t>
            </a:r>
          </a:p>
          <a:p>
            <a:r>
              <a:rPr lang="en-US" sz="1000" dirty="0">
                <a:solidFill>
                  <a:srgbClr val="000000"/>
                </a:solidFill>
                <a:latin typeface="Courier New" panose="02070309020205020404" pitchFamily="49" charset="0"/>
              </a:rPr>
              <a:t>    </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line_names</a:t>
            </a:r>
            <a:r>
              <a:rPr lang="en-US" sz="1000" dirty="0">
                <a:solidFill>
                  <a:srgbClr val="000000"/>
                </a:solidFill>
                <a:latin typeface="Courier New" panose="02070309020205020404" pitchFamily="49" charset="0"/>
              </a:rPr>
              <a:t> = {}; </a:t>
            </a:r>
            <a:r>
              <a:rPr lang="en-US" sz="1000" dirty="0">
                <a:solidFill>
                  <a:srgbClr val="228B22"/>
                </a:solidFill>
                <a:latin typeface="Courier New" panose="02070309020205020404" pitchFamily="49" charset="0"/>
              </a:rPr>
              <a:t>% Names of lines</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line_I_points_nums</a:t>
            </a:r>
            <a:r>
              <a:rPr lang="en-US" sz="1000" dirty="0">
                <a:solidFill>
                  <a:srgbClr val="000000"/>
                </a:solidFill>
                <a:latin typeface="Courier New" panose="02070309020205020404" pitchFamily="49" charset="0"/>
              </a:rPr>
              <a:t> = []; </a:t>
            </a:r>
            <a:r>
              <a:rPr lang="en-US" sz="1000" dirty="0">
                <a:solidFill>
                  <a:srgbClr val="228B22"/>
                </a:solidFill>
                <a:latin typeface="Courier New" panose="02070309020205020404" pitchFamily="49" charset="0"/>
              </a:rPr>
              <a:t>% For each line, define a variable to collect the number of current (or power) variables in rectangular coordinate, e.g., a single phase line has 4 current variables, i.e., real and image parts of the current which flows into the head of the line, real and image parts of the current which flows out the end of the line </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i_Line</a:t>
            </a:r>
            <a:r>
              <a:rPr lang="en-US" sz="1000" dirty="0">
                <a:solidFill>
                  <a:srgbClr val="000000"/>
                </a:solidFill>
                <a:latin typeface="Courier New" panose="02070309020205020404" pitchFamily="49" charset="0"/>
              </a:rPr>
              <a:t> = </a:t>
            </a:r>
            <a:r>
              <a:rPr lang="en-US" sz="1000" dirty="0" err="1">
                <a:solidFill>
                  <a:srgbClr val="000000"/>
                </a:solidFill>
                <a:latin typeface="Courier New" panose="02070309020205020404" pitchFamily="49" charset="0"/>
              </a:rPr>
              <a:t>DSSLines.First</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Initializing line NO. as the first line</a:t>
            </a:r>
          </a:p>
          <a:p>
            <a:r>
              <a:rPr lang="en-US" sz="1000" dirty="0">
                <a:solidFill>
                  <a:srgbClr val="000000"/>
                </a:solidFill>
                <a:latin typeface="Courier New" panose="02070309020205020404" pitchFamily="49" charset="0"/>
              </a:rPr>
              <a:t>       </a:t>
            </a:r>
            <a:r>
              <a:rPr lang="en-US" sz="1000" dirty="0">
                <a:solidFill>
                  <a:srgbClr val="0000FF"/>
                </a:solidFill>
                <a:latin typeface="Courier New" panose="02070309020205020404" pitchFamily="49" charset="0"/>
              </a:rPr>
              <a:t>while</a:t>
            </a:r>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i_Line</a:t>
            </a:r>
            <a:r>
              <a:rPr lang="en-US" sz="1000" dirty="0">
                <a:solidFill>
                  <a:srgbClr val="000000"/>
                </a:solidFill>
                <a:latin typeface="Courier New" panose="02070309020205020404" pitchFamily="49" charset="0"/>
              </a:rPr>
              <a:t> &gt; 0        </a:t>
            </a:r>
            <a:r>
              <a:rPr lang="en-US" sz="1000" dirty="0">
                <a:solidFill>
                  <a:srgbClr val="228B22"/>
                </a:solidFill>
                <a:latin typeface="Courier New" panose="02070309020205020404" pitchFamily="49" charset="0"/>
              </a:rPr>
              <a:t>% From the 1st line to the last line</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currents_DSS_Lines</a:t>
            </a:r>
            <a:r>
              <a:rPr lang="en-US" sz="1000" dirty="0">
                <a:solidFill>
                  <a:srgbClr val="000000"/>
                </a:solidFill>
                <a:latin typeface="Courier New" panose="02070309020205020404" pitchFamily="49" charset="0"/>
              </a:rPr>
              <a:t> = [</a:t>
            </a:r>
            <a:r>
              <a:rPr lang="en-US" sz="1000" dirty="0" err="1">
                <a:solidFill>
                  <a:srgbClr val="000000"/>
                </a:solidFill>
                <a:latin typeface="Courier New" panose="02070309020205020404" pitchFamily="49" charset="0"/>
              </a:rPr>
              <a:t>currents_DSS_Lines</a:t>
            </a:r>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DSSActiveCktElement.Currents</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Collect line currents in each </a:t>
            </a:r>
          </a:p>
          <a:p>
            <a:r>
              <a:rPr lang="en-US" sz="1000" dirty="0">
                <a:solidFill>
                  <a:srgbClr val="228B22"/>
                </a:solidFill>
                <a:latin typeface="Courier New" panose="02070309020205020404" pitchFamily="49" charset="0"/>
              </a:rPr>
              <a:t>                                                                                     snapshot power flow solution</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Powers_DSS_Lines</a:t>
            </a:r>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Powers_DSS_Lines</a:t>
            </a:r>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DSSActiveCktElement.Powers</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Collect line powers in each </a:t>
            </a:r>
          </a:p>
          <a:p>
            <a:r>
              <a:rPr lang="en-US" sz="1000" dirty="0">
                <a:solidFill>
                  <a:srgbClr val="228B22"/>
                </a:solidFill>
                <a:latin typeface="Courier New" panose="02070309020205020404" pitchFamily="49" charset="0"/>
              </a:rPr>
              <a:t>                                                                                     snapshot power flow solution</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line_names</a:t>
            </a:r>
            <a:r>
              <a:rPr lang="en-US" sz="1000" dirty="0">
                <a:solidFill>
                  <a:srgbClr val="000000"/>
                </a:solidFill>
                <a:latin typeface="Courier New" panose="02070309020205020404" pitchFamily="49" charset="0"/>
              </a:rPr>
              <a:t>{</a:t>
            </a:r>
            <a:r>
              <a:rPr lang="en-US" sz="1000" dirty="0" err="1">
                <a:solidFill>
                  <a:srgbClr val="000000"/>
                </a:solidFill>
                <a:latin typeface="Courier New" panose="02070309020205020404" pitchFamily="49" charset="0"/>
              </a:rPr>
              <a:t>i_Line</a:t>
            </a:r>
            <a:r>
              <a:rPr lang="en-US" sz="1000" dirty="0">
                <a:solidFill>
                  <a:srgbClr val="000000"/>
                </a:solidFill>
                <a:latin typeface="Courier New" panose="02070309020205020404" pitchFamily="49" charset="0"/>
              </a:rPr>
              <a:t>, 1} = DSSActiveCktElement.NAME;                        </a:t>
            </a:r>
            <a:r>
              <a:rPr lang="en-US" sz="1000" dirty="0">
                <a:solidFill>
                  <a:srgbClr val="228B22"/>
                </a:solidFill>
                <a:latin typeface="Courier New" panose="02070309020205020404" pitchFamily="49" charset="0"/>
              </a:rPr>
              <a:t>% Collect line names in each </a:t>
            </a:r>
          </a:p>
          <a:p>
            <a:r>
              <a:rPr lang="en-US" sz="1000" dirty="0">
                <a:solidFill>
                  <a:srgbClr val="228B22"/>
                </a:solidFill>
                <a:latin typeface="Courier New" panose="02070309020205020404" pitchFamily="49" charset="0"/>
              </a:rPr>
              <a:t>                                                                                     snapshot power flow solution</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line_I_points_nums</a:t>
            </a:r>
            <a:r>
              <a:rPr lang="en-US" sz="1000" dirty="0">
                <a:solidFill>
                  <a:srgbClr val="000000"/>
                </a:solidFill>
                <a:latin typeface="Courier New" panose="02070309020205020404" pitchFamily="49" charset="0"/>
              </a:rPr>
              <a:t> = [</a:t>
            </a:r>
            <a:r>
              <a:rPr lang="en-US" sz="1000" dirty="0" err="1">
                <a:solidFill>
                  <a:srgbClr val="000000"/>
                </a:solidFill>
                <a:latin typeface="Courier New" panose="02070309020205020404" pitchFamily="49" charset="0"/>
              </a:rPr>
              <a:t>line_I_points_nums</a:t>
            </a:r>
            <a:r>
              <a:rPr lang="en-US" sz="1000" dirty="0">
                <a:solidFill>
                  <a:srgbClr val="000000"/>
                </a:solidFill>
                <a:latin typeface="Courier New" panose="02070309020205020404" pitchFamily="49" charset="0"/>
              </a:rPr>
              <a:t>; length(</a:t>
            </a:r>
            <a:r>
              <a:rPr lang="en-US" sz="1000" dirty="0" err="1">
                <a:solidFill>
                  <a:srgbClr val="000000"/>
                </a:solidFill>
                <a:latin typeface="Courier New" panose="02070309020205020404" pitchFamily="49" charset="0"/>
              </a:rPr>
              <a:t>DSSActiveCktElement.Currents</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Collect the total </a:t>
            </a:r>
          </a:p>
          <a:p>
            <a:r>
              <a:rPr lang="en-US" sz="1000" dirty="0">
                <a:solidFill>
                  <a:srgbClr val="228B22"/>
                </a:solidFill>
                <a:latin typeface="Courier New" panose="02070309020205020404" pitchFamily="49" charset="0"/>
              </a:rPr>
              <a:t>                              number of variables </a:t>
            </a:r>
            <a:r>
              <a:rPr lang="en-US" sz="1000" dirty="0" err="1">
                <a:solidFill>
                  <a:srgbClr val="228B22"/>
                </a:solidFill>
                <a:latin typeface="Courier New" panose="02070309020205020404" pitchFamily="49" charset="0"/>
              </a:rPr>
              <a:t>correponsing</a:t>
            </a:r>
            <a:r>
              <a:rPr lang="en-US" sz="1000" dirty="0">
                <a:solidFill>
                  <a:srgbClr val="228B22"/>
                </a:solidFill>
                <a:latin typeface="Courier New" panose="02070309020205020404" pitchFamily="49" charset="0"/>
              </a:rPr>
              <a:t> to each line in each snapshot power flow solution</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i_Line</a:t>
            </a:r>
            <a:r>
              <a:rPr lang="en-US" sz="1000" dirty="0">
                <a:solidFill>
                  <a:srgbClr val="000000"/>
                </a:solidFill>
                <a:latin typeface="Courier New" panose="02070309020205020404" pitchFamily="49" charset="0"/>
              </a:rPr>
              <a:t> = </a:t>
            </a:r>
            <a:r>
              <a:rPr lang="en-US" sz="1000" dirty="0" err="1">
                <a:solidFill>
                  <a:srgbClr val="000000"/>
                </a:solidFill>
                <a:latin typeface="Courier New" panose="02070309020205020404" pitchFamily="49" charset="0"/>
              </a:rPr>
              <a:t>DSSLines.Next</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Move to next line in each </a:t>
            </a:r>
          </a:p>
          <a:p>
            <a:r>
              <a:rPr lang="en-US" sz="1000" dirty="0">
                <a:solidFill>
                  <a:srgbClr val="228B22"/>
                </a:solidFill>
                <a:latin typeface="Courier New" panose="02070309020205020404" pitchFamily="49" charset="0"/>
              </a:rPr>
              <a:t>                                                                                     snapshot power flow solution</a:t>
            </a:r>
          </a:p>
          <a:p>
            <a:r>
              <a:rPr lang="en-US" sz="1000" dirty="0">
                <a:solidFill>
                  <a:srgbClr val="000000"/>
                </a:solidFill>
                <a:latin typeface="Courier New" panose="02070309020205020404" pitchFamily="49" charset="0"/>
              </a:rPr>
              <a:t>       </a:t>
            </a:r>
            <a:r>
              <a:rPr lang="en-US" sz="1000" dirty="0">
                <a:solidFill>
                  <a:srgbClr val="0000FF"/>
                </a:solidFill>
                <a:latin typeface="Courier New" panose="02070309020205020404" pitchFamily="49" charset="0"/>
              </a:rPr>
              <a:t>end</a:t>
            </a:r>
          </a:p>
          <a:p>
            <a:endParaRPr lang="en-US" sz="1000" dirty="0">
              <a:solidFill>
                <a:srgbClr val="0000FF"/>
              </a:solidFill>
              <a:latin typeface="Courier New" panose="02070309020205020404" pitchFamily="49" charset="0"/>
            </a:endParaRP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currents_line</a:t>
            </a:r>
            <a:r>
              <a:rPr lang="en-US" sz="1000" dirty="0">
                <a:solidFill>
                  <a:srgbClr val="000000"/>
                </a:solidFill>
                <a:latin typeface="Courier New" panose="02070309020205020404" pitchFamily="49" charset="0"/>
              </a:rPr>
              <a:t> = [</a:t>
            </a:r>
            <a:r>
              <a:rPr lang="en-US" sz="1000" dirty="0" err="1">
                <a:solidFill>
                  <a:srgbClr val="000000"/>
                </a:solidFill>
                <a:latin typeface="Courier New" panose="02070309020205020404" pitchFamily="49" charset="0"/>
              </a:rPr>
              <a:t>currents_line</a:t>
            </a:r>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currents_DSS_Lines</a:t>
            </a:r>
            <a:r>
              <a:rPr lang="en-US" sz="1000" dirty="0">
                <a:solidFill>
                  <a:srgbClr val="000000"/>
                </a:solidFill>
                <a:latin typeface="Courier New" panose="02070309020205020404" pitchFamily="49" charset="0"/>
              </a:rPr>
              <a:t>];</a:t>
            </a:r>
            <a:r>
              <a:rPr lang="en-US" sz="1000" dirty="0">
                <a:solidFill>
                  <a:srgbClr val="228B22"/>
                </a:solidFill>
                <a:latin typeface="Courier New" panose="02070309020205020404" pitchFamily="49" charset="0"/>
              </a:rPr>
              <a:t>%Collect line current in all snapshot power flow solutions</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powers_line</a:t>
            </a:r>
            <a:r>
              <a:rPr lang="en-US" sz="1000" dirty="0">
                <a:solidFill>
                  <a:srgbClr val="000000"/>
                </a:solidFill>
                <a:latin typeface="Courier New" panose="02070309020205020404" pitchFamily="49" charset="0"/>
              </a:rPr>
              <a:t> = [</a:t>
            </a:r>
            <a:r>
              <a:rPr lang="en-US" sz="1000" dirty="0" err="1">
                <a:solidFill>
                  <a:srgbClr val="000000"/>
                </a:solidFill>
                <a:latin typeface="Courier New" panose="02070309020205020404" pitchFamily="49" charset="0"/>
              </a:rPr>
              <a:t>powers_line</a:t>
            </a:r>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Powers_DSS_Lines</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Collect line powers in all snapshot power flow solutions</a:t>
            </a:r>
          </a:p>
        </p:txBody>
      </p:sp>
      <p:grpSp>
        <p:nvGrpSpPr>
          <p:cNvPr id="7" name="Group 6"/>
          <p:cNvGrpSpPr/>
          <p:nvPr/>
        </p:nvGrpSpPr>
        <p:grpSpPr>
          <a:xfrm>
            <a:off x="6368438" y="1827866"/>
            <a:ext cx="2682815" cy="3506133"/>
            <a:chOff x="5791196" y="1654073"/>
            <a:chExt cx="2682815" cy="3506133"/>
          </a:xfrm>
        </p:grpSpPr>
        <p:sp>
          <p:nvSpPr>
            <p:cNvPr id="8" name="Left Brace 7"/>
            <p:cNvSpPr/>
            <p:nvPr/>
          </p:nvSpPr>
          <p:spPr bwMode="auto">
            <a:xfrm rot="10800000">
              <a:off x="5791196" y="1654073"/>
              <a:ext cx="184762" cy="3506133"/>
            </a:xfrm>
            <a:prstGeom prst="leftBrace">
              <a:avLst>
                <a:gd name="adj1" fmla="val 15432"/>
                <a:gd name="adj2" fmla="val 50000"/>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9" name="Rectangle 26"/>
            <p:cNvSpPr>
              <a:spLocks noChangeArrowheads="1"/>
            </p:cNvSpPr>
            <p:nvPr/>
          </p:nvSpPr>
          <p:spPr bwMode="auto">
            <a:xfrm>
              <a:off x="5989356" y="2493207"/>
              <a:ext cx="248465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Collect line currents and powers</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8013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8" y="152400"/>
            <a:ext cx="8379941" cy="533400"/>
          </a:xfrm>
        </p:spPr>
        <p:txBody>
          <a:bodyPr/>
          <a:lstStyle/>
          <a:p>
            <a:r>
              <a:rPr lang="en-US" sz="4000" dirty="0" err="1">
                <a:latin typeface="Times New Roman" panose="02020603050405020304" pitchFamily="18" charset="0"/>
                <a:cs typeface="Times New Roman" panose="02020603050405020304" pitchFamily="18" charset="0"/>
              </a:rPr>
              <a:t>Matlab-OpenDSS</a:t>
            </a:r>
            <a:r>
              <a:rPr lang="en-US" sz="4000" dirty="0">
                <a:latin typeface="Times New Roman" panose="02020603050405020304" pitchFamily="18" charset="0"/>
                <a:cs typeface="Times New Roman" panose="02020603050405020304" pitchFamily="18" charset="0"/>
              </a:rPr>
              <a:t> Interface</a:t>
            </a:r>
          </a:p>
        </p:txBody>
      </p:sp>
      <p:sp>
        <p:nvSpPr>
          <p:cNvPr id="4" name="Slide Number Placeholder 3"/>
          <p:cNvSpPr>
            <a:spLocks noGrp="1"/>
          </p:cNvSpPr>
          <p:nvPr>
            <p:ph type="sldNum" sz="quarter" idx="4"/>
          </p:nvPr>
        </p:nvSpPr>
        <p:spPr/>
        <p:txBody>
          <a:bodyPr/>
          <a:lstStyle/>
          <a:p>
            <a:fld id="{179A9A4E-4C82-4D44-9372-C31BB3818094}" type="slidenum">
              <a:rPr lang="en-US" smtClean="0"/>
              <a:pPr/>
              <a:t>122</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0" y="1395948"/>
            <a:ext cx="9089010" cy="3631763"/>
          </a:xfrm>
          <a:prstGeom prst="rect">
            <a:avLst/>
          </a:prstGeom>
        </p:spPr>
        <p:txBody>
          <a:bodyPr wrap="square">
            <a:spAutoFit/>
          </a:bodyPr>
          <a:lstStyle/>
          <a:p>
            <a:r>
              <a:rPr lang="en-US" sz="1000" dirty="0">
                <a:solidFill>
                  <a:srgbClr val="0000FF"/>
                </a:solidFill>
                <a:latin typeface="Courier New" panose="02070309020205020404" pitchFamily="49" charset="0"/>
              </a:rPr>
              <a:t>for</a:t>
            </a:r>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i</a:t>
            </a:r>
            <a:r>
              <a:rPr lang="en-US" sz="1000" dirty="0">
                <a:solidFill>
                  <a:srgbClr val="000000"/>
                </a:solidFill>
                <a:latin typeface="Courier New" panose="02070309020205020404" pitchFamily="49" charset="0"/>
              </a:rPr>
              <a:t> = 1:n</a:t>
            </a:r>
          </a:p>
          <a:p>
            <a:r>
              <a:rPr lang="en-US" sz="1000" dirty="0">
                <a:solidFill>
                  <a:srgbClr val="000000"/>
                </a:solidFill>
                <a:latin typeface="Courier New" panose="02070309020205020404" pitchFamily="49" charset="0"/>
              </a:rPr>
              <a:t>    . . .</a:t>
            </a:r>
          </a:p>
          <a:p>
            <a:r>
              <a:rPr lang="en-US" sz="1000" dirty="0">
                <a:solidFill>
                  <a:srgbClr val="000000"/>
                </a:solidFill>
                <a:latin typeface="Courier New" panose="02070309020205020404" pitchFamily="49" charset="0"/>
              </a:rPr>
              <a:t>    </a:t>
            </a:r>
          </a:p>
          <a:p>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Collect tap positions</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DSSCircuit.RegControls.Name</a:t>
            </a:r>
            <a:r>
              <a:rPr lang="en-US" sz="1000" dirty="0">
                <a:solidFill>
                  <a:srgbClr val="000000"/>
                </a:solidFill>
                <a:latin typeface="Courier New" panose="02070309020205020404" pitchFamily="49" charset="0"/>
              </a:rPr>
              <a:t> = </a:t>
            </a:r>
            <a:r>
              <a:rPr lang="en-US" sz="1000" dirty="0">
                <a:solidFill>
                  <a:srgbClr val="A020F0"/>
                </a:solidFill>
                <a:latin typeface="Courier New" panose="02070309020205020404" pitchFamily="49" charset="0"/>
              </a:rPr>
              <a:t>'</a:t>
            </a:r>
            <a:r>
              <a:rPr lang="en-US" sz="1000" dirty="0" err="1">
                <a:solidFill>
                  <a:srgbClr val="A020F0"/>
                </a:solidFill>
                <a:latin typeface="Courier New" panose="02070309020205020404" pitchFamily="49" charset="0"/>
              </a:rPr>
              <a:t>Reg_contr_A</a:t>
            </a:r>
            <a:r>
              <a:rPr lang="en-US" sz="1000" dirty="0">
                <a:solidFill>
                  <a:srgbClr val="A020F0"/>
                </a:solidFill>
                <a:latin typeface="Courier New" panose="02070309020205020404" pitchFamily="49" charset="0"/>
              </a:rPr>
              <a:t>'</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Specify the name of tap changer </a:t>
            </a:r>
            <a:r>
              <a:rPr lang="en-US" sz="1000" dirty="0" err="1">
                <a:solidFill>
                  <a:srgbClr val="228B22"/>
                </a:solidFill>
                <a:latin typeface="Courier New" panose="02070309020205020404" pitchFamily="49" charset="0"/>
              </a:rPr>
              <a:t>contoller</a:t>
            </a:r>
            <a:r>
              <a:rPr lang="en-US" sz="1000" dirty="0">
                <a:solidFill>
                  <a:srgbClr val="228B22"/>
                </a:solidFill>
                <a:latin typeface="Courier New" panose="02070309020205020404" pitchFamily="49" charset="0"/>
              </a:rPr>
              <a:t> from which </a:t>
            </a:r>
          </a:p>
          <a:p>
            <a:r>
              <a:rPr lang="en-US" sz="1000" dirty="0">
                <a:solidFill>
                  <a:srgbClr val="228B22"/>
                </a:solidFill>
                <a:latin typeface="Courier New" panose="02070309020205020404" pitchFamily="49" charset="0"/>
              </a:rPr>
              <a:t>                                                             we want to get tap </a:t>
            </a:r>
            <a:r>
              <a:rPr lang="en-US" sz="1000" dirty="0" err="1">
                <a:solidFill>
                  <a:srgbClr val="228B22"/>
                </a:solidFill>
                <a:latin typeface="Courier New" panose="02070309020205020404" pitchFamily="49" charset="0"/>
              </a:rPr>
              <a:t>postion</a:t>
            </a:r>
            <a:r>
              <a:rPr lang="en-US" sz="1000" dirty="0">
                <a:solidFill>
                  <a:srgbClr val="228B22"/>
                </a:solidFill>
                <a:latin typeface="Courier New" panose="02070309020205020404" pitchFamily="49" charset="0"/>
              </a:rPr>
              <a:t>                         </a:t>
            </a:r>
          </a:p>
          <a:p>
            <a:r>
              <a:rPr lang="en-US" sz="1000" dirty="0">
                <a:solidFill>
                  <a:srgbClr val="000000"/>
                </a:solidFill>
                <a:latin typeface="Courier New" panose="02070309020205020404" pitchFamily="49" charset="0"/>
              </a:rPr>
              <a:t>      TapChanger1_temp = </a:t>
            </a:r>
            <a:r>
              <a:rPr lang="en-US" sz="1000" dirty="0" err="1">
                <a:solidFill>
                  <a:srgbClr val="000000"/>
                </a:solidFill>
                <a:latin typeface="Courier New" panose="02070309020205020404" pitchFamily="49" charset="0"/>
              </a:rPr>
              <a:t>DSSCircuit.RegControls.TapNumber</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Obtain tap position of tap changer (Phase A)</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DSSCircuit.RegControls.Name</a:t>
            </a:r>
            <a:r>
              <a:rPr lang="en-US" sz="1000" dirty="0">
                <a:solidFill>
                  <a:srgbClr val="000000"/>
                </a:solidFill>
                <a:latin typeface="Courier New" panose="02070309020205020404" pitchFamily="49" charset="0"/>
              </a:rPr>
              <a:t> = </a:t>
            </a:r>
            <a:r>
              <a:rPr lang="en-US" sz="1000" dirty="0">
                <a:solidFill>
                  <a:srgbClr val="A020F0"/>
                </a:solidFill>
                <a:latin typeface="Courier New" panose="02070309020205020404" pitchFamily="49" charset="0"/>
              </a:rPr>
              <a:t>'</a:t>
            </a:r>
            <a:r>
              <a:rPr lang="en-US" sz="1000" dirty="0" err="1">
                <a:solidFill>
                  <a:srgbClr val="A020F0"/>
                </a:solidFill>
                <a:latin typeface="Courier New" panose="02070309020205020404" pitchFamily="49" charset="0"/>
              </a:rPr>
              <a:t>Reg_contr_B</a:t>
            </a:r>
            <a:r>
              <a:rPr lang="en-US" sz="1000" dirty="0">
                <a:solidFill>
                  <a:srgbClr val="A020F0"/>
                </a:solidFill>
                <a:latin typeface="Courier New" panose="02070309020205020404" pitchFamily="49" charset="0"/>
              </a:rPr>
              <a:t>'</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Specify the name of tap changer </a:t>
            </a:r>
            <a:r>
              <a:rPr lang="en-US" sz="1000" dirty="0" err="1">
                <a:solidFill>
                  <a:srgbClr val="228B22"/>
                </a:solidFill>
                <a:latin typeface="Courier New" panose="02070309020205020404" pitchFamily="49" charset="0"/>
              </a:rPr>
              <a:t>contoller</a:t>
            </a:r>
            <a:r>
              <a:rPr lang="en-US" sz="1000" dirty="0">
                <a:solidFill>
                  <a:srgbClr val="228B22"/>
                </a:solidFill>
                <a:latin typeface="Courier New" panose="02070309020205020404" pitchFamily="49" charset="0"/>
              </a:rPr>
              <a:t> from which </a:t>
            </a:r>
          </a:p>
          <a:p>
            <a:r>
              <a:rPr lang="en-US" sz="1000" dirty="0">
                <a:solidFill>
                  <a:srgbClr val="228B22"/>
                </a:solidFill>
                <a:latin typeface="Courier New" panose="02070309020205020404" pitchFamily="49" charset="0"/>
              </a:rPr>
              <a:t>                                                             we want to get tap </a:t>
            </a:r>
            <a:r>
              <a:rPr lang="en-US" sz="1000" dirty="0" err="1">
                <a:solidFill>
                  <a:srgbClr val="228B22"/>
                </a:solidFill>
                <a:latin typeface="Courier New" panose="02070309020205020404" pitchFamily="49" charset="0"/>
              </a:rPr>
              <a:t>postion</a:t>
            </a:r>
            <a:endParaRPr lang="en-US" sz="1000" dirty="0">
              <a:solidFill>
                <a:srgbClr val="228B22"/>
              </a:solidFill>
              <a:latin typeface="Courier New" panose="02070309020205020404" pitchFamily="49" charset="0"/>
            </a:endParaRPr>
          </a:p>
          <a:p>
            <a:r>
              <a:rPr lang="en-US" sz="1000" dirty="0">
                <a:solidFill>
                  <a:srgbClr val="000000"/>
                </a:solidFill>
                <a:latin typeface="Courier New" panose="02070309020205020404" pitchFamily="49" charset="0"/>
              </a:rPr>
              <a:t>      TapChanger2_temp = </a:t>
            </a:r>
            <a:r>
              <a:rPr lang="en-US" sz="1000" dirty="0" err="1">
                <a:solidFill>
                  <a:srgbClr val="000000"/>
                </a:solidFill>
                <a:latin typeface="Courier New" panose="02070309020205020404" pitchFamily="49" charset="0"/>
              </a:rPr>
              <a:t>DSSCircuit.RegControls.TapNumber</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Obtain tap position of tap changer (Phase B)</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DSSCircuit.RegControls.Name</a:t>
            </a:r>
            <a:r>
              <a:rPr lang="en-US" sz="1000" dirty="0">
                <a:solidFill>
                  <a:srgbClr val="000000"/>
                </a:solidFill>
                <a:latin typeface="Courier New" panose="02070309020205020404" pitchFamily="49" charset="0"/>
              </a:rPr>
              <a:t> = </a:t>
            </a:r>
            <a:r>
              <a:rPr lang="en-US" sz="1000" dirty="0">
                <a:solidFill>
                  <a:srgbClr val="A020F0"/>
                </a:solidFill>
                <a:latin typeface="Courier New" panose="02070309020205020404" pitchFamily="49" charset="0"/>
              </a:rPr>
              <a:t>'</a:t>
            </a:r>
            <a:r>
              <a:rPr lang="en-US" sz="1000" dirty="0" err="1">
                <a:solidFill>
                  <a:srgbClr val="A020F0"/>
                </a:solidFill>
                <a:latin typeface="Courier New" panose="02070309020205020404" pitchFamily="49" charset="0"/>
              </a:rPr>
              <a:t>Reg_contr_C</a:t>
            </a:r>
            <a:r>
              <a:rPr lang="en-US" sz="1000" dirty="0">
                <a:solidFill>
                  <a:srgbClr val="A020F0"/>
                </a:solidFill>
                <a:latin typeface="Courier New" panose="02070309020205020404" pitchFamily="49" charset="0"/>
              </a:rPr>
              <a:t>'</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Specify the name of tap changer </a:t>
            </a:r>
            <a:r>
              <a:rPr lang="en-US" sz="1000" dirty="0" err="1">
                <a:solidFill>
                  <a:srgbClr val="228B22"/>
                </a:solidFill>
                <a:latin typeface="Courier New" panose="02070309020205020404" pitchFamily="49" charset="0"/>
              </a:rPr>
              <a:t>contoller</a:t>
            </a:r>
            <a:r>
              <a:rPr lang="en-US" sz="1000" dirty="0">
                <a:solidFill>
                  <a:srgbClr val="228B22"/>
                </a:solidFill>
                <a:latin typeface="Courier New" panose="02070309020205020404" pitchFamily="49" charset="0"/>
              </a:rPr>
              <a:t> from which </a:t>
            </a:r>
          </a:p>
          <a:p>
            <a:r>
              <a:rPr lang="en-US" sz="1000" dirty="0">
                <a:solidFill>
                  <a:srgbClr val="228B22"/>
                </a:solidFill>
                <a:latin typeface="Courier New" panose="02070309020205020404" pitchFamily="49" charset="0"/>
              </a:rPr>
              <a:t>                                                             we want to get tap </a:t>
            </a:r>
            <a:r>
              <a:rPr lang="en-US" sz="1000" dirty="0" err="1">
                <a:solidFill>
                  <a:srgbClr val="228B22"/>
                </a:solidFill>
                <a:latin typeface="Courier New" panose="02070309020205020404" pitchFamily="49" charset="0"/>
              </a:rPr>
              <a:t>postion</a:t>
            </a:r>
            <a:endParaRPr lang="en-US" sz="1000" dirty="0">
              <a:solidFill>
                <a:srgbClr val="228B22"/>
              </a:solidFill>
              <a:latin typeface="Courier New" panose="02070309020205020404" pitchFamily="49" charset="0"/>
            </a:endParaRPr>
          </a:p>
          <a:p>
            <a:r>
              <a:rPr lang="en-US" sz="1000" dirty="0">
                <a:solidFill>
                  <a:srgbClr val="000000"/>
                </a:solidFill>
                <a:latin typeface="Courier New" panose="02070309020205020404" pitchFamily="49" charset="0"/>
              </a:rPr>
              <a:t>      TapChanger3_temp = </a:t>
            </a:r>
            <a:r>
              <a:rPr lang="en-US" sz="1000" dirty="0" err="1">
                <a:solidFill>
                  <a:srgbClr val="000000"/>
                </a:solidFill>
                <a:latin typeface="Courier New" panose="02070309020205020404" pitchFamily="49" charset="0"/>
              </a:rPr>
              <a:t>DSSCircuit.RegControls.TapNumber</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Obtain tap position of tap changer (Phase C)</a:t>
            </a:r>
          </a:p>
          <a:p>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Tap_position_collect</a:t>
            </a:r>
            <a:r>
              <a:rPr lang="en-US" sz="1000" dirty="0">
                <a:solidFill>
                  <a:srgbClr val="000000"/>
                </a:solidFill>
                <a:latin typeface="Courier New" panose="02070309020205020404" pitchFamily="49" charset="0"/>
              </a:rPr>
              <a:t> = [</a:t>
            </a:r>
            <a:r>
              <a:rPr lang="en-US" sz="1000" dirty="0" err="1">
                <a:solidFill>
                  <a:srgbClr val="000000"/>
                </a:solidFill>
                <a:latin typeface="Courier New" panose="02070309020205020404" pitchFamily="49" charset="0"/>
              </a:rPr>
              <a:t>Tap_position_collect</a:t>
            </a:r>
            <a:r>
              <a:rPr lang="en-US" sz="1000" dirty="0">
                <a:solidFill>
                  <a:srgbClr val="000000"/>
                </a:solidFill>
                <a:latin typeface="Courier New" panose="02070309020205020404" pitchFamily="49" charset="0"/>
              </a:rPr>
              <a:t>; [TapChanger1_temp, TapChanger2_temp, TapChanger3_temp]]; </a:t>
            </a:r>
            <a:endParaRPr lang="en-US" sz="1000" dirty="0">
              <a:solidFill>
                <a:srgbClr val="228B22"/>
              </a:solidFill>
              <a:latin typeface="Courier New" panose="02070309020205020404" pitchFamily="49" charset="0"/>
            </a:endParaRPr>
          </a:p>
          <a:p>
            <a:r>
              <a:rPr lang="en-US" sz="1000" dirty="0">
                <a:solidFill>
                  <a:srgbClr val="228B22"/>
                </a:solidFill>
                <a:latin typeface="Courier New" panose="02070309020205020404" pitchFamily="49" charset="0"/>
              </a:rPr>
              <a:t>                                               % Collect tap changers positions in all snapshot power flow solutions</a:t>
            </a:r>
          </a:p>
          <a:p>
            <a:r>
              <a:rPr lang="en-US" sz="1000" dirty="0">
                <a:solidFill>
                  <a:srgbClr val="000000"/>
                </a:solidFill>
                <a:latin typeface="Courier New" panose="02070309020205020404" pitchFamily="49" charset="0"/>
              </a:rPr>
              <a:t>      </a:t>
            </a:r>
          </a:p>
          <a:p>
            <a:r>
              <a:rPr lang="en-US" sz="1000" dirty="0">
                <a:solidFill>
                  <a:srgbClr val="000000"/>
                </a:solidFill>
                <a:latin typeface="Courier New" panose="02070309020205020404" pitchFamily="49" charset="0"/>
              </a:rPr>
              <a:t> </a:t>
            </a:r>
          </a:p>
          <a:p>
            <a:r>
              <a:rPr lang="en-US" sz="1000" dirty="0">
                <a:solidFill>
                  <a:srgbClr val="0000FF"/>
                </a:solidFill>
                <a:latin typeface="Courier New" panose="02070309020205020404" pitchFamily="49" charset="0"/>
              </a:rPr>
              <a:t>End</a:t>
            </a:r>
          </a:p>
          <a:p>
            <a:endParaRPr lang="en-US" sz="1000" dirty="0">
              <a:solidFill>
                <a:srgbClr val="0000FF"/>
              </a:solidFill>
              <a:latin typeface="Courier New" panose="02070309020205020404" pitchFamily="49" charset="0"/>
            </a:endParaRPr>
          </a:p>
          <a:p>
            <a:r>
              <a:rPr lang="en-US" sz="1000" dirty="0" err="1">
                <a:solidFill>
                  <a:srgbClr val="000000"/>
                </a:solidFill>
                <a:latin typeface="Courier New" panose="02070309020205020404" pitchFamily="49" charset="0"/>
              </a:rPr>
              <a:t>fprintf</a:t>
            </a:r>
            <a:r>
              <a:rPr lang="en-US" sz="1000" dirty="0">
                <a:solidFill>
                  <a:srgbClr val="000000"/>
                </a:solidFill>
                <a:latin typeface="Courier New" panose="02070309020205020404" pitchFamily="49" charset="0"/>
              </a:rPr>
              <a:t>(</a:t>
            </a:r>
            <a:r>
              <a:rPr lang="en-US" sz="1000" dirty="0">
                <a:solidFill>
                  <a:srgbClr val="A020F0"/>
                </a:solidFill>
                <a:latin typeface="Courier New" panose="02070309020205020404" pitchFamily="49" charset="0"/>
              </a:rPr>
              <a:t>'The number of snapshot power flow </a:t>
            </a:r>
            <a:r>
              <a:rPr lang="en-US" sz="1000" dirty="0" err="1">
                <a:solidFill>
                  <a:srgbClr val="A020F0"/>
                </a:solidFill>
                <a:latin typeface="Courier New" panose="02070309020205020404" pitchFamily="49" charset="0"/>
              </a:rPr>
              <a:t>soultions</a:t>
            </a:r>
            <a:r>
              <a:rPr lang="en-US" sz="1000" dirty="0">
                <a:solidFill>
                  <a:srgbClr val="A020F0"/>
                </a:solidFill>
                <a:latin typeface="Courier New" panose="02070309020205020404" pitchFamily="49" charset="0"/>
              </a:rPr>
              <a:t> that do not converge is: %d. \n'</a:t>
            </a:r>
            <a:r>
              <a:rPr lang="en-US" sz="1000" dirty="0">
                <a:solidFill>
                  <a:srgbClr val="000000"/>
                </a:solidFill>
                <a:latin typeface="Courier New" panose="02070309020205020404" pitchFamily="49" charset="0"/>
              </a:rPr>
              <a:t>, </a:t>
            </a:r>
            <a:r>
              <a:rPr lang="en-US" sz="1000" dirty="0" err="1">
                <a:solidFill>
                  <a:srgbClr val="000000"/>
                </a:solidFill>
                <a:latin typeface="Courier New" panose="02070309020205020404" pitchFamily="49" charset="0"/>
              </a:rPr>
              <a:t>i_notconverged</a:t>
            </a:r>
            <a:r>
              <a:rPr lang="en-US" sz="1000" dirty="0">
                <a:solidFill>
                  <a:srgbClr val="000000"/>
                </a:solidFill>
                <a:latin typeface="Courier New" panose="02070309020205020404" pitchFamily="49" charset="0"/>
              </a:rPr>
              <a:t>);                 </a:t>
            </a:r>
            <a:r>
              <a:rPr lang="en-US" sz="1000" dirty="0">
                <a:solidFill>
                  <a:srgbClr val="228B22"/>
                </a:solidFill>
                <a:latin typeface="Courier New" panose="02070309020205020404" pitchFamily="49" charset="0"/>
              </a:rPr>
              <a:t>% Print the total number of </a:t>
            </a:r>
            <a:r>
              <a:rPr lang="en-US" sz="1000" dirty="0" err="1">
                <a:solidFill>
                  <a:srgbClr val="228B22"/>
                </a:solidFill>
                <a:latin typeface="Courier New" panose="02070309020205020404" pitchFamily="49" charset="0"/>
              </a:rPr>
              <a:t>unconverged</a:t>
            </a:r>
            <a:r>
              <a:rPr lang="en-US" sz="1000" dirty="0">
                <a:solidFill>
                  <a:srgbClr val="228B22"/>
                </a:solidFill>
                <a:latin typeface="Courier New" panose="02070309020205020404" pitchFamily="49" charset="0"/>
              </a:rPr>
              <a:t> power flow solutions</a:t>
            </a:r>
          </a:p>
          <a:p>
            <a:endParaRPr lang="en-US" sz="1000" dirty="0"/>
          </a:p>
          <a:p>
            <a:endParaRPr lang="en-US" sz="1000" dirty="0">
              <a:solidFill>
                <a:srgbClr val="0000FF"/>
              </a:solidFill>
              <a:latin typeface="Courier New" panose="02070309020205020404" pitchFamily="49" charset="0"/>
            </a:endParaRPr>
          </a:p>
        </p:txBody>
      </p:sp>
      <p:grpSp>
        <p:nvGrpSpPr>
          <p:cNvPr id="7" name="Group 6"/>
          <p:cNvGrpSpPr/>
          <p:nvPr/>
        </p:nvGrpSpPr>
        <p:grpSpPr>
          <a:xfrm>
            <a:off x="6096000" y="1752600"/>
            <a:ext cx="2952102" cy="2057400"/>
            <a:chOff x="5791196" y="1541451"/>
            <a:chExt cx="2952102" cy="2057400"/>
          </a:xfrm>
        </p:grpSpPr>
        <p:sp>
          <p:nvSpPr>
            <p:cNvPr id="8" name="Left Brace 7"/>
            <p:cNvSpPr/>
            <p:nvPr/>
          </p:nvSpPr>
          <p:spPr bwMode="auto">
            <a:xfrm rot="10800000">
              <a:off x="5791196" y="1541451"/>
              <a:ext cx="198160" cy="2057400"/>
            </a:xfrm>
            <a:prstGeom prst="leftBrace">
              <a:avLst>
                <a:gd name="adj1" fmla="val 15432"/>
                <a:gd name="adj2" fmla="val 50000"/>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9" name="Rectangle 26"/>
            <p:cNvSpPr>
              <a:spLocks noChangeArrowheads="1"/>
            </p:cNvSpPr>
            <p:nvPr/>
          </p:nvSpPr>
          <p:spPr bwMode="auto">
            <a:xfrm>
              <a:off x="6019796" y="1541451"/>
              <a:ext cx="27235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500" dirty="0">
                  <a:solidFill>
                    <a:srgbClr val="FF0000"/>
                  </a:solidFill>
                  <a:latin typeface="Times New Roman" panose="02020603050405020304" pitchFamily="18" charset="0"/>
                  <a:cs typeface="Times New Roman" panose="02020603050405020304" pitchFamily="18" charset="0"/>
                </a:rPr>
                <a:t>Collect t</a:t>
              </a:r>
              <a:r>
                <a:rPr kumimoji="0" lang="en-US" altLang="en-US" sz="15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ap position of tap changers</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5401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Numerical Results</a:t>
            </a:r>
          </a:p>
        </p:txBody>
      </p:sp>
      <p:sp>
        <p:nvSpPr>
          <p:cNvPr id="4" name="Slide Number Placeholder 3"/>
          <p:cNvSpPr>
            <a:spLocks noGrp="1"/>
          </p:cNvSpPr>
          <p:nvPr>
            <p:ph type="sldNum" sz="quarter" idx="4"/>
          </p:nvPr>
        </p:nvSpPr>
        <p:spPr/>
        <p:txBody>
          <a:bodyPr/>
          <a:lstStyle/>
          <a:p>
            <a:fld id="{179A9A4E-4C82-4D44-9372-C31BB3818094}" type="slidenum">
              <a:rPr lang="en-US" smtClean="0"/>
              <a:pPr/>
              <a:t>123</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Files</a:t>
            </a:r>
            <a:endParaRPr lang="en-US" dirty="0"/>
          </a:p>
          <a:p>
            <a:endParaRPr lang="en-US" sz="1050" baseline="30000" dirty="0"/>
          </a:p>
        </p:txBody>
      </p:sp>
      <p:pic>
        <p:nvPicPr>
          <p:cNvPr id="3" name="Picture 2"/>
          <p:cNvPicPr>
            <a:picLocks noChangeAspect="1"/>
          </p:cNvPicPr>
          <p:nvPr/>
        </p:nvPicPr>
        <p:blipFill>
          <a:blip r:embed="rId3"/>
          <a:stretch>
            <a:fillRect/>
          </a:stretch>
        </p:blipFill>
        <p:spPr>
          <a:xfrm>
            <a:off x="1791728" y="1343025"/>
            <a:ext cx="5715000" cy="4371975"/>
          </a:xfrm>
          <a:prstGeom prst="rect">
            <a:avLst/>
          </a:prstGeom>
        </p:spPr>
      </p:pic>
      <p:sp>
        <p:nvSpPr>
          <p:cNvPr id="57" name="Rectangle 26"/>
          <p:cNvSpPr>
            <a:spLocks noChangeArrowheads="1"/>
          </p:cNvSpPr>
          <p:nvPr/>
        </p:nvSpPr>
        <p:spPr bwMode="auto">
          <a:xfrm>
            <a:off x="152400" y="2512368"/>
            <a:ext cx="132087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OpenDSS</a:t>
            </a:r>
            <a:r>
              <a:rPr kumimoji="0" lang="en-US" altLang="en-US" sz="15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Model</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8" name="Left Brace 57"/>
          <p:cNvSpPr/>
          <p:nvPr/>
        </p:nvSpPr>
        <p:spPr bwMode="auto">
          <a:xfrm>
            <a:off x="1577268" y="1654533"/>
            <a:ext cx="228600" cy="1926867"/>
          </a:xfrm>
          <a:prstGeom prst="leftBrace">
            <a:avLst>
              <a:gd name="adj1" fmla="val 15432"/>
              <a:gd name="adj2" fmla="val 5000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59" name="Left Brace 58"/>
          <p:cNvSpPr/>
          <p:nvPr/>
        </p:nvSpPr>
        <p:spPr bwMode="auto">
          <a:xfrm>
            <a:off x="1600200" y="3657600"/>
            <a:ext cx="228600" cy="228600"/>
          </a:xfrm>
          <a:prstGeom prst="leftBrace">
            <a:avLst>
              <a:gd name="adj1" fmla="val 15432"/>
              <a:gd name="adj2" fmla="val 5000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60" name="Rectangle 26"/>
          <p:cNvSpPr>
            <a:spLocks noChangeArrowheads="1"/>
          </p:cNvSpPr>
          <p:nvPr/>
        </p:nvSpPr>
        <p:spPr bwMode="auto">
          <a:xfrm>
            <a:off x="134929" y="3581400"/>
            <a:ext cx="13785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Matlab-OpenDSS</a:t>
            </a:r>
            <a:endParaRPr lang="en-US" altLang="en-US" sz="1500" dirty="0">
              <a:solidFill>
                <a:srgbClr val="FF0000"/>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500" dirty="0">
                <a:solidFill>
                  <a:srgbClr val="FF0000"/>
                </a:solidFill>
                <a:latin typeface="Times New Roman" panose="02020603050405020304" pitchFamily="18" charset="0"/>
                <a:cs typeface="Times New Roman" panose="02020603050405020304" pitchFamily="18" charset="0"/>
              </a:rPr>
              <a:t>Interface</a:t>
            </a:r>
          </a:p>
        </p:txBody>
      </p:sp>
      <p:sp>
        <p:nvSpPr>
          <p:cNvPr id="61" name="Left Brace 60"/>
          <p:cNvSpPr/>
          <p:nvPr/>
        </p:nvSpPr>
        <p:spPr bwMode="auto">
          <a:xfrm>
            <a:off x="1577268" y="3886200"/>
            <a:ext cx="228600" cy="1676400"/>
          </a:xfrm>
          <a:prstGeom prst="leftBrace">
            <a:avLst>
              <a:gd name="adj1" fmla="val 15432"/>
              <a:gd name="adj2" fmla="val 5000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62" name="Rectangle 26"/>
          <p:cNvSpPr>
            <a:spLocks noChangeArrowheads="1"/>
          </p:cNvSpPr>
          <p:nvPr/>
        </p:nvSpPr>
        <p:spPr bwMode="auto">
          <a:xfrm>
            <a:off x="484452" y="4635033"/>
            <a:ext cx="8047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One-year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Load Data</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806523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Numerical Results</a:t>
            </a:r>
          </a:p>
        </p:txBody>
      </p:sp>
      <p:sp>
        <p:nvSpPr>
          <p:cNvPr id="4" name="Slide Number Placeholder 3"/>
          <p:cNvSpPr>
            <a:spLocks noGrp="1"/>
          </p:cNvSpPr>
          <p:nvPr>
            <p:ph type="sldNum" sz="quarter" idx="4"/>
          </p:nvPr>
        </p:nvSpPr>
        <p:spPr/>
        <p:txBody>
          <a:bodyPr/>
          <a:lstStyle/>
          <a:p>
            <a:fld id="{179A9A4E-4C82-4D44-9372-C31BB3818094}" type="slidenum">
              <a:rPr lang="en-US" smtClean="0"/>
              <a:pPr/>
              <a:t>124</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t>Time-series Results</a:t>
            </a:r>
          </a:p>
          <a:p>
            <a:endParaRPr lang="en-US" sz="1050" baseline="30000" dirty="0"/>
          </a:p>
        </p:txBody>
      </p:sp>
      <p:pic>
        <p:nvPicPr>
          <p:cNvPr id="6" name="Picture 5"/>
          <p:cNvPicPr>
            <a:picLocks noChangeAspect="1"/>
          </p:cNvPicPr>
          <p:nvPr/>
        </p:nvPicPr>
        <p:blipFill>
          <a:blip r:embed="rId3"/>
          <a:stretch>
            <a:fillRect/>
          </a:stretch>
        </p:blipFill>
        <p:spPr>
          <a:xfrm>
            <a:off x="454058" y="1310326"/>
            <a:ext cx="4033838" cy="1945213"/>
          </a:xfrm>
          <a:prstGeom prst="rect">
            <a:avLst/>
          </a:prstGeom>
        </p:spPr>
      </p:pic>
      <p:pic>
        <p:nvPicPr>
          <p:cNvPr id="8" name="Picture 7"/>
          <p:cNvPicPr>
            <a:picLocks noChangeAspect="1"/>
          </p:cNvPicPr>
          <p:nvPr/>
        </p:nvPicPr>
        <p:blipFill>
          <a:blip r:embed="rId4"/>
          <a:stretch>
            <a:fillRect/>
          </a:stretch>
        </p:blipFill>
        <p:spPr>
          <a:xfrm>
            <a:off x="4707399" y="1295400"/>
            <a:ext cx="4131800" cy="1960139"/>
          </a:xfrm>
          <a:prstGeom prst="rect">
            <a:avLst/>
          </a:prstGeom>
        </p:spPr>
      </p:pic>
      <p:pic>
        <p:nvPicPr>
          <p:cNvPr id="9" name="Picture 8"/>
          <p:cNvPicPr>
            <a:picLocks noChangeAspect="1"/>
          </p:cNvPicPr>
          <p:nvPr/>
        </p:nvPicPr>
        <p:blipFill>
          <a:blip r:embed="rId5"/>
          <a:stretch>
            <a:fillRect/>
          </a:stretch>
        </p:blipFill>
        <p:spPr>
          <a:xfrm>
            <a:off x="381000" y="3696982"/>
            <a:ext cx="4038600" cy="2006015"/>
          </a:xfrm>
          <a:prstGeom prst="rect">
            <a:avLst/>
          </a:prstGeom>
        </p:spPr>
      </p:pic>
      <p:pic>
        <p:nvPicPr>
          <p:cNvPr id="10" name="Picture 9"/>
          <p:cNvPicPr>
            <a:picLocks noChangeAspect="1"/>
          </p:cNvPicPr>
          <p:nvPr/>
        </p:nvPicPr>
        <p:blipFill>
          <a:blip r:embed="rId6"/>
          <a:stretch>
            <a:fillRect/>
          </a:stretch>
        </p:blipFill>
        <p:spPr>
          <a:xfrm>
            <a:off x="4763086" y="3657600"/>
            <a:ext cx="4076113" cy="1984043"/>
          </a:xfrm>
          <a:prstGeom prst="rect">
            <a:avLst/>
          </a:prstGeom>
        </p:spPr>
      </p:pic>
      <p:sp>
        <p:nvSpPr>
          <p:cNvPr id="17" name="Rectangle 26"/>
          <p:cNvSpPr>
            <a:spLocks noChangeArrowheads="1"/>
          </p:cNvSpPr>
          <p:nvPr/>
        </p:nvSpPr>
        <p:spPr bwMode="auto">
          <a:xfrm>
            <a:off x="990600" y="3238529"/>
            <a:ext cx="342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500" dirty="0">
                <a:solidFill>
                  <a:srgbClr val="FF0000"/>
                </a:solidFill>
                <a:latin typeface="Times New Roman" panose="02020603050405020304" pitchFamily="18" charset="0"/>
                <a:cs typeface="Times New Roman" panose="02020603050405020304" pitchFamily="18" charset="0"/>
              </a:rPr>
              <a:t>One-year active and reactive power consumption at the substation transformer</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8" name="Rectangle 26"/>
          <p:cNvSpPr>
            <a:spLocks noChangeArrowheads="1"/>
          </p:cNvSpPr>
          <p:nvPr/>
        </p:nvSpPr>
        <p:spPr bwMode="auto">
          <a:xfrm>
            <a:off x="5181600" y="3198617"/>
            <a:ext cx="29976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500" dirty="0">
                <a:solidFill>
                  <a:srgbClr val="FF0000"/>
                </a:solidFill>
                <a:latin typeface="Times New Roman" panose="02020603050405020304" pitchFamily="18" charset="0"/>
                <a:cs typeface="Times New Roman" panose="02020603050405020304" pitchFamily="18" charset="0"/>
              </a:rPr>
              <a:t> One week load profiles of a selected primary node in different seasons</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9" name="Rectangle 26"/>
          <p:cNvSpPr>
            <a:spLocks noChangeArrowheads="1"/>
          </p:cNvSpPr>
          <p:nvPr/>
        </p:nvSpPr>
        <p:spPr bwMode="auto">
          <a:xfrm>
            <a:off x="838200" y="5593372"/>
            <a:ext cx="342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500" dirty="0">
                <a:solidFill>
                  <a:srgbClr val="FF0000"/>
                </a:solidFill>
                <a:latin typeface="Times New Roman" panose="02020603050405020304" pitchFamily="18" charset="0"/>
                <a:cs typeface="Times New Roman" panose="02020603050405020304" pitchFamily="18" charset="0"/>
              </a:rPr>
              <a:t>Distributions of one-year </a:t>
            </a:r>
          </a:p>
          <a:p>
            <a:pPr lvl="0" algn="ctr"/>
            <a:r>
              <a:rPr lang="en-US" altLang="en-US" sz="1500" dirty="0">
                <a:solidFill>
                  <a:srgbClr val="FF0000"/>
                </a:solidFill>
                <a:latin typeface="Times New Roman" panose="02020603050405020304" pitchFamily="18" charset="0"/>
                <a:cs typeface="Times New Roman" panose="02020603050405020304" pitchFamily="18" charset="0"/>
              </a:rPr>
              <a:t>nodal voltages of Feeder C (phase A)</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0" name="Rectangle 26"/>
          <p:cNvSpPr>
            <a:spLocks noChangeArrowheads="1"/>
          </p:cNvSpPr>
          <p:nvPr/>
        </p:nvSpPr>
        <p:spPr bwMode="auto">
          <a:xfrm>
            <a:off x="5274483" y="5545103"/>
            <a:ext cx="29976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500" dirty="0">
                <a:solidFill>
                  <a:srgbClr val="FF0000"/>
                </a:solidFill>
                <a:latin typeface="Times New Roman" panose="02020603050405020304" pitchFamily="18" charset="0"/>
                <a:cs typeface="Times New Roman" panose="02020603050405020304" pitchFamily="18" charset="0"/>
              </a:rPr>
              <a:t>One-week tap positions and </a:t>
            </a:r>
          </a:p>
          <a:p>
            <a:pPr lvl="0" algn="ctr"/>
            <a:r>
              <a:rPr lang="en-US" altLang="en-US" sz="1500" dirty="0">
                <a:solidFill>
                  <a:srgbClr val="FF0000"/>
                </a:solidFill>
                <a:latin typeface="Times New Roman" panose="02020603050405020304" pitchFamily="18" charset="0"/>
                <a:cs typeface="Times New Roman" panose="02020603050405020304" pitchFamily="18" charset="0"/>
              </a:rPr>
              <a:t>voltage magnitudes at Bus 1 (phase A</a:t>
            </a:r>
            <a:r>
              <a:rPr lang="en-US" altLang="en-US" sz="1500" dirty="0">
                <a:solidFill>
                  <a:srgbClr val="FF0000"/>
                </a:solidFill>
                <a:latin typeface="Calibri" panose="020F050202020403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722363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Numerical Results</a:t>
            </a:r>
          </a:p>
        </p:txBody>
      </p:sp>
      <p:sp>
        <p:nvSpPr>
          <p:cNvPr id="4" name="Slide Number Placeholder 3"/>
          <p:cNvSpPr>
            <a:spLocks noGrp="1"/>
          </p:cNvSpPr>
          <p:nvPr>
            <p:ph type="sldNum" sz="quarter" idx="4"/>
          </p:nvPr>
        </p:nvSpPr>
        <p:spPr/>
        <p:txBody>
          <a:bodyPr/>
          <a:lstStyle/>
          <a:p>
            <a:fld id="{179A9A4E-4C82-4D44-9372-C31BB3818094}" type="slidenum">
              <a:rPr lang="en-US" smtClean="0"/>
              <a:pPr/>
              <a:t>125</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t>Convergence validation</a:t>
            </a:r>
          </a:p>
          <a:p>
            <a:endParaRPr lang="en-US" sz="1050" baseline="30000" dirty="0"/>
          </a:p>
        </p:txBody>
      </p:sp>
      <p:sp>
        <p:nvSpPr>
          <p:cNvPr id="30" name="TextBox 29"/>
          <p:cNvSpPr txBox="1"/>
          <p:nvPr/>
        </p:nvSpPr>
        <p:spPr>
          <a:xfrm>
            <a:off x="5181600" y="1580728"/>
            <a:ext cx="1981200" cy="477054"/>
          </a:xfrm>
          <a:prstGeom prst="rect">
            <a:avLst/>
          </a:prstGeom>
          <a:noFill/>
        </p:spPr>
        <p:txBody>
          <a:bodyPr wrap="square" rtlCol="0">
            <a:spAutoFit/>
          </a:bodyPr>
          <a:lstStyle/>
          <a:p>
            <a:pPr lvl="0"/>
            <a:r>
              <a:rPr lang="en-US" sz="1800" dirty="0"/>
              <a:t>Expected P and Q</a:t>
            </a:r>
          </a:p>
          <a:p>
            <a:endParaRPr lang="en-US" sz="1050" baseline="30000" dirty="0"/>
          </a:p>
        </p:txBody>
      </p:sp>
      <p:grpSp>
        <p:nvGrpSpPr>
          <p:cNvPr id="6" name="Group 5"/>
          <p:cNvGrpSpPr/>
          <p:nvPr/>
        </p:nvGrpSpPr>
        <p:grpSpPr>
          <a:xfrm>
            <a:off x="533400" y="1651507"/>
            <a:ext cx="3696996" cy="1909786"/>
            <a:chOff x="533400" y="1651507"/>
            <a:chExt cx="3696996" cy="1909786"/>
          </a:xfrm>
        </p:grpSpPr>
        <p:sp>
          <p:nvSpPr>
            <p:cNvPr id="11" name="Down Arrow 10"/>
            <p:cNvSpPr/>
            <p:nvPr/>
          </p:nvSpPr>
          <p:spPr bwMode="auto">
            <a:xfrm rot="16200000">
              <a:off x="2094986" y="2327748"/>
              <a:ext cx="382028" cy="4572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nvGrpSpPr>
            <p:cNvPr id="3" name="Group 2"/>
            <p:cNvGrpSpPr/>
            <p:nvPr/>
          </p:nvGrpSpPr>
          <p:grpSpPr>
            <a:xfrm>
              <a:off x="533400" y="1651507"/>
              <a:ext cx="3696996" cy="1909786"/>
              <a:chOff x="533400" y="1651507"/>
              <a:chExt cx="3696996" cy="1909786"/>
            </a:xfrm>
          </p:grpSpPr>
          <p:pic>
            <p:nvPicPr>
              <p:cNvPr id="25" name="Picture 24"/>
              <p:cNvPicPr>
                <a:picLocks noChangeAspect="1"/>
              </p:cNvPicPr>
              <p:nvPr/>
            </p:nvPicPr>
            <p:blipFill>
              <a:blip r:embed="rId3"/>
              <a:stretch>
                <a:fillRect/>
              </a:stretch>
            </p:blipFill>
            <p:spPr>
              <a:xfrm>
                <a:off x="533400" y="1651507"/>
                <a:ext cx="1524000" cy="1909786"/>
              </a:xfrm>
              <a:prstGeom prst="rect">
                <a:avLst/>
              </a:prstGeom>
            </p:spPr>
          </p:pic>
          <p:pic>
            <p:nvPicPr>
              <p:cNvPr id="31" name="Picture 30"/>
              <p:cNvPicPr>
                <a:picLocks noChangeAspect="1"/>
              </p:cNvPicPr>
              <p:nvPr/>
            </p:nvPicPr>
            <p:blipFill>
              <a:blip r:embed="rId4"/>
              <a:stretch>
                <a:fillRect/>
              </a:stretch>
            </p:blipFill>
            <p:spPr>
              <a:xfrm>
                <a:off x="2514600" y="2067127"/>
                <a:ext cx="1715796" cy="1032854"/>
              </a:xfrm>
              <a:prstGeom prst="rect">
                <a:avLst/>
              </a:prstGeom>
            </p:spPr>
          </p:pic>
        </p:grpSp>
      </p:grpSp>
      <p:sp>
        <p:nvSpPr>
          <p:cNvPr id="32" name="Down Arrow 31"/>
          <p:cNvSpPr/>
          <p:nvPr/>
        </p:nvSpPr>
        <p:spPr bwMode="auto">
          <a:xfrm rot="16200000">
            <a:off x="4322186" y="2354954"/>
            <a:ext cx="382028" cy="4572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3" name="TextBox 32"/>
          <p:cNvSpPr txBox="1"/>
          <p:nvPr/>
        </p:nvSpPr>
        <p:spPr>
          <a:xfrm>
            <a:off x="4724400" y="2418546"/>
            <a:ext cx="990600" cy="477054"/>
          </a:xfrm>
          <a:prstGeom prst="rect">
            <a:avLst/>
          </a:prstGeom>
          <a:noFill/>
        </p:spPr>
        <p:txBody>
          <a:bodyPr wrap="square" rtlCol="0">
            <a:spAutoFit/>
          </a:bodyPr>
          <a:lstStyle/>
          <a:p>
            <a:pPr lvl="0"/>
            <a:r>
              <a:rPr lang="en-US" sz="1800" dirty="0"/>
              <a:t>P and Q</a:t>
            </a:r>
          </a:p>
          <a:p>
            <a:endParaRPr lang="en-US" sz="1050" baseline="30000" dirty="0"/>
          </a:p>
        </p:txBody>
      </p:sp>
      <p:grpSp>
        <p:nvGrpSpPr>
          <p:cNvPr id="42" name="Group 41"/>
          <p:cNvGrpSpPr/>
          <p:nvPr/>
        </p:nvGrpSpPr>
        <p:grpSpPr>
          <a:xfrm>
            <a:off x="5871721" y="2280191"/>
            <a:ext cx="457200" cy="549692"/>
            <a:chOff x="6096000" y="2280191"/>
            <a:chExt cx="457200" cy="549692"/>
          </a:xfrm>
        </p:grpSpPr>
        <p:sp>
          <p:nvSpPr>
            <p:cNvPr id="34" name="Oval 33"/>
            <p:cNvSpPr/>
            <p:nvPr/>
          </p:nvSpPr>
          <p:spPr bwMode="auto">
            <a:xfrm>
              <a:off x="6096000" y="2382917"/>
              <a:ext cx="457200" cy="446966"/>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40" name="TextBox 39"/>
            <p:cNvSpPr txBox="1"/>
            <p:nvPr/>
          </p:nvSpPr>
          <p:spPr>
            <a:xfrm>
              <a:off x="6096000" y="2466191"/>
              <a:ext cx="152400" cy="307777"/>
            </a:xfrm>
            <a:prstGeom prst="rect">
              <a:avLst/>
            </a:prstGeom>
            <a:noFill/>
          </p:spPr>
          <p:txBody>
            <a:bodyPr wrap="square" rtlCol="0">
              <a:spAutoFit/>
            </a:bodyPr>
            <a:lstStyle/>
            <a:p>
              <a:pPr lvl="0"/>
              <a:r>
                <a:rPr lang="en-US" sz="1400" dirty="0"/>
                <a:t>+</a:t>
              </a:r>
            </a:p>
          </p:txBody>
        </p:sp>
        <p:sp>
          <p:nvSpPr>
            <p:cNvPr id="41" name="TextBox 40"/>
            <p:cNvSpPr txBox="1"/>
            <p:nvPr/>
          </p:nvSpPr>
          <p:spPr>
            <a:xfrm>
              <a:off x="6205979" y="2280191"/>
              <a:ext cx="190500" cy="307777"/>
            </a:xfrm>
            <a:prstGeom prst="rect">
              <a:avLst/>
            </a:prstGeom>
            <a:noFill/>
          </p:spPr>
          <p:txBody>
            <a:bodyPr wrap="square" rtlCol="0">
              <a:spAutoFit/>
            </a:bodyPr>
            <a:lstStyle/>
            <a:p>
              <a:pPr lvl="0"/>
              <a:r>
                <a:rPr lang="en-US" sz="1400" dirty="0"/>
                <a:t>-</a:t>
              </a:r>
            </a:p>
          </p:txBody>
        </p:sp>
      </p:grpSp>
      <p:cxnSp>
        <p:nvCxnSpPr>
          <p:cNvPr id="46" name="Straight Arrow Connector 45"/>
          <p:cNvCxnSpPr/>
          <p:nvPr/>
        </p:nvCxnSpPr>
        <p:spPr bwMode="auto">
          <a:xfrm>
            <a:off x="6095558" y="2044849"/>
            <a:ext cx="0" cy="320484"/>
          </a:xfrm>
          <a:prstGeom prst="straightConnector1">
            <a:avLst/>
          </a:prstGeom>
          <a:solidFill>
            <a:schemeClr val="accent1"/>
          </a:solidFill>
          <a:ln w="19050" cap="flat" cmpd="sng" algn="ctr">
            <a:solidFill>
              <a:schemeClr val="tx1"/>
            </a:solidFill>
            <a:prstDash val="solid"/>
            <a:round/>
            <a:headEnd type="none" w="lg" len="lg"/>
            <a:tailEnd type="triangle" w="lg" len="lg"/>
          </a:ln>
          <a:effectLst/>
        </p:spPr>
      </p:cxnSp>
      <p:cxnSp>
        <p:nvCxnSpPr>
          <p:cNvPr id="51" name="Straight Arrow Connector 50"/>
          <p:cNvCxnSpPr/>
          <p:nvPr/>
        </p:nvCxnSpPr>
        <p:spPr bwMode="auto">
          <a:xfrm>
            <a:off x="5566921" y="2606400"/>
            <a:ext cx="304800" cy="0"/>
          </a:xfrm>
          <a:prstGeom prst="straightConnector1">
            <a:avLst/>
          </a:prstGeom>
          <a:solidFill>
            <a:schemeClr val="accent1"/>
          </a:solidFill>
          <a:ln w="19050" cap="flat" cmpd="sng" algn="ctr">
            <a:solidFill>
              <a:schemeClr val="tx1"/>
            </a:solidFill>
            <a:prstDash val="solid"/>
            <a:round/>
            <a:headEnd type="none" w="lg" len="lg"/>
            <a:tailEnd type="triangle" w="lg" len="lg"/>
          </a:ln>
          <a:effectLst/>
        </p:spPr>
      </p:cxnSp>
      <p:cxnSp>
        <p:nvCxnSpPr>
          <p:cNvPr id="53" name="Straight Arrow Connector 52"/>
          <p:cNvCxnSpPr/>
          <p:nvPr/>
        </p:nvCxnSpPr>
        <p:spPr bwMode="auto">
          <a:xfrm>
            <a:off x="6328921" y="2583900"/>
            <a:ext cx="304800" cy="0"/>
          </a:xfrm>
          <a:prstGeom prst="straightConnector1">
            <a:avLst/>
          </a:prstGeom>
          <a:solidFill>
            <a:schemeClr val="accent1"/>
          </a:solidFill>
          <a:ln w="19050" cap="flat" cmpd="sng" algn="ctr">
            <a:solidFill>
              <a:schemeClr val="tx1"/>
            </a:solidFill>
            <a:prstDash val="solid"/>
            <a:round/>
            <a:headEnd type="none" w="lg" len="lg"/>
            <a:tailEnd type="triangle" w="lg" len="lg"/>
          </a:ln>
          <a:effectLst/>
        </p:spPr>
      </p:cxnSp>
      <p:sp>
        <p:nvSpPr>
          <p:cNvPr id="54" name="Rectangle 53"/>
          <p:cNvSpPr/>
          <p:nvPr/>
        </p:nvSpPr>
        <p:spPr>
          <a:xfrm>
            <a:off x="7356325" y="2140848"/>
            <a:ext cx="1592103" cy="830997"/>
          </a:xfrm>
          <a:prstGeom prst="rect">
            <a:avLst/>
          </a:prstGeom>
        </p:spPr>
        <p:txBody>
          <a:bodyPr wrap="none">
            <a:spAutoFit/>
          </a:bodyPr>
          <a:lstStyle/>
          <a:p>
            <a:r>
              <a:rPr lang="en-US" dirty="0"/>
              <a:t>percentage </a:t>
            </a:r>
          </a:p>
          <a:p>
            <a:r>
              <a:rPr lang="en-US" dirty="0"/>
              <a:t>error</a:t>
            </a:r>
          </a:p>
        </p:txBody>
      </p:sp>
      <p:grpSp>
        <p:nvGrpSpPr>
          <p:cNvPr id="55" name="Group 54"/>
          <p:cNvGrpSpPr/>
          <p:nvPr/>
        </p:nvGrpSpPr>
        <p:grpSpPr>
          <a:xfrm>
            <a:off x="6628958" y="2368763"/>
            <a:ext cx="471524" cy="446966"/>
            <a:chOff x="6096000" y="2382917"/>
            <a:chExt cx="471524" cy="446966"/>
          </a:xfrm>
        </p:grpSpPr>
        <p:sp>
          <p:nvSpPr>
            <p:cNvPr id="56" name="Oval 55"/>
            <p:cNvSpPr/>
            <p:nvPr/>
          </p:nvSpPr>
          <p:spPr bwMode="auto">
            <a:xfrm>
              <a:off x="6096000" y="2382917"/>
              <a:ext cx="457200" cy="446966"/>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57" name="TextBox 56"/>
            <p:cNvSpPr txBox="1"/>
            <p:nvPr/>
          </p:nvSpPr>
          <p:spPr>
            <a:xfrm>
              <a:off x="6194840" y="2448089"/>
              <a:ext cx="372684" cy="307777"/>
            </a:xfrm>
            <a:prstGeom prst="rect">
              <a:avLst/>
            </a:prstGeom>
            <a:noFill/>
          </p:spPr>
          <p:txBody>
            <a:bodyPr wrap="square" rtlCol="0">
              <a:spAutoFit/>
            </a:bodyPr>
            <a:lstStyle/>
            <a:p>
              <a:pPr lvl="0"/>
              <a:r>
                <a:rPr lang="en-US" sz="1400" dirty="0"/>
                <a:t>/</a:t>
              </a:r>
            </a:p>
          </p:txBody>
        </p:sp>
      </p:grpSp>
      <p:cxnSp>
        <p:nvCxnSpPr>
          <p:cNvPr id="59" name="Straight Arrow Connector 58"/>
          <p:cNvCxnSpPr/>
          <p:nvPr/>
        </p:nvCxnSpPr>
        <p:spPr bwMode="auto">
          <a:xfrm>
            <a:off x="7086158" y="2576654"/>
            <a:ext cx="304800" cy="0"/>
          </a:xfrm>
          <a:prstGeom prst="straightConnector1">
            <a:avLst/>
          </a:prstGeom>
          <a:solidFill>
            <a:schemeClr val="accent1"/>
          </a:solidFill>
          <a:ln w="19050" cap="flat" cmpd="sng" algn="ctr">
            <a:solidFill>
              <a:schemeClr val="tx1"/>
            </a:solidFill>
            <a:prstDash val="solid"/>
            <a:round/>
            <a:headEnd type="none" w="lg" len="lg"/>
            <a:tailEnd type="triangle" w="lg" len="lg"/>
          </a:ln>
          <a:effectLst/>
        </p:spPr>
      </p:cxnSp>
      <p:grpSp>
        <p:nvGrpSpPr>
          <p:cNvPr id="8" name="Group 7"/>
          <p:cNvGrpSpPr/>
          <p:nvPr/>
        </p:nvGrpSpPr>
        <p:grpSpPr>
          <a:xfrm>
            <a:off x="2394915" y="3505361"/>
            <a:ext cx="4175685" cy="2512335"/>
            <a:chOff x="2394915" y="3505361"/>
            <a:chExt cx="4175685" cy="2512335"/>
          </a:xfrm>
        </p:grpSpPr>
        <p:pic>
          <p:nvPicPr>
            <p:cNvPr id="60" name="Picture 59"/>
            <p:cNvPicPr>
              <a:picLocks noChangeAspect="1"/>
            </p:cNvPicPr>
            <p:nvPr/>
          </p:nvPicPr>
          <p:blipFill>
            <a:blip r:embed="rId5"/>
            <a:stretch>
              <a:fillRect/>
            </a:stretch>
          </p:blipFill>
          <p:spPr>
            <a:xfrm>
              <a:off x="2394915" y="3505361"/>
              <a:ext cx="4175685" cy="2039736"/>
            </a:xfrm>
            <a:prstGeom prst="rect">
              <a:avLst/>
            </a:prstGeom>
          </p:spPr>
        </p:pic>
        <p:sp>
          <p:nvSpPr>
            <p:cNvPr id="61" name="Rectangle 26"/>
            <p:cNvSpPr>
              <a:spLocks noChangeArrowheads="1"/>
            </p:cNvSpPr>
            <p:nvPr/>
          </p:nvSpPr>
          <p:spPr bwMode="auto">
            <a:xfrm>
              <a:off x="2934728" y="5556031"/>
              <a:ext cx="342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500" dirty="0">
                  <a:solidFill>
                    <a:srgbClr val="FF0000"/>
                  </a:solidFill>
                  <a:latin typeface="Times New Roman" panose="02020603050405020304" pitchFamily="18" charset="0"/>
                  <a:cs typeface="Times New Roman" panose="02020603050405020304" pitchFamily="18" charset="0"/>
                </a:rPr>
                <a:t> Cumulative distribution function of the power flow solution error</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6517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animBg="1"/>
      <p:bldP spid="33" grpId="0"/>
      <p:bldP spid="54"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A1F5-C9A0-244D-9E8D-77FC9F4EAD4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6E54CC9-21B1-DC4C-A358-44A010E63FC1}"/>
              </a:ext>
            </a:extLst>
          </p:cNvPr>
          <p:cNvSpPr>
            <a:spLocks noGrp="1"/>
          </p:cNvSpPr>
          <p:nvPr>
            <p:ph idx="1"/>
          </p:nvPr>
        </p:nvSpPr>
        <p:spPr/>
        <p:txBody>
          <a:bodyPr/>
          <a:lstStyle/>
          <a:p>
            <a:pPr marL="0" indent="0" algn="ctr">
              <a:buNone/>
            </a:pPr>
            <a:r>
              <a:rPr lang="en-US" sz="2800" dirty="0">
                <a:solidFill>
                  <a:schemeClr val="tx1"/>
                </a:solidFill>
              </a:rPr>
              <a:t>Utility II</a:t>
            </a:r>
          </a:p>
          <a:p>
            <a:pPr marL="0" indent="0" algn="ctr">
              <a:buNone/>
            </a:pPr>
            <a:endParaRPr lang="en-US" sz="2800" dirty="0">
              <a:solidFill>
                <a:schemeClr val="tx1"/>
              </a:solidFill>
            </a:endParaRPr>
          </a:p>
          <a:p>
            <a:pPr marL="0" indent="0" algn="ctr">
              <a:buNone/>
            </a:pPr>
            <a:r>
              <a:rPr lang="en-US" sz="2800" dirty="0">
                <a:solidFill>
                  <a:schemeClr val="tx1"/>
                </a:solidFill>
              </a:rPr>
              <a:t>These slides have been edited to remove business-sensitive information.</a:t>
            </a:r>
          </a:p>
        </p:txBody>
      </p:sp>
      <p:sp>
        <p:nvSpPr>
          <p:cNvPr id="4" name="Slide Number Placeholder 3">
            <a:extLst>
              <a:ext uri="{FF2B5EF4-FFF2-40B4-BE49-F238E27FC236}">
                <a16:creationId xmlns:a16="http://schemas.microsoft.com/office/drawing/2014/main" id="{F0653DAB-8AC6-C44B-8614-60CDB63749AA}"/>
              </a:ext>
            </a:extLst>
          </p:cNvPr>
          <p:cNvSpPr>
            <a:spLocks noGrp="1"/>
          </p:cNvSpPr>
          <p:nvPr>
            <p:ph type="sldNum" sz="quarter" idx="4"/>
          </p:nvPr>
        </p:nvSpPr>
        <p:spPr/>
        <p:txBody>
          <a:bodyPr/>
          <a:lstStyle/>
          <a:p>
            <a:fld id="{179A9A4E-4C82-4D44-9372-C31BB3818094}" type="slidenum">
              <a:rPr lang="en-US" smtClean="0"/>
              <a:pPr/>
              <a:t>126</a:t>
            </a:fld>
            <a:endParaRPr lang="en-US" dirty="0"/>
          </a:p>
        </p:txBody>
      </p:sp>
      <p:sp>
        <p:nvSpPr>
          <p:cNvPr id="5" name="Text Placeholder 4">
            <a:extLst>
              <a:ext uri="{FF2B5EF4-FFF2-40B4-BE49-F238E27FC236}">
                <a16:creationId xmlns:a16="http://schemas.microsoft.com/office/drawing/2014/main" id="{5136F0B0-DC0A-4943-8CD0-A740976926D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62507847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Outline</a:t>
            </a:r>
          </a:p>
        </p:txBody>
      </p:sp>
      <p:sp>
        <p:nvSpPr>
          <p:cNvPr id="4" name="Slide Number Placeholder 3"/>
          <p:cNvSpPr>
            <a:spLocks noGrp="1"/>
          </p:cNvSpPr>
          <p:nvPr>
            <p:ph type="sldNum" sz="quarter" idx="4"/>
          </p:nvPr>
        </p:nvSpPr>
        <p:spPr/>
        <p:txBody>
          <a:bodyPr/>
          <a:lstStyle/>
          <a:p>
            <a:fld id="{179A9A4E-4C82-4D44-9372-C31BB3818094}" type="slidenum">
              <a:rPr lang="en-US" smtClean="0"/>
              <a:pPr/>
              <a:t>127</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1219200" y="1371600"/>
            <a:ext cx="6629400" cy="2677656"/>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 Real Distribution System </a:t>
            </a:r>
          </a:p>
          <a:p>
            <a:pPr marL="800100" lvl="1"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System Information</a:t>
            </a:r>
          </a:p>
          <a:p>
            <a:pPr marL="800100" lvl="1"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Raw Data</a:t>
            </a:r>
          </a:p>
          <a:p>
            <a:pPr marL="800100" lvl="1" indent="-34290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dirty="0"/>
              <a:t>Steps of Developing the </a:t>
            </a:r>
            <a:r>
              <a:rPr lang="en-US" dirty="0" err="1"/>
              <a:t>OpenDSS</a:t>
            </a:r>
            <a:r>
              <a:rPr lang="en-US" dirty="0"/>
              <a:t> Model</a:t>
            </a:r>
          </a:p>
          <a:p>
            <a:pPr marL="800100" lvl="1" indent="-342900">
              <a:buFont typeface="Arial" panose="020B0604020202020204" pitchFamily="34" charset="0"/>
              <a:buChar char="•"/>
            </a:pPr>
            <a:r>
              <a:rPr lang="en-US" dirty="0"/>
              <a:t>Process the Raw Data</a:t>
            </a:r>
          </a:p>
          <a:p>
            <a:pPr marL="800100" lvl="1" indent="-342900">
              <a:buFont typeface="Arial" panose="020B0604020202020204" pitchFamily="34" charset="0"/>
              <a:buChar char="•"/>
            </a:pPr>
            <a:r>
              <a:rPr lang="en-US" dirty="0"/>
              <a:t>Develop the </a:t>
            </a:r>
            <a:r>
              <a:rPr lang="en-US" dirty="0" err="1"/>
              <a:t>OpenDSS</a:t>
            </a:r>
            <a:r>
              <a:rPr lang="en-US" dirty="0"/>
              <a:t> Model</a:t>
            </a:r>
          </a:p>
        </p:txBody>
      </p:sp>
    </p:spTree>
    <p:extLst>
      <p:ext uri="{BB962C8B-B14F-4D97-AF65-F5344CB8AC3E}">
        <p14:creationId xmlns:p14="http://schemas.microsoft.com/office/powerpoint/2010/main" val="95010854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191000" y="2252009"/>
            <a:ext cx="4894811" cy="2369880"/>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Substation energy recording </a:t>
            </a:r>
          </a:p>
          <a:p>
            <a:pPr marL="7429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Time period: 6 years (2013 to 2018)</a:t>
            </a:r>
          </a:p>
          <a:p>
            <a:pPr marL="7429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Time resolution: one-hour</a:t>
            </a:r>
          </a:p>
          <a:p>
            <a:pPr marL="7429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Historical Peak: 7,700 kW</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PV generation recording </a:t>
            </a:r>
          </a:p>
          <a:p>
            <a:pPr marL="742950" lvl="1" indent="-285750">
              <a:buFont typeface="Arial" panose="020B0604020202020204" pitchFamily="34" charset="0"/>
              <a:buChar char="•"/>
            </a:pPr>
            <a:r>
              <a:rPr lang="en-US" sz="1600" dirty="0">
                <a:solidFill>
                  <a:srgbClr val="000000"/>
                </a:solidFill>
                <a:latin typeface="Times New Roman" panose="02020603050405020304" pitchFamily="18" charset="0"/>
                <a:cs typeface="Times New Roman" panose="02020603050405020304" pitchFamily="18" charset="0"/>
              </a:rPr>
              <a:t>Time period: 1 year (June, 2018 to May 2019)</a:t>
            </a:r>
          </a:p>
          <a:p>
            <a:pPr marL="742950" lvl="1" indent="-285750">
              <a:buFont typeface="Arial" panose="020B0604020202020204" pitchFamily="34" charset="0"/>
              <a:buChar char="•"/>
            </a:pPr>
            <a:r>
              <a:rPr lang="en-US" sz="1600" dirty="0">
                <a:solidFill>
                  <a:srgbClr val="000000"/>
                </a:solidFill>
                <a:latin typeface="Times New Roman" panose="02020603050405020304" pitchFamily="18" charset="0"/>
                <a:cs typeface="Times New Roman" panose="02020603050405020304" pitchFamily="18" charset="0"/>
              </a:rPr>
              <a:t>Time resolution: one-hour</a:t>
            </a:r>
          </a:p>
          <a:p>
            <a:pPr marL="7429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Historical peak: 1,600 kW</a:t>
            </a:r>
          </a:p>
          <a:p>
            <a:pPr marL="742950" lvl="1"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128</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6680200" cy="507831"/>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Overview of System Information and Raw Data</a:t>
            </a:r>
            <a:endParaRPr lang="en-US" sz="2000" dirty="0"/>
          </a:p>
          <a:p>
            <a:endParaRPr lang="en-US" sz="1050" baseline="30000" dirty="0"/>
          </a:p>
        </p:txBody>
      </p:sp>
      <p:sp>
        <p:nvSpPr>
          <p:cNvPr id="21" name="TextBox 20"/>
          <p:cNvSpPr txBox="1"/>
          <p:nvPr/>
        </p:nvSpPr>
        <p:spPr>
          <a:xfrm>
            <a:off x="914400" y="1257362"/>
            <a:ext cx="7620000" cy="923330"/>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This system is a real distribution grid located at Midwest U.S, and it belongs to a municipal utility and it is installed with Automatic Meter Reading (AMR) system.</a:t>
            </a:r>
          </a:p>
        </p:txBody>
      </p:sp>
      <p:sp>
        <p:nvSpPr>
          <p:cNvPr id="14" name="TextBox 13"/>
          <p:cNvSpPr txBox="1"/>
          <p:nvPr/>
        </p:nvSpPr>
        <p:spPr>
          <a:xfrm>
            <a:off x="324889" y="2676054"/>
            <a:ext cx="3256512" cy="2585323"/>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1 substation</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2 substation transformers (</a:t>
            </a:r>
            <a:r>
              <a:rPr lang="en-US" sz="1800" dirty="0">
                <a:solidFill>
                  <a:schemeClr val="bg1">
                    <a:lumMod val="50000"/>
                  </a:schemeClr>
                </a:solidFill>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rPr>
              <a:t>/2.4 kV)</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8 feeders </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22 miles overhead wire</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3 miles underground wire</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1787 poles</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517 distribution transformers</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1 PV plant</a:t>
            </a:r>
          </a:p>
        </p:txBody>
      </p:sp>
      <p:sp>
        <p:nvSpPr>
          <p:cNvPr id="17" name="TextBox 16"/>
          <p:cNvSpPr txBox="1"/>
          <p:nvPr/>
        </p:nvSpPr>
        <p:spPr>
          <a:xfrm>
            <a:off x="4267199" y="4825599"/>
            <a:ext cx="4818611" cy="1200329"/>
          </a:xfrm>
          <a:prstGeom prst="rect">
            <a:avLst/>
          </a:prstGeom>
          <a:noFill/>
        </p:spPr>
        <p:txBody>
          <a:bodyPr wrap="square" rtlCol="0">
            <a:spAutoFit/>
          </a:bodyPr>
          <a:lstStyle/>
          <a:p>
            <a:pPr marL="285750" lvl="0" indent="-285750">
              <a:buFont typeface="Arial" panose="020B0604020202020204" pitchFamily="34" charset="0"/>
              <a:buChar char="•"/>
            </a:pPr>
            <a:r>
              <a:rPr lang="en-US" sz="1800" dirty="0">
                <a:solidFill>
                  <a:srgbClr val="000000"/>
                </a:solidFill>
                <a:latin typeface="Times New Roman" panose="02020603050405020304" pitchFamily="18" charset="0"/>
                <a:cs typeface="Times New Roman" panose="02020603050405020304" pitchFamily="18" charset="0"/>
              </a:rPr>
              <a:t>Type: monthly billing data</a:t>
            </a:r>
            <a:endParaRPr lang="en-US" sz="1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Time period: 16 months (Feb. 2018-May 2019)</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1329 customers</a:t>
            </a:r>
          </a:p>
          <a:p>
            <a:pPr lvl="1"/>
            <a:endParaRPr lang="en-US" sz="18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1115540" y="2388697"/>
            <a:ext cx="2122959"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System Information</a:t>
            </a:r>
          </a:p>
        </p:txBody>
      </p:sp>
      <p:sp>
        <p:nvSpPr>
          <p:cNvPr id="23" name="TextBox 22"/>
          <p:cNvSpPr txBox="1"/>
          <p:nvPr/>
        </p:nvSpPr>
        <p:spPr>
          <a:xfrm>
            <a:off x="5933661" y="4508540"/>
            <a:ext cx="1600200"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AMR Data</a:t>
            </a:r>
          </a:p>
        </p:txBody>
      </p:sp>
      <p:sp>
        <p:nvSpPr>
          <p:cNvPr id="12" name="TextBox 11"/>
          <p:cNvSpPr txBox="1"/>
          <p:nvPr/>
        </p:nvSpPr>
        <p:spPr>
          <a:xfrm>
            <a:off x="5410200" y="1992868"/>
            <a:ext cx="1600200"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SCADA Data</a:t>
            </a:r>
          </a:p>
        </p:txBody>
      </p:sp>
    </p:spTree>
    <p:extLst>
      <p:ext uri="{BB962C8B-B14F-4D97-AF65-F5344CB8AC3E}">
        <p14:creationId xmlns:p14="http://schemas.microsoft.com/office/powerpoint/2010/main" val="326936037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129</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6527800" cy="507831"/>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Overview of System Information and Raw Data</a:t>
            </a:r>
          </a:p>
          <a:p>
            <a:endParaRPr lang="en-US" sz="1050" baseline="30000" dirty="0"/>
          </a:p>
        </p:txBody>
      </p:sp>
      <p:sp>
        <p:nvSpPr>
          <p:cNvPr id="18" name="TextBox 17"/>
          <p:cNvSpPr txBox="1"/>
          <p:nvPr/>
        </p:nvSpPr>
        <p:spPr>
          <a:xfrm>
            <a:off x="914400" y="1139649"/>
            <a:ext cx="3429000" cy="507831"/>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 (Map)</a:t>
            </a:r>
          </a:p>
          <a:p>
            <a:endParaRPr lang="en-US" sz="1050" baseline="30000" dirty="0"/>
          </a:p>
        </p:txBody>
      </p:sp>
      <p:grpSp>
        <p:nvGrpSpPr>
          <p:cNvPr id="16" name="Group 15"/>
          <p:cNvGrpSpPr/>
          <p:nvPr/>
        </p:nvGrpSpPr>
        <p:grpSpPr>
          <a:xfrm>
            <a:off x="6172200" y="1206308"/>
            <a:ext cx="2841625" cy="4572215"/>
            <a:chOff x="-1289050" y="1416516"/>
            <a:chExt cx="2841625" cy="4572215"/>
          </a:xfrm>
        </p:grpSpPr>
        <p:pic>
          <p:nvPicPr>
            <p:cNvPr id="17" name="Picture 16"/>
            <p:cNvPicPr>
              <a:picLocks noChangeAspect="1"/>
            </p:cNvPicPr>
            <p:nvPr/>
          </p:nvPicPr>
          <p:blipFill>
            <a:blip r:embed="rId3"/>
            <a:stretch>
              <a:fillRect/>
            </a:stretch>
          </p:blipFill>
          <p:spPr>
            <a:xfrm>
              <a:off x="106362" y="1758918"/>
              <a:ext cx="1431925" cy="2031381"/>
            </a:xfrm>
            <a:prstGeom prst="rect">
              <a:avLst/>
            </a:prstGeom>
          </p:spPr>
        </p:pic>
        <p:pic>
          <p:nvPicPr>
            <p:cNvPr id="20" name="Picture 19"/>
            <p:cNvPicPr>
              <a:picLocks noChangeAspect="1"/>
            </p:cNvPicPr>
            <p:nvPr/>
          </p:nvPicPr>
          <p:blipFill>
            <a:blip r:embed="rId4"/>
            <a:stretch>
              <a:fillRect/>
            </a:stretch>
          </p:blipFill>
          <p:spPr>
            <a:xfrm>
              <a:off x="92075" y="3825537"/>
              <a:ext cx="1460500" cy="2163194"/>
            </a:xfrm>
            <a:prstGeom prst="rect">
              <a:avLst/>
            </a:prstGeom>
          </p:spPr>
        </p:pic>
        <p:cxnSp>
          <p:nvCxnSpPr>
            <p:cNvPr id="21" name="Straight Arrow Connector 20"/>
            <p:cNvCxnSpPr/>
            <p:nvPr/>
          </p:nvCxnSpPr>
          <p:spPr bwMode="auto">
            <a:xfrm flipV="1">
              <a:off x="-1289050" y="4372171"/>
              <a:ext cx="1143000" cy="714837"/>
            </a:xfrm>
            <a:prstGeom prst="straightConnector1">
              <a:avLst/>
            </a:prstGeom>
            <a:solidFill>
              <a:schemeClr val="accent1"/>
            </a:solidFill>
            <a:ln w="28575" cap="flat" cmpd="sng" algn="ctr">
              <a:solidFill>
                <a:srgbClr val="FF0000"/>
              </a:solidFill>
              <a:prstDash val="solid"/>
              <a:round/>
              <a:headEnd type="none" w="lg" len="lg"/>
              <a:tailEnd type="triangle" w="lg" len="lg"/>
            </a:ln>
            <a:effectLst/>
          </p:spPr>
        </p:cxnSp>
        <p:sp>
          <p:nvSpPr>
            <p:cNvPr id="22" name="Rectangle 21"/>
            <p:cNvSpPr/>
            <p:nvPr/>
          </p:nvSpPr>
          <p:spPr>
            <a:xfrm>
              <a:off x="307916" y="1416516"/>
              <a:ext cx="800219" cy="369332"/>
            </a:xfrm>
            <a:prstGeom prst="rect">
              <a:avLst/>
            </a:prstGeom>
          </p:spPr>
          <p:txBody>
            <a:bodyPr wrap="none">
              <a:spAutoFit/>
            </a:bodyPr>
            <a:lstStyle/>
            <a:p>
              <a:r>
                <a:rPr lang="en-US" sz="1800" dirty="0">
                  <a:latin typeface="Times New Roman" panose="02020603050405020304" pitchFamily="18" charset="0"/>
                  <a:cs typeface="Times New Roman" panose="02020603050405020304" pitchFamily="18" charset="0"/>
                </a:rPr>
                <a:t>legend</a:t>
              </a:r>
              <a:endParaRPr lang="en-US" sz="2800" dirty="0"/>
            </a:p>
          </p:txBody>
        </p:sp>
      </p:grpSp>
      <p:sp>
        <p:nvSpPr>
          <p:cNvPr id="24" name="Rectangle 23"/>
          <p:cNvSpPr/>
          <p:nvPr/>
        </p:nvSpPr>
        <p:spPr bwMode="auto">
          <a:xfrm>
            <a:off x="5029200" y="4953000"/>
            <a:ext cx="1143000" cy="798212"/>
          </a:xfrm>
          <a:prstGeom prst="rect">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51693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13</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1" name="TextBox 10"/>
          <p:cNvSpPr txBox="1"/>
          <p:nvPr/>
        </p:nvSpPr>
        <p:spPr>
          <a:xfrm>
            <a:off x="1390650" y="1585079"/>
            <a:ext cx="6762750" cy="3785652"/>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There are four main functions of a distribution substation:</a:t>
            </a:r>
          </a:p>
          <a:p>
            <a:pPr marL="457200" lvl="0" indent="-457200">
              <a:buFont typeface="+mj-lt"/>
              <a:buAutoNum type="arabicParenR"/>
            </a:pPr>
            <a:r>
              <a:rPr lang="en-US" sz="2000" u="sng" dirty="0">
                <a:latin typeface="Times New Roman" panose="02020603050405020304" pitchFamily="18" charset="0"/>
                <a:cs typeface="Times New Roman" panose="02020603050405020304" pitchFamily="18" charset="0"/>
              </a:rPr>
              <a:t>Voltage transformation</a:t>
            </a:r>
            <a:r>
              <a:rPr lang="en-US" sz="2000" dirty="0">
                <a:latin typeface="Times New Roman" panose="02020603050405020304" pitchFamily="18" charset="0"/>
                <a:cs typeface="Times New Roman" panose="02020603050405020304" pitchFamily="18" charset="0"/>
              </a:rPr>
              <a:t>: </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One or more transformers will always be located within the substation to step down the voltage to the primary distribution voltage level. </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These transformers will normally be three-phase banks, or they will be three single-phase banks connected in a three-phase configuration. </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Generally, the voltage levels of incoming lines are 69 kV, 115 kV and 138 kV. The output voltage levels include 4.16kV, 7.2kV, 12.47kV, 13.2kV, 14.4kV, 23.9kV, and 34.5kV. </a:t>
            </a:r>
          </a:p>
        </p:txBody>
      </p:sp>
      <p:sp>
        <p:nvSpPr>
          <p:cNvPr id="7" name="Rectangle 6"/>
          <p:cNvSpPr/>
          <p:nvPr/>
        </p:nvSpPr>
        <p:spPr>
          <a:xfrm>
            <a:off x="6400800" y="5897562"/>
            <a:ext cx="2667000" cy="261610"/>
          </a:xfrm>
          <a:prstGeom prst="rect">
            <a:avLst/>
          </a:prstGeom>
        </p:spPr>
        <p:txBody>
          <a:bodyPr wrap="square">
            <a:spAutoFit/>
          </a:bodyPr>
          <a:lstStyle/>
          <a:p>
            <a:r>
              <a:rPr lang="en-US" sz="1100" dirty="0"/>
              <a:t>http://home.eng.iastate.edu/~jdm/index.htm</a:t>
            </a:r>
          </a:p>
        </p:txBody>
      </p:sp>
      <p:sp>
        <p:nvSpPr>
          <p:cNvPr id="12" name="Rectangle 11"/>
          <p:cNvSpPr/>
          <p:nvPr/>
        </p:nvSpPr>
        <p:spPr>
          <a:xfrm>
            <a:off x="927421" y="1143000"/>
            <a:ext cx="1675459"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Substation </a:t>
            </a:r>
            <a:endParaRPr lang="en-US" dirty="0"/>
          </a:p>
        </p:txBody>
      </p:sp>
    </p:spTree>
    <p:extLst>
      <p:ext uri="{BB962C8B-B14F-4D97-AF65-F5344CB8AC3E}">
        <p14:creationId xmlns:p14="http://schemas.microsoft.com/office/powerpoint/2010/main" val="230291675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130</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6527800" cy="507831"/>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Overview of System Information and Raw Data</a:t>
            </a:r>
          </a:p>
          <a:p>
            <a:endParaRPr lang="en-US" sz="1050" baseline="30000" dirty="0"/>
          </a:p>
        </p:txBody>
      </p:sp>
      <p:sp>
        <p:nvSpPr>
          <p:cNvPr id="18" name="TextBox 17"/>
          <p:cNvSpPr txBox="1"/>
          <p:nvPr/>
        </p:nvSpPr>
        <p:spPr>
          <a:xfrm>
            <a:off x="914400" y="1139649"/>
            <a:ext cx="3581400" cy="815608"/>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 (Map)</a:t>
            </a:r>
          </a:p>
          <a:p>
            <a:pPr marL="342900" lvl="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endParaRPr lang="en-US" sz="1050" baseline="30000" dirty="0"/>
          </a:p>
        </p:txBody>
      </p:sp>
      <p:grpSp>
        <p:nvGrpSpPr>
          <p:cNvPr id="14" name="Group 13"/>
          <p:cNvGrpSpPr/>
          <p:nvPr/>
        </p:nvGrpSpPr>
        <p:grpSpPr>
          <a:xfrm>
            <a:off x="5867400" y="1500629"/>
            <a:ext cx="3189828" cy="3750487"/>
            <a:chOff x="5867400" y="1500629"/>
            <a:chExt cx="3189828" cy="3750487"/>
          </a:xfrm>
        </p:grpSpPr>
        <p:sp>
          <p:nvSpPr>
            <p:cNvPr id="15" name="Rectangle 14"/>
            <p:cNvSpPr/>
            <p:nvPr/>
          </p:nvSpPr>
          <p:spPr>
            <a:xfrm>
              <a:off x="7603708" y="1500629"/>
              <a:ext cx="1159292" cy="369332"/>
            </a:xfrm>
            <a:prstGeom prst="rect">
              <a:avLst/>
            </a:prstGeom>
          </p:spPr>
          <p:txBody>
            <a:bodyPr wrap="none">
              <a:spAutoFit/>
            </a:bodyPr>
            <a:lstStyle/>
            <a:p>
              <a:r>
                <a:rPr lang="en-US" sz="1800" dirty="0">
                  <a:latin typeface="Times New Roman" panose="02020603050405020304" pitchFamily="18" charset="0"/>
                  <a:cs typeface="Times New Roman" panose="02020603050405020304" pitchFamily="18" charset="0"/>
                </a:rPr>
                <a:t>Substation</a:t>
              </a:r>
              <a:endParaRPr lang="en-US" sz="2800" dirty="0"/>
            </a:p>
          </p:txBody>
        </p:sp>
        <p:pic>
          <p:nvPicPr>
            <p:cNvPr id="16" name="Picture 15"/>
            <p:cNvPicPr>
              <a:picLocks noChangeAspect="1"/>
            </p:cNvPicPr>
            <p:nvPr/>
          </p:nvPicPr>
          <p:blipFill>
            <a:blip r:embed="rId3"/>
            <a:stretch>
              <a:fillRect/>
            </a:stretch>
          </p:blipFill>
          <p:spPr>
            <a:xfrm>
              <a:off x="7315200" y="1866606"/>
              <a:ext cx="1742028" cy="3384510"/>
            </a:xfrm>
            <a:prstGeom prst="rect">
              <a:avLst/>
            </a:prstGeom>
          </p:spPr>
        </p:pic>
        <p:cxnSp>
          <p:nvCxnSpPr>
            <p:cNvPr id="17" name="Straight Arrow Connector 16"/>
            <p:cNvCxnSpPr/>
            <p:nvPr/>
          </p:nvCxnSpPr>
          <p:spPr bwMode="auto">
            <a:xfrm flipV="1">
              <a:off x="5867400" y="4161963"/>
              <a:ext cx="1447800" cy="536746"/>
            </a:xfrm>
            <a:prstGeom prst="straightConnector1">
              <a:avLst/>
            </a:prstGeom>
            <a:solidFill>
              <a:schemeClr val="accent1"/>
            </a:solidFill>
            <a:ln w="28575" cap="flat" cmpd="sng" algn="ctr">
              <a:solidFill>
                <a:srgbClr val="FF0000"/>
              </a:solidFill>
              <a:prstDash val="solid"/>
              <a:round/>
              <a:headEnd type="none" w="lg" len="lg"/>
              <a:tailEnd type="triangle" w="lg" len="lg"/>
            </a:ln>
            <a:effectLst/>
          </p:spPr>
        </p:cxnSp>
      </p:grpSp>
      <p:sp>
        <p:nvSpPr>
          <p:cNvPr id="20" name="Rectangle 19"/>
          <p:cNvSpPr/>
          <p:nvPr/>
        </p:nvSpPr>
        <p:spPr bwMode="auto">
          <a:xfrm>
            <a:off x="5181600" y="4698709"/>
            <a:ext cx="685800" cy="385967"/>
          </a:xfrm>
          <a:prstGeom prst="rect">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42896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131</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6527800" cy="507831"/>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Overview of System Information and Raw Data</a:t>
            </a:r>
          </a:p>
          <a:p>
            <a:endParaRPr lang="en-US" sz="1050" baseline="30000" dirty="0"/>
          </a:p>
        </p:txBody>
      </p:sp>
      <p:sp>
        <p:nvSpPr>
          <p:cNvPr id="18" name="TextBox 17"/>
          <p:cNvSpPr txBox="1"/>
          <p:nvPr/>
        </p:nvSpPr>
        <p:spPr>
          <a:xfrm>
            <a:off x="914400" y="1139649"/>
            <a:ext cx="3505200" cy="815608"/>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 (Map)</a:t>
            </a:r>
          </a:p>
          <a:p>
            <a:pPr marL="342900" lvl="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endParaRPr lang="en-US" sz="1050" baseline="30000" dirty="0"/>
          </a:p>
        </p:txBody>
      </p:sp>
      <p:sp>
        <p:nvSpPr>
          <p:cNvPr id="13" name="TextBox 12"/>
          <p:cNvSpPr txBox="1"/>
          <p:nvPr/>
        </p:nvSpPr>
        <p:spPr>
          <a:xfrm>
            <a:off x="2044461" y="5177264"/>
            <a:ext cx="6705600"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Geographic information of poles and distribution transformers.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Line: overhead or underground, conductor information, phasing</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Distribution transformer: kVA capacity, number of phases, phasing</a:t>
            </a:r>
          </a:p>
        </p:txBody>
      </p:sp>
      <p:sp>
        <p:nvSpPr>
          <p:cNvPr id="14" name="Down Arrow 13"/>
          <p:cNvSpPr/>
          <p:nvPr/>
        </p:nvSpPr>
        <p:spPr bwMode="auto">
          <a:xfrm>
            <a:off x="6191250" y="4867729"/>
            <a:ext cx="266700" cy="374595"/>
          </a:xfrm>
          <a:prstGeom prst="downArrow">
            <a:avLst>
              <a:gd name="adj1" fmla="val 58662"/>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9" name="Picture 8"/>
          <p:cNvPicPr>
            <a:picLocks noChangeAspect="1"/>
          </p:cNvPicPr>
          <p:nvPr/>
        </p:nvPicPr>
        <p:blipFill>
          <a:blip r:embed="rId3"/>
          <a:stretch>
            <a:fillRect/>
          </a:stretch>
        </p:blipFill>
        <p:spPr>
          <a:xfrm>
            <a:off x="5448300" y="1185777"/>
            <a:ext cx="3324225" cy="3609975"/>
          </a:xfrm>
          <a:prstGeom prst="rect">
            <a:avLst/>
          </a:prstGeom>
        </p:spPr>
      </p:pic>
      <p:sp>
        <p:nvSpPr>
          <p:cNvPr id="21" name="Rectangle 20"/>
          <p:cNvSpPr/>
          <p:nvPr/>
        </p:nvSpPr>
        <p:spPr bwMode="auto">
          <a:xfrm>
            <a:off x="3200400" y="2666056"/>
            <a:ext cx="393939" cy="465042"/>
          </a:xfrm>
          <a:prstGeom prst="rect">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cxnSp>
        <p:nvCxnSpPr>
          <p:cNvPr id="22" name="Straight Arrow Connector 21"/>
          <p:cNvCxnSpPr/>
          <p:nvPr/>
        </p:nvCxnSpPr>
        <p:spPr bwMode="auto">
          <a:xfrm flipV="1">
            <a:off x="3657600" y="2590800"/>
            <a:ext cx="1676400" cy="228600"/>
          </a:xfrm>
          <a:prstGeom prst="straightConnector1">
            <a:avLst/>
          </a:prstGeom>
          <a:solidFill>
            <a:schemeClr val="accent1"/>
          </a:solidFill>
          <a:ln w="28575" cap="flat" cmpd="sng" algn="ctr">
            <a:solidFill>
              <a:srgbClr val="FF0000"/>
            </a:solidFill>
            <a:prstDash val="solid"/>
            <a:round/>
            <a:headEnd type="none" w="lg" len="lg"/>
            <a:tailEnd type="triangle" w="lg" len="lg"/>
          </a:ln>
          <a:effectLst/>
        </p:spPr>
      </p:cxnSp>
    </p:spTree>
    <p:extLst>
      <p:ext uri="{BB962C8B-B14F-4D97-AF65-F5344CB8AC3E}">
        <p14:creationId xmlns:p14="http://schemas.microsoft.com/office/powerpoint/2010/main" val="428710872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132</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6680200" cy="507831"/>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Overview of System Information and Raw Data</a:t>
            </a:r>
            <a:endParaRPr lang="en-US" sz="2000" dirty="0"/>
          </a:p>
          <a:p>
            <a:endParaRPr lang="en-US" sz="1050" baseline="30000" dirty="0"/>
          </a:p>
        </p:txBody>
      </p:sp>
      <p:sp>
        <p:nvSpPr>
          <p:cNvPr id="12" name="TextBox 11"/>
          <p:cNvSpPr txBox="1"/>
          <p:nvPr/>
        </p:nvSpPr>
        <p:spPr>
          <a:xfrm>
            <a:off x="1064733" y="5318123"/>
            <a:ext cx="7166926"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 Each distribution transformer and capacitor is installed with a fuse for protection.</a:t>
            </a:r>
          </a:p>
        </p:txBody>
      </p:sp>
      <p:graphicFrame>
        <p:nvGraphicFramePr>
          <p:cNvPr id="7" name="Table 6"/>
          <p:cNvGraphicFramePr>
            <a:graphicFrameLocks noGrp="1"/>
          </p:cNvGraphicFramePr>
          <p:nvPr>
            <p:extLst/>
          </p:nvPr>
        </p:nvGraphicFramePr>
        <p:xfrm>
          <a:off x="1064733" y="2049936"/>
          <a:ext cx="7188200" cy="3000375"/>
        </p:xfrm>
        <a:graphic>
          <a:graphicData uri="http://schemas.openxmlformats.org/drawingml/2006/table">
            <a:tbl>
              <a:tblPr/>
              <a:tblGrid>
                <a:gridCol w="1651000">
                  <a:extLst>
                    <a:ext uri="{9D8B030D-6E8A-4147-A177-3AD203B41FA5}">
                      <a16:colId xmlns:a16="http://schemas.microsoft.com/office/drawing/2014/main" val="790122014"/>
                    </a:ext>
                  </a:extLst>
                </a:gridCol>
                <a:gridCol w="647700">
                  <a:extLst>
                    <a:ext uri="{9D8B030D-6E8A-4147-A177-3AD203B41FA5}">
                      <a16:colId xmlns:a16="http://schemas.microsoft.com/office/drawing/2014/main" val="579639791"/>
                    </a:ext>
                  </a:extLst>
                </a:gridCol>
                <a:gridCol w="584200">
                  <a:extLst>
                    <a:ext uri="{9D8B030D-6E8A-4147-A177-3AD203B41FA5}">
                      <a16:colId xmlns:a16="http://schemas.microsoft.com/office/drawing/2014/main" val="2238962073"/>
                    </a:ext>
                  </a:extLst>
                </a:gridCol>
                <a:gridCol w="584200">
                  <a:extLst>
                    <a:ext uri="{9D8B030D-6E8A-4147-A177-3AD203B41FA5}">
                      <a16:colId xmlns:a16="http://schemas.microsoft.com/office/drawing/2014/main" val="814528279"/>
                    </a:ext>
                  </a:extLst>
                </a:gridCol>
                <a:gridCol w="584200">
                  <a:extLst>
                    <a:ext uri="{9D8B030D-6E8A-4147-A177-3AD203B41FA5}">
                      <a16:colId xmlns:a16="http://schemas.microsoft.com/office/drawing/2014/main" val="2251826100"/>
                    </a:ext>
                  </a:extLst>
                </a:gridCol>
                <a:gridCol w="584200">
                  <a:extLst>
                    <a:ext uri="{9D8B030D-6E8A-4147-A177-3AD203B41FA5}">
                      <a16:colId xmlns:a16="http://schemas.microsoft.com/office/drawing/2014/main" val="2464218728"/>
                    </a:ext>
                  </a:extLst>
                </a:gridCol>
                <a:gridCol w="584200">
                  <a:extLst>
                    <a:ext uri="{9D8B030D-6E8A-4147-A177-3AD203B41FA5}">
                      <a16:colId xmlns:a16="http://schemas.microsoft.com/office/drawing/2014/main" val="2626424129"/>
                    </a:ext>
                  </a:extLst>
                </a:gridCol>
                <a:gridCol w="584200">
                  <a:extLst>
                    <a:ext uri="{9D8B030D-6E8A-4147-A177-3AD203B41FA5}">
                      <a16:colId xmlns:a16="http://schemas.microsoft.com/office/drawing/2014/main" val="3262516063"/>
                    </a:ext>
                  </a:extLst>
                </a:gridCol>
                <a:gridCol w="584200">
                  <a:extLst>
                    <a:ext uri="{9D8B030D-6E8A-4147-A177-3AD203B41FA5}">
                      <a16:colId xmlns:a16="http://schemas.microsoft.com/office/drawing/2014/main" val="776422425"/>
                    </a:ext>
                  </a:extLst>
                </a:gridCol>
                <a:gridCol w="800100">
                  <a:extLst>
                    <a:ext uri="{9D8B030D-6E8A-4147-A177-3AD203B41FA5}">
                      <a16:colId xmlns:a16="http://schemas.microsoft.com/office/drawing/2014/main" val="1882195294"/>
                    </a:ext>
                  </a:extLst>
                </a:gridCol>
              </a:tblGrid>
              <a:tr h="200025">
                <a:tc>
                  <a:txBody>
                    <a:bodyPr/>
                    <a:lstStyle/>
                    <a:p>
                      <a:pPr algn="ctr" fontAlgn="ctr"/>
                      <a:r>
                        <a:rPr lang="en-US" sz="12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en-US" sz="1200" b="0" i="0" u="none" strike="noStrike">
                          <a:solidFill>
                            <a:srgbClr val="000000"/>
                          </a:solidFill>
                          <a:effectLst/>
                          <a:latin typeface="Calibri" panose="020F0502020204030204" pitchFamily="34" charset="0"/>
                        </a:rPr>
                        <a:t>Transformer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1200" b="0" i="0" u="none" strike="noStrike">
                          <a:solidFill>
                            <a:srgbClr val="000000"/>
                          </a:solidFill>
                          <a:effectLst/>
                          <a:latin typeface="Calibri" panose="020F0502020204030204" pitchFamily="34" charset="0"/>
                        </a:rPr>
                        <a:t>Transformer 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2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918322"/>
                  </a:ext>
                </a:extLst>
              </a:tr>
              <a:tr h="400050">
                <a:tc>
                  <a:txBody>
                    <a:bodyPr/>
                    <a:lstStyle/>
                    <a:p>
                      <a:pPr algn="ctr" fontAlgn="ctr"/>
                      <a:r>
                        <a:rPr lang="en-US" sz="1200" b="0" i="0" u="none" strike="noStrike">
                          <a:solidFill>
                            <a:srgbClr val="000000"/>
                          </a:solidFill>
                          <a:effectLst/>
                          <a:latin typeface="Calibri" panose="020F0502020204030204" pitchFamily="34" charset="0"/>
                        </a:rPr>
                        <a:t>Feeder Name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200" b="0" i="0" u="none" strike="noStrike">
                          <a:solidFill>
                            <a:srgbClr val="000000"/>
                          </a:solidFill>
                          <a:effectLst/>
                          <a:latin typeface="Calibri" panose="020F0502020204030204" pitchFamily="34" charset="0"/>
                        </a:rPr>
                        <a:t>Feeder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Feeder 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Feeder 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Feeder 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Feeder 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Feeder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Feeder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Feeder 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219279651"/>
                  </a:ext>
                </a:extLst>
              </a:tr>
              <a:tr h="400050">
                <a:tc>
                  <a:txBody>
                    <a:bodyPr/>
                    <a:lstStyle/>
                    <a:p>
                      <a:pPr algn="ctr" fontAlgn="ctr"/>
                      <a:r>
                        <a:rPr lang="en-US" sz="1200" b="0" i="0" u="none" strike="noStrike">
                          <a:solidFill>
                            <a:srgbClr val="000000"/>
                          </a:solidFill>
                          <a:effectLst/>
                          <a:latin typeface="Calibri" panose="020F0502020204030204" pitchFamily="34" charset="0"/>
                        </a:rPr>
                        <a:t>Total number of distribution tranformer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200" b="0" i="0" u="none" strike="noStrike">
                          <a:solidFill>
                            <a:srgbClr val="000000"/>
                          </a:solidFill>
                          <a:effectLst/>
                          <a:latin typeface="Calibri" panose="020F050202020403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114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517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943429732"/>
                  </a:ext>
                </a:extLst>
              </a:tr>
              <a:tr h="400050">
                <a:tc>
                  <a:txBody>
                    <a:bodyPr/>
                    <a:lstStyle/>
                    <a:p>
                      <a:pPr algn="ctr" fontAlgn="ctr"/>
                      <a:r>
                        <a:rPr lang="en-US" sz="1200" b="0" i="0" u="none" strike="noStrike">
                          <a:solidFill>
                            <a:srgbClr val="000000"/>
                          </a:solidFill>
                          <a:effectLst/>
                          <a:latin typeface="Calibri" panose="020F0502020204030204" pitchFamily="34" charset="0"/>
                        </a:rPr>
                        <a:t>1-phase distribution transformer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200" b="0" i="0" u="none" strike="noStrike">
                          <a:solidFill>
                            <a:srgbClr val="000000"/>
                          </a:solidFill>
                          <a:effectLst/>
                          <a:latin typeface="Calibri" panose="020F050202020403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494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249458021"/>
                  </a:ext>
                </a:extLst>
              </a:tr>
              <a:tr h="400050">
                <a:tc>
                  <a:txBody>
                    <a:bodyPr/>
                    <a:lstStyle/>
                    <a:p>
                      <a:pPr algn="ctr" fontAlgn="ctr"/>
                      <a:r>
                        <a:rPr lang="en-US" sz="1200" b="0" i="0" u="none" strike="noStrike">
                          <a:solidFill>
                            <a:srgbClr val="000000"/>
                          </a:solidFill>
                          <a:effectLst/>
                          <a:latin typeface="Calibri" panose="020F0502020204030204" pitchFamily="34" charset="0"/>
                        </a:rPr>
                        <a:t>3-phase distribution transformer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360773795"/>
                  </a:ext>
                </a:extLst>
              </a:tr>
              <a:tr h="400050">
                <a:tc>
                  <a:txBody>
                    <a:bodyPr/>
                    <a:lstStyle/>
                    <a:p>
                      <a:pPr algn="ctr" fontAlgn="ctr"/>
                      <a:r>
                        <a:rPr lang="en-US" sz="1200" b="0" i="0" u="none" strike="noStrike">
                          <a:solidFill>
                            <a:srgbClr val="000000"/>
                          </a:solidFill>
                          <a:effectLst/>
                          <a:latin typeface="Calibri" panose="020F0502020204030204" pitchFamily="34" charset="0"/>
                        </a:rPr>
                        <a:t>Pole-mounted distribution transformer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200" b="0" i="0" u="none" strike="noStrike">
                          <a:solidFill>
                            <a:srgbClr val="000000"/>
                          </a:solidFill>
                          <a:effectLst/>
                          <a:latin typeface="Calibri" panose="020F0502020204030204" pitchFamily="34"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400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787803097"/>
                  </a:ext>
                </a:extLst>
              </a:tr>
              <a:tr h="400050">
                <a:tc>
                  <a:txBody>
                    <a:bodyPr/>
                    <a:lstStyle/>
                    <a:p>
                      <a:pPr algn="ctr" fontAlgn="ctr"/>
                      <a:r>
                        <a:rPr lang="en-US" sz="1200" b="0" i="0" u="none" strike="noStrike">
                          <a:solidFill>
                            <a:srgbClr val="000000"/>
                          </a:solidFill>
                          <a:effectLst/>
                          <a:latin typeface="Calibri" panose="020F0502020204030204" pitchFamily="34" charset="0"/>
                        </a:rPr>
                        <a:t>Pad-mounted distribution transformer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200" b="0" i="0" u="none" strike="noStrike">
                          <a:solidFill>
                            <a:srgbClr val="000000"/>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117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571873278"/>
                  </a:ext>
                </a:extLst>
              </a:tr>
              <a:tr h="200025">
                <a:tc>
                  <a:txBody>
                    <a:bodyPr/>
                    <a:lstStyle/>
                    <a:p>
                      <a:pPr algn="ctr" fontAlgn="ctr"/>
                      <a:r>
                        <a:rPr lang="en-US" sz="1200" b="0" i="0" u="none" strike="noStrike">
                          <a:solidFill>
                            <a:srgbClr val="000000"/>
                          </a:solidFill>
                          <a:effectLst/>
                          <a:latin typeface="Calibri" panose="020F0502020204030204" pitchFamily="34" charset="0"/>
                        </a:rPr>
                        <a:t>Capacitor bank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330561311"/>
                  </a:ext>
                </a:extLst>
              </a:tr>
              <a:tr h="200025">
                <a:tc>
                  <a:txBody>
                    <a:bodyPr/>
                    <a:lstStyle/>
                    <a:p>
                      <a:pPr algn="ctr" fontAlgn="ctr"/>
                      <a:r>
                        <a:rPr lang="en-US" sz="1200" b="0" i="0" u="none" strike="noStrike">
                          <a:solidFill>
                            <a:srgbClr val="000000"/>
                          </a:solidFill>
                          <a:effectLst/>
                          <a:latin typeface="Calibri" panose="020F0502020204030204" pitchFamily="34" charset="0"/>
                        </a:rPr>
                        <a:t>Capacitor bank kVar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200" b="0" i="0" u="none" strike="noStrike">
                          <a:solidFill>
                            <a:srgbClr val="000000"/>
                          </a:solidFill>
                          <a:effectLst/>
                          <a:latin typeface="Calibri" panose="020F0502020204030204" pitchFamily="34" charset="0"/>
                        </a:rPr>
                        <a:t>150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525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225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450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450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dirty="0">
                          <a:solidFill>
                            <a:srgbClr val="000000"/>
                          </a:solidFill>
                          <a:effectLst/>
                          <a:latin typeface="Calibri" panose="020F0502020204030204" pitchFamily="34" charset="0"/>
                        </a:rPr>
                        <a:t>2700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494912267"/>
                  </a:ext>
                </a:extLst>
              </a:tr>
            </a:tbl>
          </a:graphicData>
        </a:graphic>
      </p:graphicFrame>
      <p:sp>
        <p:nvSpPr>
          <p:cNvPr id="8" name="TextBox 7"/>
          <p:cNvSpPr txBox="1"/>
          <p:nvPr/>
        </p:nvSpPr>
        <p:spPr>
          <a:xfrm>
            <a:off x="914400" y="1139649"/>
            <a:ext cx="3733800" cy="507831"/>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 (Device)</a:t>
            </a:r>
          </a:p>
          <a:p>
            <a:endParaRPr lang="en-US" sz="1050" baseline="30000" dirty="0"/>
          </a:p>
        </p:txBody>
      </p:sp>
      <p:sp>
        <p:nvSpPr>
          <p:cNvPr id="9" name="TextBox 8"/>
          <p:cNvSpPr txBox="1"/>
          <p:nvPr/>
        </p:nvSpPr>
        <p:spPr>
          <a:xfrm>
            <a:off x="2000249" y="1620795"/>
            <a:ext cx="5638801"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Overview of distribution transformers and capacitor banks</a:t>
            </a:r>
          </a:p>
        </p:txBody>
      </p:sp>
    </p:spTree>
    <p:extLst>
      <p:ext uri="{BB962C8B-B14F-4D97-AF65-F5344CB8AC3E}">
        <p14:creationId xmlns:p14="http://schemas.microsoft.com/office/powerpoint/2010/main" val="410747914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133</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6680200" cy="507831"/>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Overview of System Information and Raw Data</a:t>
            </a:r>
          </a:p>
          <a:p>
            <a:endParaRPr lang="en-US" sz="1050" baseline="30000" dirty="0"/>
          </a:p>
        </p:txBody>
      </p:sp>
      <p:sp>
        <p:nvSpPr>
          <p:cNvPr id="22" name="TextBox 21"/>
          <p:cNvSpPr txBox="1"/>
          <p:nvPr/>
        </p:nvSpPr>
        <p:spPr>
          <a:xfrm>
            <a:off x="2819400" y="5454622"/>
            <a:ext cx="4724400"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Pole and distribution transformer information</a:t>
            </a:r>
          </a:p>
        </p:txBody>
      </p:sp>
      <p:sp>
        <p:nvSpPr>
          <p:cNvPr id="24" name="TextBox 23"/>
          <p:cNvSpPr txBox="1"/>
          <p:nvPr/>
        </p:nvSpPr>
        <p:spPr>
          <a:xfrm>
            <a:off x="990600" y="5222301"/>
            <a:ext cx="381000"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a:t>
            </a:r>
          </a:p>
          <a:p>
            <a:endParaRPr lang="en-US" sz="1050" baseline="30000" dirty="0"/>
          </a:p>
        </p:txBody>
      </p:sp>
      <p:sp>
        <p:nvSpPr>
          <p:cNvPr id="29" name="TextBox 28"/>
          <p:cNvSpPr txBox="1"/>
          <p:nvPr/>
        </p:nvSpPr>
        <p:spPr>
          <a:xfrm>
            <a:off x="8496300" y="1999607"/>
            <a:ext cx="381000"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a:t>
            </a:r>
          </a:p>
          <a:p>
            <a:endParaRPr lang="en-US" sz="1050" baseline="30000" dirty="0"/>
          </a:p>
        </p:txBody>
      </p:sp>
      <p:sp>
        <p:nvSpPr>
          <p:cNvPr id="10" name="TextBox 9"/>
          <p:cNvSpPr txBox="1"/>
          <p:nvPr/>
        </p:nvSpPr>
        <p:spPr>
          <a:xfrm>
            <a:off x="914400" y="1139649"/>
            <a:ext cx="7010400" cy="507831"/>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 (Distribution transformer)</a:t>
            </a:r>
          </a:p>
          <a:p>
            <a:endParaRPr lang="en-US" sz="1050" baseline="30000" dirty="0"/>
          </a:p>
        </p:txBody>
      </p:sp>
      <p:sp>
        <p:nvSpPr>
          <p:cNvPr id="11" name="TextBox 10">
            <a:extLst>
              <a:ext uri="{FF2B5EF4-FFF2-40B4-BE49-F238E27FC236}">
                <a16:creationId xmlns:a16="http://schemas.microsoft.com/office/drawing/2014/main" id="{15D7AB8D-3796-4F7D-A4E7-D5BCEE1BCF5F}"/>
              </a:ext>
            </a:extLst>
          </p:cNvPr>
          <p:cNvSpPr txBox="1"/>
          <p:nvPr/>
        </p:nvSpPr>
        <p:spPr>
          <a:xfrm>
            <a:off x="762000" y="5821235"/>
            <a:ext cx="4724400" cy="261610"/>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*The pad-mounted wire connecting point is defined as a underground pole.</a:t>
            </a:r>
          </a:p>
        </p:txBody>
      </p:sp>
      <p:graphicFrame>
        <p:nvGraphicFramePr>
          <p:cNvPr id="12" name="Table 11"/>
          <p:cNvGraphicFramePr>
            <a:graphicFrameLocks noGrp="1"/>
          </p:cNvGraphicFramePr>
          <p:nvPr>
            <p:extLst/>
          </p:nvPr>
        </p:nvGraphicFramePr>
        <p:xfrm>
          <a:off x="838200" y="1572451"/>
          <a:ext cx="7620000" cy="3692217"/>
        </p:xfrm>
        <a:graphic>
          <a:graphicData uri="http://schemas.openxmlformats.org/drawingml/2006/table">
            <a:tbl>
              <a:tblPr/>
              <a:tblGrid>
                <a:gridCol w="1094456">
                  <a:extLst>
                    <a:ext uri="{9D8B030D-6E8A-4147-A177-3AD203B41FA5}">
                      <a16:colId xmlns:a16="http://schemas.microsoft.com/office/drawing/2014/main" val="965687211"/>
                    </a:ext>
                  </a:extLst>
                </a:gridCol>
                <a:gridCol w="1094456">
                  <a:extLst>
                    <a:ext uri="{9D8B030D-6E8A-4147-A177-3AD203B41FA5}">
                      <a16:colId xmlns:a16="http://schemas.microsoft.com/office/drawing/2014/main" val="3002202485"/>
                    </a:ext>
                  </a:extLst>
                </a:gridCol>
                <a:gridCol w="1000308">
                  <a:extLst>
                    <a:ext uri="{9D8B030D-6E8A-4147-A177-3AD203B41FA5}">
                      <a16:colId xmlns:a16="http://schemas.microsoft.com/office/drawing/2014/main" val="2120568227"/>
                    </a:ext>
                  </a:extLst>
                </a:gridCol>
                <a:gridCol w="1447506">
                  <a:extLst>
                    <a:ext uri="{9D8B030D-6E8A-4147-A177-3AD203B41FA5}">
                      <a16:colId xmlns:a16="http://schemas.microsoft.com/office/drawing/2014/main" val="2130006391"/>
                    </a:ext>
                  </a:extLst>
                </a:gridCol>
                <a:gridCol w="1473985">
                  <a:extLst>
                    <a:ext uri="{9D8B030D-6E8A-4147-A177-3AD203B41FA5}">
                      <a16:colId xmlns:a16="http://schemas.microsoft.com/office/drawing/2014/main" val="2488000758"/>
                    </a:ext>
                  </a:extLst>
                </a:gridCol>
                <a:gridCol w="1509289">
                  <a:extLst>
                    <a:ext uri="{9D8B030D-6E8A-4147-A177-3AD203B41FA5}">
                      <a16:colId xmlns:a16="http://schemas.microsoft.com/office/drawing/2014/main" val="2027312307"/>
                    </a:ext>
                  </a:extLst>
                </a:gridCol>
              </a:tblGrid>
              <a:tr h="335657">
                <a:tc>
                  <a:txBody>
                    <a:bodyPr/>
                    <a:lstStyle/>
                    <a:p>
                      <a:pPr algn="ctr" fontAlgn="ctr"/>
                      <a:r>
                        <a:rPr lang="en-US" sz="1000" b="0" i="0" u="none" strike="noStrike" dirty="0">
                          <a:effectLst/>
                          <a:latin typeface="Arial" panose="020B0604020202020204" pitchFamily="34" charset="0"/>
                        </a:rPr>
                        <a:t>latitude</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longitude</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pole_number</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000" b="0" i="0" u="none" strike="noStrike" dirty="0">
                          <a:effectLst/>
                          <a:latin typeface="Arial" panose="020B0604020202020204" pitchFamily="34" charset="0"/>
                        </a:rPr>
                        <a:t>number_of_transformers</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dirty="0">
                          <a:effectLst/>
                          <a:latin typeface="Arial" panose="020B0604020202020204" pitchFamily="34" charset="0"/>
                        </a:rPr>
                        <a:t>number</a:t>
                      </a:r>
                      <a:r>
                        <a:rPr lang="en-US" sz="1000" b="0" i="0" u="none" strike="noStrike" baseline="0" dirty="0">
                          <a:effectLst/>
                          <a:latin typeface="Arial" panose="020B0604020202020204" pitchFamily="34" charset="0"/>
                        </a:rPr>
                        <a:t>_of</a:t>
                      </a:r>
                      <a:r>
                        <a:rPr lang="en-US" sz="1000" b="0" i="0" u="none" strike="noStrike" dirty="0">
                          <a:effectLst/>
                          <a:latin typeface="Arial" panose="020B0604020202020204" pitchFamily="34" charset="0"/>
                        </a:rPr>
                        <a:t>_phases</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dirty="0">
                          <a:effectLst/>
                          <a:latin typeface="Arial" panose="020B0604020202020204" pitchFamily="34" charset="0"/>
                        </a:rPr>
                        <a:t>transformer_size_kva</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435314300"/>
                  </a:ext>
                </a:extLst>
              </a:tr>
              <a:tr h="167828">
                <a:tc>
                  <a:txBody>
                    <a:bodyPr/>
                    <a:lstStyle/>
                    <a:p>
                      <a:pPr algn="ctr" fontAlgn="ctr"/>
                      <a:r>
                        <a:rPr lang="en-US" sz="1000" b="0" i="0" u="none" strike="noStrike" dirty="0">
                          <a:effectLst/>
                          <a:latin typeface="Arial" panose="020B0604020202020204" pitchFamily="34" charset="0"/>
                        </a:rPr>
                        <a:t>20.750511</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dirty="0">
                          <a:effectLst/>
                          <a:latin typeface="Arial" panose="020B0604020202020204" pitchFamily="34" charset="0"/>
                        </a:rPr>
                        <a:t>-102.412681</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1A-2</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000" b="0" i="0" u="none" strike="noStrike">
                          <a:effectLst/>
                          <a:latin typeface="Arial" panose="020B0604020202020204" pitchFamily="34" charset="0"/>
                        </a:rPr>
                        <a:t>0</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401603513"/>
                  </a:ext>
                </a:extLst>
              </a:tr>
              <a:tr h="167828">
                <a:tc>
                  <a:txBody>
                    <a:bodyPr/>
                    <a:lstStyle/>
                    <a:p>
                      <a:pPr algn="ctr" fontAlgn="ctr"/>
                      <a:r>
                        <a:rPr lang="en-US" sz="1000" b="0" i="0" u="none" strike="noStrike" dirty="0">
                          <a:effectLst/>
                          <a:latin typeface="Arial" panose="020B0604020202020204" pitchFamily="34" charset="0"/>
                        </a:rPr>
                        <a:t>20.749581</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dirty="0">
                          <a:effectLst/>
                          <a:latin typeface="Arial" panose="020B0604020202020204" pitchFamily="34" charset="0"/>
                        </a:rPr>
                        <a:t>-102.412363</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1B-1</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000" b="0" i="0" u="none" strike="noStrike">
                          <a:effectLst/>
                          <a:latin typeface="Arial" panose="020B0604020202020204" pitchFamily="34" charset="0"/>
                        </a:rPr>
                        <a:t>1</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Single Phase</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25</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838254873"/>
                  </a:ext>
                </a:extLst>
              </a:tr>
              <a:tr h="167828">
                <a:tc>
                  <a:txBody>
                    <a:bodyPr/>
                    <a:lstStyle/>
                    <a:p>
                      <a:pPr algn="ctr" fontAlgn="ctr"/>
                      <a:r>
                        <a:rPr lang="en-US" sz="1000" b="0" i="0" u="none" strike="noStrike" dirty="0">
                          <a:effectLst/>
                          <a:latin typeface="Arial" panose="020B0604020202020204" pitchFamily="34" charset="0"/>
                        </a:rPr>
                        <a:t>20.749613</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dirty="0">
                          <a:effectLst/>
                          <a:latin typeface="Arial" panose="020B0604020202020204" pitchFamily="34" charset="0"/>
                        </a:rPr>
                        <a:t>-102.412793</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1BA-1</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000" b="0" i="0" u="none" strike="noStrike">
                          <a:effectLst/>
                          <a:latin typeface="Arial" panose="020B0604020202020204" pitchFamily="34" charset="0"/>
                        </a:rPr>
                        <a:t>0</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4290209279"/>
                  </a:ext>
                </a:extLst>
              </a:tr>
              <a:tr h="167828">
                <a:tc>
                  <a:txBody>
                    <a:bodyPr/>
                    <a:lstStyle/>
                    <a:p>
                      <a:pPr algn="ctr" fontAlgn="ctr"/>
                      <a:r>
                        <a:rPr lang="en-US" sz="1000" b="0" i="0" u="none" strike="noStrike" dirty="0">
                          <a:effectLst/>
                          <a:latin typeface="Arial" panose="020B0604020202020204" pitchFamily="34" charset="0"/>
                        </a:rPr>
                        <a:t>20.74958</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dirty="0">
                          <a:effectLst/>
                          <a:latin typeface="Arial" panose="020B0604020202020204" pitchFamily="34" charset="0"/>
                        </a:rPr>
                        <a:t>-102.413235</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1BA-2</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000" b="0" i="0" u="none" strike="noStrike">
                          <a:effectLst/>
                          <a:latin typeface="Arial" panose="020B0604020202020204" pitchFamily="34" charset="0"/>
                        </a:rPr>
                        <a:t>0</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274349472"/>
                  </a:ext>
                </a:extLst>
              </a:tr>
              <a:tr h="167828">
                <a:tc>
                  <a:txBody>
                    <a:bodyPr/>
                    <a:lstStyle/>
                    <a:p>
                      <a:pPr algn="ctr" fontAlgn="ctr"/>
                      <a:r>
                        <a:rPr lang="en-US" sz="1000" b="0" i="0" u="none" strike="noStrike" dirty="0">
                          <a:effectLst/>
                          <a:latin typeface="Arial" panose="020B0604020202020204" pitchFamily="34" charset="0"/>
                        </a:rPr>
                        <a:t>20.74937</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dirty="0">
                          <a:effectLst/>
                          <a:latin typeface="Arial" panose="020B0604020202020204" pitchFamily="34" charset="0"/>
                        </a:rPr>
                        <a:t>-102.412245</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1B-2</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000" b="0" i="0" u="none" strike="noStrike">
                          <a:effectLst/>
                          <a:latin typeface="Arial" panose="020B0604020202020204" pitchFamily="34" charset="0"/>
                        </a:rPr>
                        <a:t>0</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390345"/>
                  </a:ext>
                </a:extLst>
              </a:tr>
              <a:tr h="167828">
                <a:tc>
                  <a:txBody>
                    <a:bodyPr/>
                    <a:lstStyle/>
                    <a:p>
                      <a:pPr algn="ctr" fontAlgn="ctr"/>
                      <a:r>
                        <a:rPr lang="en-US" sz="1000" b="0" i="0" u="none" strike="noStrike" dirty="0">
                          <a:effectLst/>
                          <a:latin typeface="Arial" panose="020B0604020202020204" pitchFamily="34" charset="0"/>
                        </a:rPr>
                        <a:t>20.749166</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dirty="0">
                          <a:effectLst/>
                          <a:latin typeface="Arial" panose="020B0604020202020204" pitchFamily="34" charset="0"/>
                        </a:rPr>
                        <a:t>-102.415888</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1BC-7</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000" b="0" i="0" u="none" strike="noStrike" dirty="0">
                          <a:effectLst/>
                          <a:latin typeface="Arial" panose="020B0604020202020204" pitchFamily="34" charset="0"/>
                        </a:rPr>
                        <a:t>0</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dirty="0">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dirty="0">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885406645"/>
                  </a:ext>
                </a:extLst>
              </a:tr>
              <a:tr h="167828">
                <a:tc>
                  <a:txBody>
                    <a:bodyPr/>
                    <a:lstStyle/>
                    <a:p>
                      <a:pPr algn="ctr" fontAlgn="ctr"/>
                      <a:r>
                        <a:rPr lang="en-US" sz="1000" b="0" i="0" u="none" strike="noStrike" dirty="0">
                          <a:effectLst/>
                          <a:latin typeface="Arial" panose="020B0604020202020204" pitchFamily="34" charset="0"/>
                        </a:rPr>
                        <a:t>20.749138</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dirty="0">
                          <a:effectLst/>
                          <a:latin typeface="Arial" panose="020B0604020202020204" pitchFamily="34" charset="0"/>
                        </a:rPr>
                        <a:t>-102.41545</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dirty="0">
                          <a:effectLst/>
                          <a:latin typeface="Arial" panose="020B0604020202020204" pitchFamily="34" charset="0"/>
                        </a:rPr>
                        <a:t>1BC-6</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000" b="0" i="0" u="none" strike="noStrike" dirty="0">
                          <a:effectLst/>
                          <a:latin typeface="Arial" panose="020B0604020202020204" pitchFamily="34" charset="0"/>
                        </a:rPr>
                        <a:t>1</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dirty="0">
                          <a:effectLst/>
                          <a:latin typeface="Arial" panose="020B0604020202020204" pitchFamily="34" charset="0"/>
                        </a:rPr>
                        <a:t>Single Phase</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dirty="0">
                          <a:effectLst/>
                          <a:latin typeface="Arial" panose="020B0604020202020204" pitchFamily="34" charset="0"/>
                        </a:rPr>
                        <a:t>25</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4258009508"/>
                  </a:ext>
                </a:extLst>
              </a:tr>
              <a:tr h="167828">
                <a:tc>
                  <a:txBody>
                    <a:bodyPr/>
                    <a:lstStyle/>
                    <a:p>
                      <a:pPr algn="ctr" fontAlgn="ctr"/>
                      <a:r>
                        <a:rPr lang="en-US" sz="1000" b="0" i="0" u="none" strike="noStrike" dirty="0">
                          <a:effectLst/>
                          <a:latin typeface="Arial" panose="020B0604020202020204" pitchFamily="34" charset="0"/>
                        </a:rPr>
                        <a:t>20.74916</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-102.414866</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1BC-5</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000" b="0" i="0" u="none" strike="noStrike">
                          <a:effectLst/>
                          <a:latin typeface="Arial" panose="020B0604020202020204" pitchFamily="34" charset="0"/>
                        </a:rPr>
                        <a:t>0</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565716834"/>
                  </a:ext>
                </a:extLst>
              </a:tr>
              <a:tr h="167828">
                <a:tc>
                  <a:txBody>
                    <a:bodyPr/>
                    <a:lstStyle/>
                    <a:p>
                      <a:pPr algn="ctr" fontAlgn="ctr"/>
                      <a:r>
                        <a:rPr lang="en-US" sz="1000" b="0" i="0" u="none" strike="noStrike" dirty="0">
                          <a:effectLst/>
                          <a:latin typeface="Arial" panose="020B0604020202020204" pitchFamily="34" charset="0"/>
                        </a:rPr>
                        <a:t>20.749148</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-102.414313</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1BC-4</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000" b="0" i="0" u="none" strike="noStrike">
                          <a:effectLst/>
                          <a:latin typeface="Arial" panose="020B0604020202020204" pitchFamily="34" charset="0"/>
                        </a:rPr>
                        <a:t>1</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Single Phase</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25</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4284030881"/>
                  </a:ext>
                </a:extLst>
              </a:tr>
              <a:tr h="167828">
                <a:tc>
                  <a:txBody>
                    <a:bodyPr/>
                    <a:lstStyle/>
                    <a:p>
                      <a:pPr algn="ctr" fontAlgn="ctr"/>
                      <a:r>
                        <a:rPr lang="en-US" sz="1000" b="0" i="0" u="none" strike="noStrike" dirty="0">
                          <a:effectLst/>
                          <a:latin typeface="Arial" panose="020B0604020202020204" pitchFamily="34" charset="0"/>
                        </a:rPr>
                        <a:t>20.749098</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-102.413785</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1BC-3</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000" b="0" i="0" u="none" strike="noStrike">
                          <a:effectLst/>
                          <a:latin typeface="Arial" panose="020B0604020202020204" pitchFamily="34" charset="0"/>
                        </a:rPr>
                        <a:t>0</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717549757"/>
                  </a:ext>
                </a:extLst>
              </a:tr>
              <a:tr h="167828">
                <a:tc>
                  <a:txBody>
                    <a:bodyPr/>
                    <a:lstStyle/>
                    <a:p>
                      <a:pPr algn="ctr" fontAlgn="ctr"/>
                      <a:r>
                        <a:rPr lang="en-US" sz="1000" b="0" i="0" u="none" strike="noStrike" dirty="0">
                          <a:effectLst/>
                          <a:latin typeface="Arial" panose="020B0604020202020204" pitchFamily="34" charset="0"/>
                        </a:rPr>
                        <a:t>20.749083</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-102.413178</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1BC-2</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000" b="0" i="0" u="none" strike="noStrike">
                          <a:effectLst/>
                          <a:latin typeface="Arial" panose="020B0604020202020204" pitchFamily="34" charset="0"/>
                        </a:rPr>
                        <a:t>1</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Single Phase</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37.5</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039789084"/>
                  </a:ext>
                </a:extLst>
              </a:tr>
              <a:tr h="167828">
                <a:tc>
                  <a:txBody>
                    <a:bodyPr/>
                    <a:lstStyle/>
                    <a:p>
                      <a:pPr algn="ctr" fontAlgn="ctr"/>
                      <a:r>
                        <a:rPr lang="en-US" sz="1000" b="0" i="0" u="none" strike="noStrike" dirty="0">
                          <a:effectLst/>
                          <a:latin typeface="Arial" panose="020B0604020202020204" pitchFamily="34" charset="0"/>
                        </a:rPr>
                        <a:t>20.74893</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-102.413203</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1BC-2A</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000" b="0" i="0" u="none" strike="noStrike">
                          <a:effectLst/>
                          <a:latin typeface="Arial" panose="020B0604020202020204" pitchFamily="34" charset="0"/>
                        </a:rPr>
                        <a:t>0</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318736363"/>
                  </a:ext>
                </a:extLst>
              </a:tr>
              <a:tr h="167828">
                <a:tc>
                  <a:txBody>
                    <a:bodyPr/>
                    <a:lstStyle/>
                    <a:p>
                      <a:pPr algn="ctr" fontAlgn="ctr"/>
                      <a:r>
                        <a:rPr lang="en-US" sz="1000" b="0" i="0" u="none" strike="noStrike" dirty="0">
                          <a:effectLst/>
                          <a:latin typeface="Arial" panose="020B0604020202020204" pitchFamily="34" charset="0"/>
                        </a:rPr>
                        <a:t>20.749133</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-102.412815</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1BC-1</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000" b="0" i="0" u="none" strike="noStrike">
                          <a:effectLst/>
                          <a:latin typeface="Arial" panose="020B0604020202020204" pitchFamily="34" charset="0"/>
                        </a:rPr>
                        <a:t>0</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1057293"/>
                  </a:ext>
                </a:extLst>
              </a:tr>
              <a:tr h="167828">
                <a:tc>
                  <a:txBody>
                    <a:bodyPr/>
                    <a:lstStyle/>
                    <a:p>
                      <a:pPr algn="ctr" fontAlgn="ctr"/>
                      <a:r>
                        <a:rPr lang="en-US" sz="1000" b="0" i="0" u="none" strike="noStrike" dirty="0">
                          <a:effectLst/>
                          <a:latin typeface="Arial" panose="020B0604020202020204" pitchFamily="34" charset="0"/>
                        </a:rPr>
                        <a:t>20.748876</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-102.412696</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1BC-1A</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000" b="0" i="0" u="none" strike="noStrike">
                          <a:effectLst/>
                          <a:latin typeface="Arial" panose="020B0604020202020204" pitchFamily="34" charset="0"/>
                        </a:rPr>
                        <a:t>0</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039922218"/>
                  </a:ext>
                </a:extLst>
              </a:tr>
              <a:tr h="167828">
                <a:tc>
                  <a:txBody>
                    <a:bodyPr/>
                    <a:lstStyle/>
                    <a:p>
                      <a:pPr algn="ctr" fontAlgn="ctr"/>
                      <a:r>
                        <a:rPr lang="en-US" sz="1000" b="0" i="0" u="none" strike="noStrike" dirty="0">
                          <a:effectLst/>
                          <a:latin typeface="Arial" panose="020B0604020202020204" pitchFamily="34" charset="0"/>
                        </a:rPr>
                        <a:t>20.749131</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-102.41226</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1B-3</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000" b="0" i="0" u="none" strike="noStrike">
                          <a:effectLst/>
                          <a:latin typeface="Arial" panose="020B0604020202020204" pitchFamily="34" charset="0"/>
                        </a:rPr>
                        <a:t>0</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00532074"/>
                  </a:ext>
                </a:extLst>
              </a:tr>
              <a:tr h="167828">
                <a:tc>
                  <a:txBody>
                    <a:bodyPr/>
                    <a:lstStyle/>
                    <a:p>
                      <a:pPr algn="ctr" fontAlgn="ctr"/>
                      <a:r>
                        <a:rPr lang="en-US" sz="1000" b="0" i="0" u="none" strike="noStrike" dirty="0">
                          <a:effectLst/>
                          <a:latin typeface="Arial" panose="020B0604020202020204" pitchFamily="34" charset="0"/>
                        </a:rPr>
                        <a:t>20.749</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-102.411913</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1BB-1A</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000" b="0" i="0" u="none" strike="noStrike">
                          <a:effectLst/>
                          <a:latin typeface="Arial" panose="020B0604020202020204" pitchFamily="34" charset="0"/>
                        </a:rPr>
                        <a:t>0</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4003450768"/>
                  </a:ext>
                </a:extLst>
              </a:tr>
              <a:tr h="167828">
                <a:tc>
                  <a:txBody>
                    <a:bodyPr/>
                    <a:lstStyle/>
                    <a:p>
                      <a:pPr algn="ctr" fontAlgn="ctr"/>
                      <a:r>
                        <a:rPr lang="en-US" sz="1000" b="0" i="0" u="none" strike="noStrike" dirty="0">
                          <a:effectLst/>
                          <a:latin typeface="Arial" panose="020B0604020202020204" pitchFamily="34" charset="0"/>
                        </a:rPr>
                        <a:t>20.749148</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-102.411788</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1BB-1</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000" b="0" i="0" u="none" strike="noStrike">
                          <a:effectLst/>
                          <a:latin typeface="Arial" panose="020B0604020202020204" pitchFamily="34" charset="0"/>
                        </a:rPr>
                        <a:t>1</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Single Phase</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37.5</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264704760"/>
                  </a:ext>
                </a:extLst>
              </a:tr>
              <a:tr h="167828">
                <a:tc>
                  <a:txBody>
                    <a:bodyPr/>
                    <a:lstStyle/>
                    <a:p>
                      <a:pPr algn="ctr" fontAlgn="ctr"/>
                      <a:r>
                        <a:rPr lang="en-US" sz="1000" b="0" i="0" u="none" strike="noStrike" dirty="0">
                          <a:effectLst/>
                          <a:latin typeface="Arial" panose="020B0604020202020204" pitchFamily="34" charset="0"/>
                        </a:rPr>
                        <a:t>20.74918</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-92.411513</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1BB-2</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000" b="0" i="0" u="none" strike="noStrike">
                          <a:effectLst/>
                          <a:latin typeface="Arial" panose="020B0604020202020204" pitchFamily="34" charset="0"/>
                        </a:rPr>
                        <a:t>0</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321089589"/>
                  </a:ext>
                </a:extLst>
              </a:tr>
              <a:tr h="167828">
                <a:tc>
                  <a:txBody>
                    <a:bodyPr/>
                    <a:lstStyle/>
                    <a:p>
                      <a:pPr algn="ctr" fontAlgn="ctr"/>
                      <a:r>
                        <a:rPr lang="en-US" sz="1000" b="0" i="0" u="none" strike="noStrike" dirty="0">
                          <a:effectLst/>
                          <a:latin typeface="Arial" panose="020B0604020202020204" pitchFamily="34" charset="0"/>
                        </a:rPr>
                        <a:t>20.749151</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-92.411168</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1BB-3</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000" b="0" i="0" u="none" strike="noStrike">
                          <a:effectLst/>
                          <a:latin typeface="Arial" panose="020B0604020202020204" pitchFamily="34" charset="0"/>
                        </a:rPr>
                        <a:t>1</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Single Phase</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37.5</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559830321"/>
                  </a:ext>
                </a:extLst>
              </a:tr>
              <a:tr h="167828">
                <a:tc>
                  <a:txBody>
                    <a:bodyPr/>
                    <a:lstStyle/>
                    <a:p>
                      <a:pPr algn="ctr" fontAlgn="ctr"/>
                      <a:r>
                        <a:rPr lang="en-US" sz="1000" b="0" i="0" u="none" strike="noStrike" dirty="0">
                          <a:effectLst/>
                          <a:latin typeface="Arial" panose="020B0604020202020204" pitchFamily="34" charset="0"/>
                        </a:rPr>
                        <a:t>20.749316</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-92.410606</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1BB-3B</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000" b="0" i="0" u="none" strike="noStrike">
                          <a:effectLst/>
                          <a:latin typeface="Arial" panose="020B0604020202020204" pitchFamily="34" charset="0"/>
                        </a:rPr>
                        <a:t>0</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dirty="0">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871359541"/>
                  </a:ext>
                </a:extLst>
              </a:tr>
            </a:tbl>
          </a:graphicData>
        </a:graphic>
      </p:graphicFrame>
    </p:spTree>
    <p:extLst>
      <p:ext uri="{BB962C8B-B14F-4D97-AF65-F5344CB8AC3E}">
        <p14:creationId xmlns:p14="http://schemas.microsoft.com/office/powerpoint/2010/main" val="207452562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6680200" cy="507831"/>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Overview of System Information and Raw Data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30000" noProof="0" dirty="0">
              <a:ln>
                <a:noFill/>
              </a:ln>
              <a:solidFill>
                <a:srgbClr val="000000"/>
              </a:solidFill>
              <a:effectLst/>
              <a:uLnTx/>
              <a:uFillTx/>
              <a:latin typeface="Times" charset="0"/>
              <a:ea typeface="+mn-ea"/>
              <a:cs typeface="+mn-cs"/>
            </a:endParaRPr>
          </a:p>
        </p:txBody>
      </p:sp>
      <p:sp>
        <p:nvSpPr>
          <p:cNvPr id="22" name="TextBox 21"/>
          <p:cNvSpPr txBox="1"/>
          <p:nvPr/>
        </p:nvSpPr>
        <p:spPr>
          <a:xfrm>
            <a:off x="3238500" y="5156841"/>
            <a:ext cx="39624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Pole and capacitor bank information</a:t>
            </a:r>
          </a:p>
        </p:txBody>
      </p:sp>
      <p:sp>
        <p:nvSpPr>
          <p:cNvPr id="10" name="TextBox 9"/>
          <p:cNvSpPr txBox="1"/>
          <p:nvPr/>
        </p:nvSpPr>
        <p:spPr>
          <a:xfrm>
            <a:off x="914400" y="1139649"/>
            <a:ext cx="4343400" cy="507831"/>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System Information (Capacitor bank)</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30000" noProof="0" dirty="0">
              <a:ln>
                <a:noFill/>
              </a:ln>
              <a:solidFill>
                <a:srgbClr val="000000"/>
              </a:solidFill>
              <a:effectLst/>
              <a:uLnTx/>
              <a:uFillTx/>
              <a:latin typeface="Times" charset="0"/>
              <a:ea typeface="+mn-ea"/>
              <a:cs typeface="+mn-cs"/>
            </a:endParaRPr>
          </a:p>
        </p:txBody>
      </p:sp>
      <p:graphicFrame>
        <p:nvGraphicFramePr>
          <p:cNvPr id="9" name="Table 8"/>
          <p:cNvGraphicFramePr>
            <a:graphicFrameLocks noGrp="1"/>
          </p:cNvGraphicFramePr>
          <p:nvPr>
            <p:extLst/>
          </p:nvPr>
        </p:nvGraphicFramePr>
        <p:xfrm>
          <a:off x="990600" y="1957278"/>
          <a:ext cx="7505701" cy="2800350"/>
        </p:xfrm>
        <a:graphic>
          <a:graphicData uri="http://schemas.openxmlformats.org/drawingml/2006/table">
            <a:tbl>
              <a:tblPr/>
              <a:tblGrid>
                <a:gridCol w="609342">
                  <a:extLst>
                    <a:ext uri="{9D8B030D-6E8A-4147-A177-3AD203B41FA5}">
                      <a16:colId xmlns:a16="http://schemas.microsoft.com/office/drawing/2014/main" val="1824832389"/>
                    </a:ext>
                  </a:extLst>
                </a:gridCol>
                <a:gridCol w="609342">
                  <a:extLst>
                    <a:ext uri="{9D8B030D-6E8A-4147-A177-3AD203B41FA5}">
                      <a16:colId xmlns:a16="http://schemas.microsoft.com/office/drawing/2014/main" val="3167654159"/>
                    </a:ext>
                  </a:extLst>
                </a:gridCol>
                <a:gridCol w="837846">
                  <a:extLst>
                    <a:ext uri="{9D8B030D-6E8A-4147-A177-3AD203B41FA5}">
                      <a16:colId xmlns:a16="http://schemas.microsoft.com/office/drawing/2014/main" val="2186788987"/>
                    </a:ext>
                  </a:extLst>
                </a:gridCol>
                <a:gridCol w="1015570">
                  <a:extLst>
                    <a:ext uri="{9D8B030D-6E8A-4147-A177-3AD203B41FA5}">
                      <a16:colId xmlns:a16="http://schemas.microsoft.com/office/drawing/2014/main" val="4189769121"/>
                    </a:ext>
                  </a:extLst>
                </a:gridCol>
                <a:gridCol w="1079044">
                  <a:extLst>
                    <a:ext uri="{9D8B030D-6E8A-4147-A177-3AD203B41FA5}">
                      <a16:colId xmlns:a16="http://schemas.microsoft.com/office/drawing/2014/main" val="1137531783"/>
                    </a:ext>
                  </a:extLst>
                </a:gridCol>
                <a:gridCol w="850540">
                  <a:extLst>
                    <a:ext uri="{9D8B030D-6E8A-4147-A177-3AD203B41FA5}">
                      <a16:colId xmlns:a16="http://schemas.microsoft.com/office/drawing/2014/main" val="2408743741"/>
                    </a:ext>
                  </a:extLst>
                </a:gridCol>
                <a:gridCol w="837846">
                  <a:extLst>
                    <a:ext uri="{9D8B030D-6E8A-4147-A177-3AD203B41FA5}">
                      <a16:colId xmlns:a16="http://schemas.microsoft.com/office/drawing/2014/main" val="629236195"/>
                    </a:ext>
                  </a:extLst>
                </a:gridCol>
                <a:gridCol w="828325">
                  <a:extLst>
                    <a:ext uri="{9D8B030D-6E8A-4147-A177-3AD203B41FA5}">
                      <a16:colId xmlns:a16="http://schemas.microsoft.com/office/drawing/2014/main" val="1401340280"/>
                    </a:ext>
                  </a:extLst>
                </a:gridCol>
                <a:gridCol w="837846">
                  <a:extLst>
                    <a:ext uri="{9D8B030D-6E8A-4147-A177-3AD203B41FA5}">
                      <a16:colId xmlns:a16="http://schemas.microsoft.com/office/drawing/2014/main" val="714505735"/>
                    </a:ext>
                  </a:extLst>
                </a:gridCol>
              </a:tblGrid>
              <a:tr h="400050">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latitude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longitude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pole_number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feeder_number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Calibri" panose="020F0502020204030204" pitchFamily="34" charset="0"/>
                        </a:rPr>
                        <a:t>number_of_capacitors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sz="1200" b="0" i="0" u="none" strike="noStrike">
                          <a:solidFill>
                            <a:srgbClr val="000000"/>
                          </a:solidFill>
                          <a:effectLst/>
                          <a:latin typeface="Calibri" panose="020F0502020204030204" pitchFamily="34" charset="0"/>
                        </a:rPr>
                        <a:t>capacitor_1_size_kvar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200" b="0" i="0" u="none" strike="noStrike">
                          <a:solidFill>
                            <a:srgbClr val="000000"/>
                          </a:solidFill>
                          <a:effectLst/>
                          <a:latin typeface="Calibri" panose="020F0502020204030204" pitchFamily="34" charset="0"/>
                        </a:rPr>
                        <a:t>capacitor_2_size_kvar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200" b="0" i="0" u="none" strike="noStrike">
                          <a:solidFill>
                            <a:srgbClr val="000000"/>
                          </a:solidFill>
                          <a:effectLst/>
                          <a:latin typeface="Calibri" panose="020F0502020204030204" pitchFamily="34" charset="0"/>
                        </a:rPr>
                        <a:t>capacitor_3_size_kvar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402534448"/>
                  </a:ext>
                </a:extLst>
              </a:tr>
              <a:tr h="200025">
                <a:tc>
                  <a:txBody>
                    <a:bodyPr/>
                    <a:lstStyle/>
                    <a:p>
                      <a:pPr algn="ctr" fontAlgn="ctr"/>
                      <a:r>
                        <a:rPr lang="en-US" sz="12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20.7506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-102.40228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1G-4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sz="1200" b="0"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200" b="0"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200" b="0"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432538500"/>
                  </a:ext>
                </a:extLst>
              </a:tr>
              <a:tr h="200025">
                <a:tc>
                  <a:txBody>
                    <a:bodyPr/>
                    <a:lstStyle/>
                    <a:p>
                      <a:pPr algn="ctr" fontAlgn="ctr"/>
                      <a:r>
                        <a:rPr lang="en-US" sz="12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20.7565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-102.41276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3D-2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sz="1200" b="0" i="0" u="none" strike="noStrike">
                          <a:solidFill>
                            <a:srgbClr val="000000"/>
                          </a:solidFill>
                          <a:effectLst/>
                          <a:latin typeface="Calibri" panose="020F050202020403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200" b="0" i="0" u="none" strike="noStrike">
                          <a:solidFill>
                            <a:srgbClr val="000000"/>
                          </a:solidFill>
                          <a:effectLst/>
                          <a:latin typeface="Calibri" panose="020F050202020403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200" b="0" i="0" u="none" strike="noStrike">
                          <a:solidFill>
                            <a:srgbClr val="000000"/>
                          </a:solidFill>
                          <a:effectLst/>
                          <a:latin typeface="Calibri" panose="020F050202020403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485649002"/>
                  </a:ext>
                </a:extLst>
              </a:tr>
              <a:tr h="200025">
                <a:tc>
                  <a:txBody>
                    <a:bodyPr/>
                    <a:lstStyle/>
                    <a:p>
                      <a:pPr algn="ctr" fontAlgn="ctr"/>
                      <a:r>
                        <a:rPr lang="en-US" sz="12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20.7595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-102.41649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4I-6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sz="1200" b="0" i="0" u="none" strike="noStrike">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200" b="0" i="0" u="none" strike="noStrike">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200" b="0" i="0" u="none" strike="noStrike">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4238605860"/>
                  </a:ext>
                </a:extLst>
              </a:tr>
              <a:tr h="200025">
                <a:tc>
                  <a:txBody>
                    <a:bodyPr/>
                    <a:lstStyle/>
                    <a:p>
                      <a:pPr algn="ctr" fontAlgn="ctr"/>
                      <a:r>
                        <a:rPr lang="en-US" sz="12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20.7588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-102.41638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4IC-3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sz="1200" b="0"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200" b="0"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200" b="0"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867899870"/>
                  </a:ext>
                </a:extLst>
              </a:tr>
              <a:tr h="200025">
                <a:tc>
                  <a:txBody>
                    <a:bodyPr/>
                    <a:lstStyle/>
                    <a:p>
                      <a:pPr algn="ctr" fontAlgn="ctr"/>
                      <a:r>
                        <a:rPr lang="en-US" sz="12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20.748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-102.42886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5H-8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sz="1200" b="0" i="0" u="none" strike="noStrike">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200" b="0" i="0" u="none" strike="noStrike">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200" b="0" i="0" u="none" strike="noStrike">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048156961"/>
                  </a:ext>
                </a:extLst>
              </a:tr>
              <a:tr h="200025">
                <a:tc>
                  <a:txBody>
                    <a:bodyPr/>
                    <a:lstStyle/>
                    <a:p>
                      <a:pPr algn="ctr" fontAlgn="ctr"/>
                      <a:r>
                        <a:rPr lang="en-US" sz="12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20.7514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-102.42799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5-35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sz="1200" b="0"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200" b="0"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200" b="0"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644701838"/>
                  </a:ext>
                </a:extLst>
              </a:tr>
              <a:tr h="200025">
                <a:tc>
                  <a:txBody>
                    <a:bodyPr/>
                    <a:lstStyle/>
                    <a:p>
                      <a:pPr algn="ctr" fontAlgn="ctr"/>
                      <a:r>
                        <a:rPr lang="en-US" sz="1200" b="0" i="0" u="none" strike="noStrike">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20.7457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-102.42637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6G-11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sz="1200" b="0" i="0" u="none" strike="noStrike">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200" b="0" i="0" u="none" strike="noStrike">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200" b="0" i="0" u="none" strike="noStrike">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34549165"/>
                  </a:ext>
                </a:extLst>
              </a:tr>
              <a:tr h="200025">
                <a:tc>
                  <a:txBody>
                    <a:bodyPr/>
                    <a:lstStyle/>
                    <a:p>
                      <a:pPr algn="ctr" fontAlgn="ctr"/>
                      <a:r>
                        <a:rPr lang="en-US" sz="1200" b="0" i="0" u="none" strike="noStrike">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20.7444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-102.42763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6JC-1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sz="1200" b="0" i="0" u="none" strike="noStrike">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200" b="0" i="0" u="none" strike="noStrike">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200" b="0" i="0" u="none" strike="noStrike">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590398867"/>
                  </a:ext>
                </a:extLst>
              </a:tr>
              <a:tr h="200025">
                <a:tc>
                  <a:txBody>
                    <a:bodyPr/>
                    <a:lstStyle/>
                    <a:p>
                      <a:pPr algn="ctr" fontAlgn="ctr"/>
                      <a:r>
                        <a:rPr lang="en-US" sz="1200" b="0" i="0" u="none" strike="noStrike">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20.745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-102.42459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6-39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sz="1200" b="0" i="0" u="none" strike="noStrike">
                          <a:solidFill>
                            <a:srgbClr val="000000"/>
                          </a:solidFill>
                          <a:effectLst/>
                          <a:latin typeface="Calibri" panose="020F050202020403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200" b="0" i="0" u="none" strike="noStrike">
                          <a:solidFill>
                            <a:srgbClr val="000000"/>
                          </a:solidFill>
                          <a:effectLst/>
                          <a:latin typeface="Calibri" panose="020F050202020403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200" b="0" i="0" u="none" strike="noStrike">
                          <a:solidFill>
                            <a:srgbClr val="000000"/>
                          </a:solidFill>
                          <a:effectLst/>
                          <a:latin typeface="Calibri" panose="020F050202020403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62179648"/>
                  </a:ext>
                </a:extLst>
              </a:tr>
              <a:tr h="200025">
                <a:tc>
                  <a:txBody>
                    <a:bodyPr/>
                    <a:lstStyle/>
                    <a:p>
                      <a:pPr algn="ctr" fontAlgn="ctr"/>
                      <a:r>
                        <a:rPr lang="en-US" sz="12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20.7522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-102.41338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7-16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sz="1200" b="0" i="0" u="none" strike="noStrike">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200" b="0" i="0" u="none" strike="noStrike">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200" b="0" i="0" u="none" strike="noStrike">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655665026"/>
                  </a:ext>
                </a:extLst>
              </a:tr>
              <a:tr h="200025">
                <a:tc>
                  <a:txBody>
                    <a:bodyPr/>
                    <a:lstStyle/>
                    <a:p>
                      <a:pPr algn="ctr" fontAlgn="ctr"/>
                      <a:r>
                        <a:rPr lang="en-US" sz="1200" b="0" i="0" u="none" strike="noStrike">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20.7487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-102.40978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9-43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sz="1200" b="0"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200" b="0"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200" b="0"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2546862154"/>
                  </a:ext>
                </a:extLst>
              </a:tr>
              <a:tr h="200025">
                <a:tc>
                  <a:txBody>
                    <a:bodyPr/>
                    <a:lstStyle/>
                    <a:p>
                      <a:pPr algn="ctr" fontAlgn="ctr"/>
                      <a:r>
                        <a:rPr lang="en-US" sz="1200" b="0" i="0" u="none" strike="noStrike">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20.7511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-102.41074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9A-3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sz="1200" b="0"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200" b="0"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200" b="0" i="0" u="none" strike="noStrike" dirty="0">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741743111"/>
                  </a:ext>
                </a:extLst>
              </a:tr>
            </a:tbl>
          </a:graphicData>
        </a:graphic>
      </p:graphicFrame>
    </p:spTree>
    <p:extLst>
      <p:ext uri="{BB962C8B-B14F-4D97-AF65-F5344CB8AC3E}">
        <p14:creationId xmlns:p14="http://schemas.microsoft.com/office/powerpoint/2010/main" val="207421469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135</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6680200" cy="507831"/>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Overview of System Information and Raw Data</a:t>
            </a:r>
          </a:p>
          <a:p>
            <a:endParaRPr lang="en-US" sz="1050" baseline="30000" dirty="0"/>
          </a:p>
        </p:txBody>
      </p:sp>
      <p:sp>
        <p:nvSpPr>
          <p:cNvPr id="22" name="TextBox 21"/>
          <p:cNvSpPr txBox="1"/>
          <p:nvPr/>
        </p:nvSpPr>
        <p:spPr>
          <a:xfrm>
            <a:off x="3597081" y="5662293"/>
            <a:ext cx="1905000"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SCADA data</a:t>
            </a:r>
          </a:p>
        </p:txBody>
      </p:sp>
      <p:sp>
        <p:nvSpPr>
          <p:cNvPr id="11" name="Rectangle 10"/>
          <p:cNvSpPr/>
          <p:nvPr/>
        </p:nvSpPr>
        <p:spPr>
          <a:xfrm>
            <a:off x="3031869" y="1425714"/>
            <a:ext cx="611835" cy="338554"/>
          </a:xfrm>
          <a:prstGeom prst="rect">
            <a:avLst/>
          </a:prstGeom>
        </p:spPr>
        <p:txBody>
          <a:bodyPr wrap="none">
            <a:spAutoFit/>
          </a:bodyPr>
          <a:lstStyle/>
          <a:p>
            <a:pPr algn="ctr"/>
            <a:r>
              <a:rPr lang="en-US" sz="1600" dirty="0">
                <a:solidFill>
                  <a:srgbClr val="FF0000"/>
                </a:solidFill>
                <a:latin typeface="Times New Roman" panose="02020603050405020304" pitchFamily="18" charset="0"/>
                <a:cs typeface="Times New Roman" panose="02020603050405020304" pitchFamily="18" charset="0"/>
              </a:rPr>
              <a:t>Time</a:t>
            </a:r>
          </a:p>
        </p:txBody>
      </p:sp>
      <p:cxnSp>
        <p:nvCxnSpPr>
          <p:cNvPr id="12" name="Straight Arrow Connector 11"/>
          <p:cNvCxnSpPr/>
          <p:nvPr/>
        </p:nvCxnSpPr>
        <p:spPr bwMode="auto">
          <a:xfrm>
            <a:off x="3581400" y="1597967"/>
            <a:ext cx="457200" cy="232498"/>
          </a:xfrm>
          <a:prstGeom prst="straightConnector1">
            <a:avLst/>
          </a:prstGeom>
          <a:solidFill>
            <a:schemeClr val="accent1"/>
          </a:solidFill>
          <a:ln w="12700" cap="flat" cmpd="sng" algn="ctr">
            <a:solidFill>
              <a:srgbClr val="FF0000"/>
            </a:solidFill>
            <a:prstDash val="solid"/>
            <a:round/>
            <a:headEnd type="none" w="med" len="med"/>
            <a:tailEnd type="triangle" w="lg" len="lg"/>
          </a:ln>
          <a:effectLst/>
        </p:spPr>
      </p:cxnSp>
      <p:cxnSp>
        <p:nvCxnSpPr>
          <p:cNvPr id="18" name="Straight Arrow Connector 17"/>
          <p:cNvCxnSpPr/>
          <p:nvPr/>
        </p:nvCxnSpPr>
        <p:spPr bwMode="auto">
          <a:xfrm>
            <a:off x="5181600" y="1681230"/>
            <a:ext cx="0" cy="203065"/>
          </a:xfrm>
          <a:prstGeom prst="straightConnector1">
            <a:avLst/>
          </a:prstGeom>
          <a:solidFill>
            <a:schemeClr val="accent1"/>
          </a:solidFill>
          <a:ln w="12700" cap="flat" cmpd="sng" algn="ctr">
            <a:solidFill>
              <a:srgbClr val="FF0000"/>
            </a:solidFill>
            <a:prstDash val="solid"/>
            <a:round/>
            <a:headEnd type="none" w="med" len="med"/>
            <a:tailEnd type="triangle" w="lg" len="lg"/>
          </a:ln>
          <a:effectLst/>
        </p:spPr>
      </p:cxnSp>
      <p:sp>
        <p:nvSpPr>
          <p:cNvPr id="21" name="Rectangle 20"/>
          <p:cNvSpPr/>
          <p:nvPr/>
        </p:nvSpPr>
        <p:spPr>
          <a:xfrm>
            <a:off x="4889692" y="1342675"/>
            <a:ext cx="583814" cy="338554"/>
          </a:xfrm>
          <a:prstGeom prst="rect">
            <a:avLst/>
          </a:prstGeom>
        </p:spPr>
        <p:txBody>
          <a:bodyPr wrap="none">
            <a:spAutoFit/>
          </a:bodyPr>
          <a:lstStyle/>
          <a:p>
            <a:pPr algn="ctr"/>
            <a:r>
              <a:rPr lang="en-US" sz="1600" dirty="0">
                <a:solidFill>
                  <a:srgbClr val="FF0000"/>
                </a:solidFill>
                <a:latin typeface="Times New Roman" panose="02020603050405020304" pitchFamily="18" charset="0"/>
                <a:cs typeface="Times New Roman" panose="02020603050405020304" pitchFamily="18" charset="0"/>
              </a:rPr>
              <a:t>kWh</a:t>
            </a:r>
          </a:p>
        </p:txBody>
      </p:sp>
      <p:sp>
        <p:nvSpPr>
          <p:cNvPr id="24" name="TextBox 23"/>
          <p:cNvSpPr txBox="1"/>
          <p:nvPr/>
        </p:nvSpPr>
        <p:spPr>
          <a:xfrm>
            <a:off x="2643468" y="5523794"/>
            <a:ext cx="381000"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a:t>
            </a:r>
          </a:p>
          <a:p>
            <a:endParaRPr lang="en-US" sz="1050" baseline="30000" dirty="0"/>
          </a:p>
        </p:txBody>
      </p:sp>
      <p:graphicFrame>
        <p:nvGraphicFramePr>
          <p:cNvPr id="7" name="Table 6"/>
          <p:cNvGraphicFramePr>
            <a:graphicFrameLocks noGrp="1"/>
          </p:cNvGraphicFramePr>
          <p:nvPr>
            <p:extLst/>
          </p:nvPr>
        </p:nvGraphicFramePr>
        <p:xfrm>
          <a:off x="2349500" y="1936099"/>
          <a:ext cx="3975100" cy="3619500"/>
        </p:xfrm>
        <a:graphic>
          <a:graphicData uri="http://schemas.openxmlformats.org/drawingml/2006/table">
            <a:tbl>
              <a:tblPr/>
              <a:tblGrid>
                <a:gridCol w="1054100">
                  <a:extLst>
                    <a:ext uri="{9D8B030D-6E8A-4147-A177-3AD203B41FA5}">
                      <a16:colId xmlns:a16="http://schemas.microsoft.com/office/drawing/2014/main" val="3812348901"/>
                    </a:ext>
                  </a:extLst>
                </a:gridCol>
                <a:gridCol w="723900">
                  <a:extLst>
                    <a:ext uri="{9D8B030D-6E8A-4147-A177-3AD203B41FA5}">
                      <a16:colId xmlns:a16="http://schemas.microsoft.com/office/drawing/2014/main" val="3456333369"/>
                    </a:ext>
                  </a:extLst>
                </a:gridCol>
                <a:gridCol w="711200">
                  <a:extLst>
                    <a:ext uri="{9D8B030D-6E8A-4147-A177-3AD203B41FA5}">
                      <a16:colId xmlns:a16="http://schemas.microsoft.com/office/drawing/2014/main" val="3798564683"/>
                    </a:ext>
                  </a:extLst>
                </a:gridCol>
                <a:gridCol w="762000">
                  <a:extLst>
                    <a:ext uri="{9D8B030D-6E8A-4147-A177-3AD203B41FA5}">
                      <a16:colId xmlns:a16="http://schemas.microsoft.com/office/drawing/2014/main" val="3851818525"/>
                    </a:ext>
                  </a:extLst>
                </a:gridCol>
                <a:gridCol w="723900">
                  <a:extLst>
                    <a:ext uri="{9D8B030D-6E8A-4147-A177-3AD203B41FA5}">
                      <a16:colId xmlns:a16="http://schemas.microsoft.com/office/drawing/2014/main" val="3605381103"/>
                    </a:ext>
                  </a:extLst>
                </a:gridCol>
              </a:tblGrid>
              <a:tr h="190500">
                <a:tc>
                  <a:txBody>
                    <a:bodyPr/>
                    <a:lstStyle/>
                    <a:p>
                      <a:pPr algn="ctr" fontAlgn="b"/>
                      <a:r>
                        <a:rPr lang="en-US" sz="1100" b="0" i="0" u="none" strike="noStrike">
                          <a:solidFill>
                            <a:srgbClr val="000000"/>
                          </a:solidFill>
                          <a:effectLst/>
                          <a:latin typeface="Calibri" panose="020F0502020204030204" pitchFamily="34" charset="0"/>
                        </a:rPr>
                        <a:t>RECORDER ID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 DATE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 HOUR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DELKWH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0" i="0" u="none" strike="noStrike">
                          <a:solidFill>
                            <a:srgbClr val="000000"/>
                          </a:solidFill>
                          <a:effectLst/>
                          <a:latin typeface="Calibri" panose="020F0502020204030204" pitchFamily="34" charset="0"/>
                        </a:rPr>
                        <a:t>DELKVARH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388931792"/>
                  </a:ext>
                </a:extLst>
              </a:tr>
              <a:tr h="190500">
                <a:tc>
                  <a:txBody>
                    <a:bodyPr/>
                    <a:lstStyle/>
                    <a:p>
                      <a:pPr algn="ctr" fontAlgn="b"/>
                      <a:r>
                        <a:rPr lang="en-US" sz="1100" b="0" i="0" u="none" strike="noStrike">
                          <a:solidFill>
                            <a:srgbClr val="000000"/>
                          </a:solidFill>
                          <a:effectLst/>
                          <a:latin typeface="Calibri" panose="020F0502020204030204" pitchFamily="34" charset="0"/>
                        </a:rPr>
                        <a:t>SUB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10114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1817.16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0" i="0" u="none" strike="noStrike">
                          <a:solidFill>
                            <a:srgbClr val="000000"/>
                          </a:solidFill>
                          <a:effectLst/>
                          <a:latin typeface="Calibri" panose="020F0502020204030204" pitchFamily="34" charset="0"/>
                        </a:rPr>
                        <a:t>86.64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973123206"/>
                  </a:ext>
                </a:extLst>
              </a:tr>
              <a:tr h="190500">
                <a:tc>
                  <a:txBody>
                    <a:bodyPr/>
                    <a:lstStyle/>
                    <a:p>
                      <a:pPr algn="ctr" fontAlgn="b"/>
                      <a:r>
                        <a:rPr lang="en-US" sz="1100" b="0" i="0" u="none" strike="noStrike">
                          <a:solidFill>
                            <a:srgbClr val="000000"/>
                          </a:solidFill>
                          <a:effectLst/>
                          <a:latin typeface="Calibri" panose="020F0502020204030204" pitchFamily="34" charset="0"/>
                        </a:rPr>
                        <a:t>SUB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10114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1760.48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0" i="0" u="none" strike="noStrike">
                          <a:solidFill>
                            <a:srgbClr val="000000"/>
                          </a:solidFill>
                          <a:effectLst/>
                          <a:latin typeface="Calibri" panose="020F0502020204030204" pitchFamily="34" charset="0"/>
                        </a:rPr>
                        <a:t>83.64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074775138"/>
                  </a:ext>
                </a:extLst>
              </a:tr>
              <a:tr h="190500">
                <a:tc>
                  <a:txBody>
                    <a:bodyPr/>
                    <a:lstStyle/>
                    <a:p>
                      <a:pPr algn="ctr" fontAlgn="b"/>
                      <a:r>
                        <a:rPr lang="en-US" sz="1100" b="0" i="0" u="none" strike="noStrike">
                          <a:solidFill>
                            <a:srgbClr val="000000"/>
                          </a:solidFill>
                          <a:effectLst/>
                          <a:latin typeface="Calibri" panose="020F0502020204030204" pitchFamily="34" charset="0"/>
                        </a:rPr>
                        <a:t>SUB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10114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1718.32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0" i="0" u="none" strike="noStrike">
                          <a:solidFill>
                            <a:srgbClr val="000000"/>
                          </a:solidFill>
                          <a:effectLst/>
                          <a:latin typeface="Calibri" panose="020F0502020204030204" pitchFamily="34" charset="0"/>
                        </a:rPr>
                        <a:t>81.56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1442368571"/>
                  </a:ext>
                </a:extLst>
              </a:tr>
              <a:tr h="190500">
                <a:tc>
                  <a:txBody>
                    <a:bodyPr/>
                    <a:lstStyle/>
                    <a:p>
                      <a:pPr algn="ctr" fontAlgn="b"/>
                      <a:r>
                        <a:rPr lang="en-US" sz="1100" b="0" i="0" u="none" strike="noStrike">
                          <a:solidFill>
                            <a:srgbClr val="000000"/>
                          </a:solidFill>
                          <a:effectLst/>
                          <a:latin typeface="Calibri" panose="020F0502020204030204" pitchFamily="34" charset="0"/>
                        </a:rPr>
                        <a:t>SUB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10114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1741.32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0" i="0" u="none" strike="noStrike">
                          <a:solidFill>
                            <a:srgbClr val="000000"/>
                          </a:solidFill>
                          <a:effectLst/>
                          <a:latin typeface="Calibri" panose="020F0502020204030204" pitchFamily="34" charset="0"/>
                        </a:rPr>
                        <a:t>82.76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1443982403"/>
                  </a:ext>
                </a:extLst>
              </a:tr>
              <a:tr h="190500">
                <a:tc>
                  <a:txBody>
                    <a:bodyPr/>
                    <a:lstStyle/>
                    <a:p>
                      <a:pPr algn="ctr" fontAlgn="b"/>
                      <a:r>
                        <a:rPr lang="en-US" sz="1100" b="0" i="0" u="none" strike="noStrike">
                          <a:solidFill>
                            <a:srgbClr val="000000"/>
                          </a:solidFill>
                          <a:effectLst/>
                          <a:latin typeface="Calibri" panose="020F0502020204030204" pitchFamily="34" charset="0"/>
                        </a:rPr>
                        <a:t>SUB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10114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1755.84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0" i="0" u="none" strike="noStrike">
                          <a:solidFill>
                            <a:srgbClr val="000000"/>
                          </a:solidFill>
                          <a:effectLst/>
                          <a:latin typeface="Calibri" panose="020F0502020204030204" pitchFamily="34" charset="0"/>
                        </a:rPr>
                        <a:t>83.4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692068946"/>
                  </a:ext>
                </a:extLst>
              </a:tr>
              <a:tr h="190500">
                <a:tc>
                  <a:txBody>
                    <a:bodyPr/>
                    <a:lstStyle/>
                    <a:p>
                      <a:pPr algn="ctr" fontAlgn="b"/>
                      <a:r>
                        <a:rPr lang="en-US" sz="1100" b="0" i="0" u="none" strike="noStrike">
                          <a:solidFill>
                            <a:srgbClr val="000000"/>
                          </a:solidFill>
                          <a:effectLst/>
                          <a:latin typeface="Calibri" panose="020F0502020204030204" pitchFamily="34" charset="0"/>
                        </a:rPr>
                        <a:t>SUB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10114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1817.68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0" i="0" u="none" strike="noStrike">
                          <a:solidFill>
                            <a:srgbClr val="000000"/>
                          </a:solidFill>
                          <a:effectLst/>
                          <a:latin typeface="Calibri" panose="020F0502020204030204" pitchFamily="34" charset="0"/>
                        </a:rPr>
                        <a:t>86.52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4278735311"/>
                  </a:ext>
                </a:extLst>
              </a:tr>
              <a:tr h="190500">
                <a:tc>
                  <a:txBody>
                    <a:bodyPr/>
                    <a:lstStyle/>
                    <a:p>
                      <a:pPr algn="ctr" fontAlgn="b"/>
                      <a:r>
                        <a:rPr lang="en-US" sz="1100" b="0" i="0" u="none" strike="noStrike">
                          <a:solidFill>
                            <a:srgbClr val="000000"/>
                          </a:solidFill>
                          <a:effectLst/>
                          <a:latin typeface="Calibri" panose="020F0502020204030204" pitchFamily="34" charset="0"/>
                        </a:rPr>
                        <a:t>SUB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10114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1864.88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3640237116"/>
                  </a:ext>
                </a:extLst>
              </a:tr>
              <a:tr h="190500">
                <a:tc>
                  <a:txBody>
                    <a:bodyPr/>
                    <a:lstStyle/>
                    <a:p>
                      <a:pPr algn="ctr" fontAlgn="b"/>
                      <a:r>
                        <a:rPr lang="en-US" sz="1100" b="0" i="0" u="none" strike="noStrike">
                          <a:solidFill>
                            <a:srgbClr val="000000"/>
                          </a:solidFill>
                          <a:effectLst/>
                          <a:latin typeface="Calibri" panose="020F0502020204030204" pitchFamily="34" charset="0"/>
                        </a:rPr>
                        <a:t>SUB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10114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1900.92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0" i="0" u="none" strike="noStrike">
                          <a:solidFill>
                            <a:srgbClr val="000000"/>
                          </a:solidFill>
                          <a:effectLst/>
                          <a:latin typeface="Calibri" panose="020F0502020204030204" pitchFamily="34" charset="0"/>
                        </a:rPr>
                        <a:t>91.16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103453766"/>
                  </a:ext>
                </a:extLst>
              </a:tr>
              <a:tr h="190500">
                <a:tc>
                  <a:txBody>
                    <a:bodyPr/>
                    <a:lstStyle/>
                    <a:p>
                      <a:pPr algn="ctr" fontAlgn="b"/>
                      <a:r>
                        <a:rPr lang="en-US" sz="1100" b="0" i="0" u="none" strike="noStrike">
                          <a:solidFill>
                            <a:srgbClr val="000000"/>
                          </a:solidFill>
                          <a:effectLst/>
                          <a:latin typeface="Calibri" panose="020F0502020204030204" pitchFamily="34" charset="0"/>
                        </a:rPr>
                        <a:t>SUB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10114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2002.44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0" i="0" u="none" strike="noStrike">
                          <a:solidFill>
                            <a:srgbClr val="000000"/>
                          </a:solidFill>
                          <a:effectLst/>
                          <a:latin typeface="Calibri" panose="020F0502020204030204" pitchFamily="34" charset="0"/>
                        </a:rPr>
                        <a:t>97.4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3816032139"/>
                  </a:ext>
                </a:extLst>
              </a:tr>
              <a:tr h="190500">
                <a:tc>
                  <a:txBody>
                    <a:bodyPr/>
                    <a:lstStyle/>
                    <a:p>
                      <a:pPr algn="ctr" fontAlgn="b"/>
                      <a:r>
                        <a:rPr lang="en-US" sz="1100" b="0" i="0" u="none" strike="noStrike">
                          <a:solidFill>
                            <a:srgbClr val="000000"/>
                          </a:solidFill>
                          <a:effectLst/>
                          <a:latin typeface="Calibri" panose="020F0502020204030204" pitchFamily="34" charset="0"/>
                        </a:rPr>
                        <a:t>SUB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10114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2181.24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0" i="0" u="none" strike="noStrike">
                          <a:solidFill>
                            <a:srgbClr val="000000"/>
                          </a:solidFill>
                          <a:effectLst/>
                          <a:latin typeface="Calibri" panose="020F0502020204030204" pitchFamily="34" charset="0"/>
                        </a:rPr>
                        <a:t>108.2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1677088494"/>
                  </a:ext>
                </a:extLst>
              </a:tr>
              <a:tr h="190500">
                <a:tc>
                  <a:txBody>
                    <a:bodyPr/>
                    <a:lstStyle/>
                    <a:p>
                      <a:pPr algn="ctr" fontAlgn="b"/>
                      <a:r>
                        <a:rPr lang="en-US" sz="1100" b="0" i="0" u="none" strike="noStrike">
                          <a:solidFill>
                            <a:srgbClr val="000000"/>
                          </a:solidFill>
                          <a:effectLst/>
                          <a:latin typeface="Calibri" panose="020F0502020204030204" pitchFamily="34" charset="0"/>
                        </a:rPr>
                        <a:t>SUB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10114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2241.56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0" i="0" u="none" strike="noStrike">
                          <a:solidFill>
                            <a:srgbClr val="000000"/>
                          </a:solidFill>
                          <a:effectLst/>
                          <a:latin typeface="Calibri" panose="020F0502020204030204" pitchFamily="34" charset="0"/>
                        </a:rPr>
                        <a:t>112.16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279098486"/>
                  </a:ext>
                </a:extLst>
              </a:tr>
              <a:tr h="190500">
                <a:tc>
                  <a:txBody>
                    <a:bodyPr/>
                    <a:lstStyle/>
                    <a:p>
                      <a:pPr algn="ctr" fontAlgn="b"/>
                      <a:r>
                        <a:rPr lang="en-US" sz="1100" b="0" i="0" u="none" strike="noStrike">
                          <a:solidFill>
                            <a:srgbClr val="000000"/>
                          </a:solidFill>
                          <a:effectLst/>
                          <a:latin typeface="Calibri" panose="020F0502020204030204" pitchFamily="34" charset="0"/>
                        </a:rPr>
                        <a:t>SUB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10114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2307.92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0" i="0" u="none" strike="noStrike">
                          <a:solidFill>
                            <a:srgbClr val="000000"/>
                          </a:solidFill>
                          <a:effectLst/>
                          <a:latin typeface="Calibri" panose="020F0502020204030204" pitchFamily="34" charset="0"/>
                        </a:rPr>
                        <a:t>116.72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627519972"/>
                  </a:ext>
                </a:extLst>
              </a:tr>
              <a:tr h="190500">
                <a:tc>
                  <a:txBody>
                    <a:bodyPr/>
                    <a:lstStyle/>
                    <a:p>
                      <a:pPr algn="ctr" fontAlgn="b"/>
                      <a:r>
                        <a:rPr lang="en-US" sz="1100" b="0" i="0" u="none" strike="noStrike">
                          <a:solidFill>
                            <a:srgbClr val="000000"/>
                          </a:solidFill>
                          <a:effectLst/>
                          <a:latin typeface="Calibri" panose="020F0502020204030204" pitchFamily="34" charset="0"/>
                        </a:rPr>
                        <a:t>SUB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10114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2321.4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0" i="0" u="none" strike="noStrike">
                          <a:solidFill>
                            <a:srgbClr val="000000"/>
                          </a:solidFill>
                          <a:effectLst/>
                          <a:latin typeface="Calibri" panose="020F0502020204030204" pitchFamily="34" charset="0"/>
                        </a:rPr>
                        <a:t>117.8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3796225492"/>
                  </a:ext>
                </a:extLst>
              </a:tr>
              <a:tr h="190500">
                <a:tc>
                  <a:txBody>
                    <a:bodyPr/>
                    <a:lstStyle/>
                    <a:p>
                      <a:pPr algn="ctr" fontAlgn="b"/>
                      <a:r>
                        <a:rPr lang="en-US" sz="1100" b="0" i="0" u="none" strike="noStrike">
                          <a:solidFill>
                            <a:srgbClr val="000000"/>
                          </a:solidFill>
                          <a:effectLst/>
                          <a:latin typeface="Calibri" panose="020F0502020204030204" pitchFamily="34" charset="0"/>
                        </a:rPr>
                        <a:t>SUB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10114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2267.68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0" i="0" u="none" strike="noStrike">
                          <a:solidFill>
                            <a:srgbClr val="000000"/>
                          </a:solidFill>
                          <a:effectLst/>
                          <a:latin typeface="Calibri" panose="020F0502020204030204" pitchFamily="34" charset="0"/>
                        </a:rPr>
                        <a:t>114.16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611558315"/>
                  </a:ext>
                </a:extLst>
              </a:tr>
              <a:tr h="190500">
                <a:tc>
                  <a:txBody>
                    <a:bodyPr/>
                    <a:lstStyle/>
                    <a:p>
                      <a:pPr algn="ctr" fontAlgn="b"/>
                      <a:r>
                        <a:rPr lang="en-US" sz="1100" b="0" i="0" u="none" strike="noStrike">
                          <a:solidFill>
                            <a:srgbClr val="000000"/>
                          </a:solidFill>
                          <a:effectLst/>
                          <a:latin typeface="Calibri" panose="020F0502020204030204" pitchFamily="34" charset="0"/>
                        </a:rPr>
                        <a:t>SUB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10114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2243.28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0" i="0" u="none" strike="noStrike">
                          <a:solidFill>
                            <a:srgbClr val="000000"/>
                          </a:solidFill>
                          <a:effectLst/>
                          <a:latin typeface="Calibri" panose="020F0502020204030204" pitchFamily="34" charset="0"/>
                        </a:rPr>
                        <a:t>112.32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354497745"/>
                  </a:ext>
                </a:extLst>
              </a:tr>
              <a:tr h="190500">
                <a:tc>
                  <a:txBody>
                    <a:bodyPr/>
                    <a:lstStyle/>
                    <a:p>
                      <a:pPr algn="ctr" fontAlgn="b"/>
                      <a:r>
                        <a:rPr lang="en-US" sz="1100" b="0" i="0" u="none" strike="noStrike">
                          <a:solidFill>
                            <a:srgbClr val="000000"/>
                          </a:solidFill>
                          <a:effectLst/>
                          <a:latin typeface="Calibri" panose="020F0502020204030204" pitchFamily="34" charset="0"/>
                        </a:rPr>
                        <a:t>SUB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10114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2228.16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0" i="0" u="none" strike="noStrike">
                          <a:solidFill>
                            <a:srgbClr val="000000"/>
                          </a:solidFill>
                          <a:effectLst/>
                          <a:latin typeface="Calibri" panose="020F0502020204030204" pitchFamily="34" charset="0"/>
                        </a:rPr>
                        <a:t>111.28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3576892890"/>
                  </a:ext>
                </a:extLst>
              </a:tr>
              <a:tr h="190500">
                <a:tc>
                  <a:txBody>
                    <a:bodyPr/>
                    <a:lstStyle/>
                    <a:p>
                      <a:pPr algn="ctr" fontAlgn="b"/>
                      <a:r>
                        <a:rPr lang="en-US" sz="1100" b="0" i="0" u="none" strike="noStrike">
                          <a:solidFill>
                            <a:srgbClr val="000000"/>
                          </a:solidFill>
                          <a:effectLst/>
                          <a:latin typeface="Calibri" panose="020F0502020204030204" pitchFamily="34" charset="0"/>
                        </a:rPr>
                        <a:t>SUB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10114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2309.08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0" i="0" u="none" strike="noStrike">
                          <a:solidFill>
                            <a:srgbClr val="000000"/>
                          </a:solidFill>
                          <a:effectLst/>
                          <a:latin typeface="Calibri" panose="020F0502020204030204" pitchFamily="34" charset="0"/>
                        </a:rPr>
                        <a:t>116.72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4132657715"/>
                  </a:ext>
                </a:extLst>
              </a:tr>
              <a:tr h="190500">
                <a:tc>
                  <a:txBody>
                    <a:bodyPr/>
                    <a:lstStyle/>
                    <a:p>
                      <a:pPr algn="ctr" fontAlgn="b"/>
                      <a:r>
                        <a:rPr lang="en-US" sz="1100" b="0" i="0" u="none" strike="noStrike">
                          <a:solidFill>
                            <a:srgbClr val="000000"/>
                          </a:solidFill>
                          <a:effectLst/>
                          <a:latin typeface="Calibri" panose="020F0502020204030204" pitchFamily="34" charset="0"/>
                        </a:rPr>
                        <a:t>SUB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10114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2518.92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0" i="0" u="none" strike="noStrike" dirty="0">
                          <a:solidFill>
                            <a:srgbClr val="000000"/>
                          </a:solidFill>
                          <a:effectLst/>
                          <a:latin typeface="Calibri" panose="020F0502020204030204" pitchFamily="34" charset="0"/>
                        </a:rPr>
                        <a:t>131.56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1817955774"/>
                  </a:ext>
                </a:extLst>
              </a:tr>
            </a:tbl>
          </a:graphicData>
        </a:graphic>
      </p:graphicFrame>
      <p:cxnSp>
        <p:nvCxnSpPr>
          <p:cNvPr id="20" name="Straight Arrow Connector 19"/>
          <p:cNvCxnSpPr/>
          <p:nvPr/>
        </p:nvCxnSpPr>
        <p:spPr bwMode="auto">
          <a:xfrm>
            <a:off x="5943600" y="1659893"/>
            <a:ext cx="0" cy="203065"/>
          </a:xfrm>
          <a:prstGeom prst="straightConnector1">
            <a:avLst/>
          </a:prstGeom>
          <a:solidFill>
            <a:schemeClr val="accent1"/>
          </a:solidFill>
          <a:ln w="12700" cap="flat" cmpd="sng" algn="ctr">
            <a:solidFill>
              <a:srgbClr val="FF0000"/>
            </a:solidFill>
            <a:prstDash val="solid"/>
            <a:round/>
            <a:headEnd type="none" w="med" len="med"/>
            <a:tailEnd type="triangle" w="lg" len="lg"/>
          </a:ln>
          <a:effectLst/>
        </p:spPr>
      </p:cxnSp>
      <p:sp>
        <p:nvSpPr>
          <p:cNvPr id="25" name="Rectangle 24"/>
          <p:cNvSpPr/>
          <p:nvPr/>
        </p:nvSpPr>
        <p:spPr>
          <a:xfrm>
            <a:off x="5606167" y="1321338"/>
            <a:ext cx="674865" cy="338554"/>
          </a:xfrm>
          <a:prstGeom prst="rect">
            <a:avLst/>
          </a:prstGeom>
        </p:spPr>
        <p:txBody>
          <a:bodyPr wrap="none">
            <a:spAutoFit/>
          </a:bodyPr>
          <a:lstStyle/>
          <a:p>
            <a:pPr algn="ctr"/>
            <a:r>
              <a:rPr lang="en-US" sz="1600" dirty="0" err="1">
                <a:solidFill>
                  <a:srgbClr val="FF0000"/>
                </a:solidFill>
                <a:latin typeface="Times New Roman" panose="02020603050405020304" pitchFamily="18" charset="0"/>
                <a:cs typeface="Times New Roman" panose="02020603050405020304" pitchFamily="18" charset="0"/>
              </a:rPr>
              <a:t>kVarh</a:t>
            </a:r>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914400" y="1139649"/>
            <a:ext cx="2819400" cy="507831"/>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Raw Data (SCADA)</a:t>
            </a:r>
          </a:p>
          <a:p>
            <a:endParaRPr lang="en-US" sz="1050" baseline="30000" dirty="0"/>
          </a:p>
        </p:txBody>
      </p:sp>
    </p:spTree>
    <p:extLst>
      <p:ext uri="{BB962C8B-B14F-4D97-AF65-F5344CB8AC3E}">
        <p14:creationId xmlns:p14="http://schemas.microsoft.com/office/powerpoint/2010/main" val="170283963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able 33"/>
          <p:cNvGraphicFramePr>
            <a:graphicFrameLocks noGrp="1"/>
          </p:cNvGraphicFramePr>
          <p:nvPr>
            <p:extLst/>
          </p:nvPr>
        </p:nvGraphicFramePr>
        <p:xfrm>
          <a:off x="176876" y="2085499"/>
          <a:ext cx="4318000" cy="3095625"/>
        </p:xfrm>
        <a:graphic>
          <a:graphicData uri="http://schemas.openxmlformats.org/drawingml/2006/table">
            <a:tbl>
              <a:tblPr/>
              <a:tblGrid>
                <a:gridCol w="977900">
                  <a:extLst>
                    <a:ext uri="{9D8B030D-6E8A-4147-A177-3AD203B41FA5}">
                      <a16:colId xmlns:a16="http://schemas.microsoft.com/office/drawing/2014/main" val="4133173859"/>
                    </a:ext>
                  </a:extLst>
                </a:gridCol>
                <a:gridCol w="3340100">
                  <a:extLst>
                    <a:ext uri="{9D8B030D-6E8A-4147-A177-3AD203B41FA5}">
                      <a16:colId xmlns:a16="http://schemas.microsoft.com/office/drawing/2014/main" val="3537859058"/>
                    </a:ext>
                  </a:extLst>
                </a:gridCol>
              </a:tblGrid>
              <a:tr h="238125">
                <a:tc>
                  <a:txBody>
                    <a:bodyPr/>
                    <a:lstStyle/>
                    <a:p>
                      <a:pPr algn="ctr" fontAlgn="ctr"/>
                      <a:r>
                        <a:rPr lang="en-US" sz="1400" b="1" i="0" u="none" strike="noStrike" dirty="0">
                          <a:solidFill>
                            <a:srgbClr val="000000"/>
                          </a:solidFill>
                          <a:effectLst/>
                          <a:latin typeface="Calibri" panose="020F0502020204030204" pitchFamily="34" charset="0"/>
                        </a:rPr>
                        <a:t>Peak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400" b="1" i="0" u="none" strike="noStrike" dirty="0">
                          <a:solidFill>
                            <a:srgbClr val="000000"/>
                          </a:solidFill>
                          <a:effectLst/>
                          <a:latin typeface="Calibri" panose="020F0502020204030204" pitchFamily="34" charset="0"/>
                        </a:rPr>
                        <a:t> Peaking Time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650660441"/>
                  </a:ext>
                </a:extLst>
              </a:tr>
              <a:tr h="238125">
                <a:tc>
                  <a:txBody>
                    <a:bodyPr/>
                    <a:lstStyle/>
                    <a:p>
                      <a:pPr algn="ctr" fontAlgn="ctr"/>
                      <a:r>
                        <a:rPr lang="en-US" sz="1400" b="0" i="0" u="none" strike="noStrike">
                          <a:solidFill>
                            <a:srgbClr val="000000"/>
                          </a:solidFill>
                          <a:effectLst/>
                          <a:latin typeface="Calibri" panose="020F0502020204030204" pitchFamily="34" charset="0"/>
                        </a:rPr>
                        <a:t>5,050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400" b="0" i="0" u="none" strike="noStrike">
                          <a:solidFill>
                            <a:srgbClr val="000000"/>
                          </a:solidFill>
                          <a:effectLst/>
                          <a:latin typeface="Calibri" panose="020F0502020204030204" pitchFamily="34" charset="0"/>
                        </a:rPr>
                        <a:t>Monday - January 1, 2018 at 07:00 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897564298"/>
                  </a:ext>
                </a:extLst>
              </a:tr>
              <a:tr h="238125">
                <a:tc>
                  <a:txBody>
                    <a:bodyPr/>
                    <a:lstStyle/>
                    <a:p>
                      <a:pPr algn="ctr" fontAlgn="ctr"/>
                      <a:r>
                        <a:rPr lang="en-US" sz="1400" b="0" i="0" u="none" strike="noStrike">
                          <a:solidFill>
                            <a:srgbClr val="000000"/>
                          </a:solidFill>
                          <a:effectLst/>
                          <a:latin typeface="Calibri" panose="020F0502020204030204" pitchFamily="34" charset="0"/>
                        </a:rPr>
                        <a:t>4,576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400" b="0" i="0" u="none" strike="noStrike">
                          <a:solidFill>
                            <a:srgbClr val="000000"/>
                          </a:solidFill>
                          <a:effectLst/>
                          <a:latin typeface="Calibri" panose="020F0502020204030204" pitchFamily="34" charset="0"/>
                        </a:rPr>
                        <a:t>Tuesday - February 6, 2018 at 08:00 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2197369360"/>
                  </a:ext>
                </a:extLst>
              </a:tr>
              <a:tr h="238125">
                <a:tc>
                  <a:txBody>
                    <a:bodyPr/>
                    <a:lstStyle/>
                    <a:p>
                      <a:pPr algn="ctr" fontAlgn="ctr"/>
                      <a:r>
                        <a:rPr lang="en-US" sz="1400" b="0" i="0" u="none" strike="noStrike">
                          <a:solidFill>
                            <a:srgbClr val="000000"/>
                          </a:solidFill>
                          <a:effectLst/>
                          <a:latin typeface="Calibri" panose="020F0502020204030204" pitchFamily="34" charset="0"/>
                        </a:rPr>
                        <a:t>3,718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400" b="0" i="0" u="none" strike="noStrike">
                          <a:solidFill>
                            <a:srgbClr val="000000"/>
                          </a:solidFill>
                          <a:effectLst/>
                          <a:latin typeface="Calibri" panose="020F0502020204030204" pitchFamily="34" charset="0"/>
                        </a:rPr>
                        <a:t>Wednesday - March 7, 2018 at 08:00 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2286276363"/>
                  </a:ext>
                </a:extLst>
              </a:tr>
              <a:tr h="238125">
                <a:tc>
                  <a:txBody>
                    <a:bodyPr/>
                    <a:lstStyle/>
                    <a:p>
                      <a:pPr algn="ctr" fontAlgn="ctr"/>
                      <a:r>
                        <a:rPr lang="en-US" sz="1400" b="0" i="0" u="none" strike="noStrike">
                          <a:solidFill>
                            <a:srgbClr val="000000"/>
                          </a:solidFill>
                          <a:effectLst/>
                          <a:latin typeface="Calibri" panose="020F0502020204030204" pitchFamily="34" charset="0"/>
                        </a:rPr>
                        <a:t>4,030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400" b="0" i="0" u="none" strike="noStrike">
                          <a:solidFill>
                            <a:srgbClr val="000000"/>
                          </a:solidFill>
                          <a:effectLst/>
                          <a:latin typeface="Calibri" panose="020F0502020204030204" pitchFamily="34" charset="0"/>
                        </a:rPr>
                        <a:t>Thursday - April 19, 2018 at 08:00 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576209367"/>
                  </a:ext>
                </a:extLst>
              </a:tr>
              <a:tr h="238125">
                <a:tc>
                  <a:txBody>
                    <a:bodyPr/>
                    <a:lstStyle/>
                    <a:p>
                      <a:pPr algn="ctr" fontAlgn="ctr"/>
                      <a:r>
                        <a:rPr lang="en-US" sz="1400" b="0" i="0" u="none" strike="noStrike">
                          <a:solidFill>
                            <a:srgbClr val="000000"/>
                          </a:solidFill>
                          <a:effectLst/>
                          <a:latin typeface="Calibri" panose="020F0502020204030204" pitchFamily="34" charset="0"/>
                        </a:rPr>
                        <a:t>5,379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400" b="0" i="0" u="none" strike="noStrike">
                          <a:solidFill>
                            <a:srgbClr val="000000"/>
                          </a:solidFill>
                          <a:effectLst/>
                          <a:latin typeface="Calibri" panose="020F0502020204030204" pitchFamily="34" charset="0"/>
                        </a:rPr>
                        <a:t>Monday - May 28, 2018 at 07:00 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705815345"/>
                  </a:ext>
                </a:extLst>
              </a:tr>
              <a:tr h="238125">
                <a:tc>
                  <a:txBody>
                    <a:bodyPr/>
                    <a:lstStyle/>
                    <a:p>
                      <a:pPr algn="ctr" fontAlgn="ctr"/>
                      <a:r>
                        <a:rPr lang="en-US" sz="1400" b="0" i="0" u="none" strike="noStrike">
                          <a:solidFill>
                            <a:srgbClr val="000000"/>
                          </a:solidFill>
                          <a:effectLst/>
                          <a:latin typeface="Calibri" panose="020F0502020204030204" pitchFamily="34" charset="0"/>
                        </a:rPr>
                        <a:t>6,267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400" b="0" i="0" u="none" strike="noStrike">
                          <a:solidFill>
                            <a:srgbClr val="000000"/>
                          </a:solidFill>
                          <a:effectLst/>
                          <a:latin typeface="Calibri" panose="020F0502020204030204" pitchFamily="34" charset="0"/>
                        </a:rPr>
                        <a:t>Monday - June 18, 2018 at 06:00 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668843194"/>
                  </a:ext>
                </a:extLst>
              </a:tr>
              <a:tr h="238125">
                <a:tc>
                  <a:txBody>
                    <a:bodyPr/>
                    <a:lstStyle/>
                    <a:p>
                      <a:pPr algn="ctr" fontAlgn="ctr"/>
                      <a:r>
                        <a:rPr lang="en-US" sz="1400" b="0" i="0" u="none" strike="noStrike">
                          <a:solidFill>
                            <a:srgbClr val="000000"/>
                          </a:solidFill>
                          <a:effectLst/>
                          <a:latin typeface="Calibri" panose="020F0502020204030204" pitchFamily="34" charset="0"/>
                        </a:rPr>
                        <a:t>7,769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400" b="0" i="0" u="none" strike="noStrike">
                          <a:solidFill>
                            <a:srgbClr val="000000"/>
                          </a:solidFill>
                          <a:effectLst/>
                          <a:latin typeface="Calibri" panose="020F0502020204030204" pitchFamily="34" charset="0"/>
                        </a:rPr>
                        <a:t>Thursday - July 12, 2018 at 02:00 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871107064"/>
                  </a:ext>
                </a:extLst>
              </a:tr>
              <a:tr h="238125">
                <a:tc>
                  <a:txBody>
                    <a:bodyPr/>
                    <a:lstStyle/>
                    <a:p>
                      <a:pPr algn="ctr" fontAlgn="ctr"/>
                      <a:r>
                        <a:rPr lang="en-US" sz="1400" b="0" i="0" u="none" strike="noStrike">
                          <a:solidFill>
                            <a:srgbClr val="000000"/>
                          </a:solidFill>
                          <a:effectLst/>
                          <a:latin typeface="Calibri" panose="020F0502020204030204" pitchFamily="34" charset="0"/>
                        </a:rPr>
                        <a:t>5,919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400" b="0" i="0" u="none" strike="noStrike">
                          <a:solidFill>
                            <a:srgbClr val="000000"/>
                          </a:solidFill>
                          <a:effectLst/>
                          <a:latin typeface="Calibri" panose="020F0502020204030204" pitchFamily="34" charset="0"/>
                        </a:rPr>
                        <a:t>Friday - August 3, 2018 at 05:00 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213605605"/>
                  </a:ext>
                </a:extLst>
              </a:tr>
              <a:tr h="238125">
                <a:tc>
                  <a:txBody>
                    <a:bodyPr/>
                    <a:lstStyle/>
                    <a:p>
                      <a:pPr algn="ctr" fontAlgn="ctr"/>
                      <a:r>
                        <a:rPr lang="en-US" sz="1400" b="0" i="0" u="none" strike="noStrike">
                          <a:solidFill>
                            <a:srgbClr val="000000"/>
                          </a:solidFill>
                          <a:effectLst/>
                          <a:latin typeface="Calibri" panose="020F0502020204030204" pitchFamily="34" charset="0"/>
                        </a:rPr>
                        <a:t>6,131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400" b="0" i="0" u="none" strike="noStrike">
                          <a:solidFill>
                            <a:srgbClr val="000000"/>
                          </a:solidFill>
                          <a:effectLst/>
                          <a:latin typeface="Calibri" panose="020F0502020204030204" pitchFamily="34" charset="0"/>
                        </a:rPr>
                        <a:t>Thursday - September 20, 2018 at 04:00 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4274937443"/>
                  </a:ext>
                </a:extLst>
              </a:tr>
              <a:tr h="238125">
                <a:tc>
                  <a:txBody>
                    <a:bodyPr/>
                    <a:lstStyle/>
                    <a:p>
                      <a:pPr algn="ctr" fontAlgn="ctr"/>
                      <a:r>
                        <a:rPr lang="en-US" sz="1400" b="0" i="0" u="none" strike="noStrike">
                          <a:solidFill>
                            <a:srgbClr val="000000"/>
                          </a:solidFill>
                          <a:effectLst/>
                          <a:latin typeface="Calibri" panose="020F0502020204030204" pitchFamily="34" charset="0"/>
                        </a:rPr>
                        <a:t>4,397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400" b="0" i="0" u="none" strike="noStrike">
                          <a:solidFill>
                            <a:srgbClr val="000000"/>
                          </a:solidFill>
                          <a:effectLst/>
                          <a:latin typeface="Calibri" panose="020F0502020204030204" pitchFamily="34" charset="0"/>
                        </a:rPr>
                        <a:t>Wednesday - October 3, 2018 at 05:00 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583136458"/>
                  </a:ext>
                </a:extLst>
              </a:tr>
              <a:tr h="238125">
                <a:tc>
                  <a:txBody>
                    <a:bodyPr/>
                    <a:lstStyle/>
                    <a:p>
                      <a:pPr algn="ctr" fontAlgn="ctr"/>
                      <a:r>
                        <a:rPr lang="en-US" sz="1400" b="0" i="0" u="none" strike="noStrike">
                          <a:solidFill>
                            <a:srgbClr val="000000"/>
                          </a:solidFill>
                          <a:effectLst/>
                          <a:latin typeface="Calibri" panose="020F0502020204030204" pitchFamily="34" charset="0"/>
                        </a:rPr>
                        <a:t>4,282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400" b="0" i="0" u="none" strike="noStrike">
                          <a:solidFill>
                            <a:srgbClr val="000000"/>
                          </a:solidFill>
                          <a:effectLst/>
                          <a:latin typeface="Calibri" panose="020F0502020204030204" pitchFamily="34" charset="0"/>
                        </a:rPr>
                        <a:t>Tuesday - November 27, 2018 at 08:00 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26230496"/>
                  </a:ext>
                </a:extLst>
              </a:tr>
              <a:tr h="238125">
                <a:tc>
                  <a:txBody>
                    <a:bodyPr/>
                    <a:lstStyle/>
                    <a:p>
                      <a:pPr algn="ctr" fontAlgn="ctr"/>
                      <a:r>
                        <a:rPr lang="en-US" sz="1400" b="0" i="0" u="none" strike="noStrike">
                          <a:solidFill>
                            <a:srgbClr val="000000"/>
                          </a:solidFill>
                          <a:effectLst/>
                          <a:latin typeface="Calibri" panose="020F0502020204030204" pitchFamily="34" charset="0"/>
                        </a:rPr>
                        <a:t>4,422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400" b="0" i="0" u="none" strike="noStrike" dirty="0">
                          <a:solidFill>
                            <a:srgbClr val="000000"/>
                          </a:solidFill>
                          <a:effectLst/>
                          <a:latin typeface="Calibri" panose="020F0502020204030204" pitchFamily="34" charset="0"/>
                        </a:rPr>
                        <a:t>Friday - December 7, 2018 at 09:00 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906243222"/>
                  </a:ext>
                </a:extLst>
              </a:tr>
            </a:tbl>
          </a:graphicData>
        </a:graphic>
      </p:graphicFrame>
      <p:pic>
        <p:nvPicPr>
          <p:cNvPr id="16" name="Picture 15"/>
          <p:cNvPicPr>
            <a:picLocks noChangeAspect="1"/>
          </p:cNvPicPr>
          <p:nvPr/>
        </p:nvPicPr>
        <p:blipFill>
          <a:blip r:embed="rId3"/>
          <a:stretch>
            <a:fillRect/>
          </a:stretch>
        </p:blipFill>
        <p:spPr>
          <a:xfrm>
            <a:off x="4576044" y="2209086"/>
            <a:ext cx="4572396" cy="2743438"/>
          </a:xfrm>
          <a:prstGeom prst="rect">
            <a:avLst/>
          </a:prstGeom>
        </p:spPr>
      </p:pic>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136</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6680200" cy="507831"/>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Overview of System Information and Raw Data</a:t>
            </a:r>
            <a:endParaRPr lang="en-US" sz="2000" dirty="0"/>
          </a:p>
          <a:p>
            <a:endParaRPr lang="en-US" sz="1050" baseline="30000" dirty="0"/>
          </a:p>
        </p:txBody>
      </p:sp>
      <p:sp>
        <p:nvSpPr>
          <p:cNvPr id="12" name="TextBox 11"/>
          <p:cNvSpPr txBox="1"/>
          <p:nvPr/>
        </p:nvSpPr>
        <p:spPr>
          <a:xfrm>
            <a:off x="4982157" y="2623840"/>
            <a:ext cx="2018306" cy="338554"/>
          </a:xfrm>
          <a:prstGeom prst="rect">
            <a:avLst/>
          </a:prstGeom>
          <a:noFill/>
        </p:spPr>
        <p:txBody>
          <a:bodyPr wrap="square" rtlCol="0">
            <a:spAutoFit/>
          </a:bodyPr>
          <a:lstStyle/>
          <a:p>
            <a:r>
              <a:rPr lang="en-US" altLang="zh-CN" sz="1600" dirty="0">
                <a:solidFill>
                  <a:srgbClr val="FF0000"/>
                </a:solidFill>
                <a:latin typeface="Times New Roman" panose="02020603050405020304" pitchFamily="18" charset="0"/>
                <a:cs typeface="Times New Roman" panose="02020603050405020304" pitchFamily="18" charset="0"/>
              </a:rPr>
              <a:t>Annual peak load</a:t>
            </a:r>
            <a:endParaRPr lang="en-US" sz="1600" dirty="0">
              <a:solidFill>
                <a:srgbClr val="FF0000"/>
              </a:solidFill>
              <a:latin typeface="Times New Roman" panose="02020603050405020304" pitchFamily="18" charset="0"/>
              <a:cs typeface="Times New Roman" panose="02020603050405020304" pitchFamily="18" charset="0"/>
            </a:endParaRPr>
          </a:p>
        </p:txBody>
      </p:sp>
      <p:cxnSp>
        <p:nvCxnSpPr>
          <p:cNvPr id="11" name="Straight Arrow Connector 10"/>
          <p:cNvCxnSpPr/>
          <p:nvPr/>
        </p:nvCxnSpPr>
        <p:spPr bwMode="auto">
          <a:xfrm>
            <a:off x="6553200" y="2793117"/>
            <a:ext cx="609600" cy="169277"/>
          </a:xfrm>
          <a:prstGeom prst="straightConnector1">
            <a:avLst/>
          </a:prstGeom>
          <a:solidFill>
            <a:schemeClr val="accent1"/>
          </a:solidFill>
          <a:ln w="12700" cap="flat" cmpd="sng" algn="ctr">
            <a:solidFill>
              <a:srgbClr val="FF0000"/>
            </a:solidFill>
            <a:prstDash val="solid"/>
            <a:round/>
            <a:headEnd type="none" w="lg" len="lg"/>
            <a:tailEnd type="triangle" w="lg" len="lg"/>
          </a:ln>
          <a:effectLst/>
        </p:spPr>
      </p:cxnSp>
      <p:sp>
        <p:nvSpPr>
          <p:cNvPr id="33" name="Rectangle 32"/>
          <p:cNvSpPr/>
          <p:nvPr/>
        </p:nvSpPr>
        <p:spPr bwMode="auto">
          <a:xfrm>
            <a:off x="3281569" y="2272126"/>
            <a:ext cx="1213307" cy="2909474"/>
          </a:xfrm>
          <a:prstGeom prst="rect">
            <a:avLst/>
          </a:prstGeom>
          <a:noFill/>
          <a:ln w="28575" cap="flat" cmpd="sng" algn="ctr">
            <a:solidFill>
              <a:srgbClr val="FF0000"/>
            </a:solidFill>
            <a:prstDash val="lg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3" name="TextBox 12"/>
          <p:cNvSpPr txBox="1"/>
          <p:nvPr/>
        </p:nvSpPr>
        <p:spPr>
          <a:xfrm>
            <a:off x="914400" y="1139649"/>
            <a:ext cx="2819400" cy="507831"/>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Raw Data (SCADA)</a:t>
            </a:r>
          </a:p>
          <a:p>
            <a:endParaRPr lang="en-US" sz="1050" baseline="30000" dirty="0"/>
          </a:p>
        </p:txBody>
      </p:sp>
      <p:sp>
        <p:nvSpPr>
          <p:cNvPr id="14" name="TextBox 13"/>
          <p:cNvSpPr txBox="1"/>
          <p:nvPr/>
        </p:nvSpPr>
        <p:spPr>
          <a:xfrm>
            <a:off x="4086310" y="5528230"/>
            <a:ext cx="1905000"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SCADA data</a:t>
            </a:r>
          </a:p>
        </p:txBody>
      </p:sp>
      <p:sp>
        <p:nvSpPr>
          <p:cNvPr id="15" name="TextBox 14">
            <a:extLst>
              <a:ext uri="{FF2B5EF4-FFF2-40B4-BE49-F238E27FC236}">
                <a16:creationId xmlns:a16="http://schemas.microsoft.com/office/drawing/2014/main" id="{F01C3BF4-1652-4505-862B-DBB5B9CC3A3B}"/>
              </a:ext>
            </a:extLst>
          </p:cNvPr>
          <p:cNvSpPr txBox="1"/>
          <p:nvPr/>
        </p:nvSpPr>
        <p:spPr>
          <a:xfrm>
            <a:off x="1219199" y="1555688"/>
            <a:ext cx="5781263"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Monthly peak consumptions with a time period of one year</a:t>
            </a:r>
          </a:p>
        </p:txBody>
      </p:sp>
    </p:spTree>
    <p:extLst>
      <p:ext uri="{BB962C8B-B14F-4D97-AF65-F5344CB8AC3E}">
        <p14:creationId xmlns:p14="http://schemas.microsoft.com/office/powerpoint/2010/main" val="108776213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able 30"/>
          <p:cNvGraphicFramePr>
            <a:graphicFrameLocks noGrp="1"/>
          </p:cNvGraphicFramePr>
          <p:nvPr>
            <p:extLst/>
          </p:nvPr>
        </p:nvGraphicFramePr>
        <p:xfrm>
          <a:off x="443944" y="2194245"/>
          <a:ext cx="8229604" cy="3263551"/>
        </p:xfrm>
        <a:graphic>
          <a:graphicData uri="http://schemas.openxmlformats.org/drawingml/2006/table">
            <a:tbl>
              <a:tblPr/>
              <a:tblGrid>
                <a:gridCol w="1917998">
                  <a:extLst>
                    <a:ext uri="{9D8B030D-6E8A-4147-A177-3AD203B41FA5}">
                      <a16:colId xmlns:a16="http://schemas.microsoft.com/office/drawing/2014/main" val="2241564693"/>
                    </a:ext>
                  </a:extLst>
                </a:gridCol>
                <a:gridCol w="486009">
                  <a:extLst>
                    <a:ext uri="{9D8B030D-6E8A-4147-A177-3AD203B41FA5}">
                      <a16:colId xmlns:a16="http://schemas.microsoft.com/office/drawing/2014/main" val="365944713"/>
                    </a:ext>
                  </a:extLst>
                </a:gridCol>
                <a:gridCol w="410069">
                  <a:extLst>
                    <a:ext uri="{9D8B030D-6E8A-4147-A177-3AD203B41FA5}">
                      <a16:colId xmlns:a16="http://schemas.microsoft.com/office/drawing/2014/main" val="2876363712"/>
                    </a:ext>
                  </a:extLst>
                </a:gridCol>
                <a:gridCol w="676941">
                  <a:extLst>
                    <a:ext uri="{9D8B030D-6E8A-4147-A177-3AD203B41FA5}">
                      <a16:colId xmlns:a16="http://schemas.microsoft.com/office/drawing/2014/main" val="3830444643"/>
                    </a:ext>
                  </a:extLst>
                </a:gridCol>
                <a:gridCol w="676941">
                  <a:extLst>
                    <a:ext uri="{9D8B030D-6E8A-4147-A177-3AD203B41FA5}">
                      <a16:colId xmlns:a16="http://schemas.microsoft.com/office/drawing/2014/main" val="1169270285"/>
                    </a:ext>
                  </a:extLst>
                </a:gridCol>
                <a:gridCol w="676941">
                  <a:extLst>
                    <a:ext uri="{9D8B030D-6E8A-4147-A177-3AD203B41FA5}">
                      <a16:colId xmlns:a16="http://schemas.microsoft.com/office/drawing/2014/main" val="3619646892"/>
                    </a:ext>
                  </a:extLst>
                </a:gridCol>
                <a:gridCol w="676941">
                  <a:extLst>
                    <a:ext uri="{9D8B030D-6E8A-4147-A177-3AD203B41FA5}">
                      <a16:colId xmlns:a16="http://schemas.microsoft.com/office/drawing/2014/main" val="2616293767"/>
                    </a:ext>
                  </a:extLst>
                </a:gridCol>
                <a:gridCol w="676941">
                  <a:extLst>
                    <a:ext uri="{9D8B030D-6E8A-4147-A177-3AD203B41FA5}">
                      <a16:colId xmlns:a16="http://schemas.microsoft.com/office/drawing/2014/main" val="1644610242"/>
                    </a:ext>
                  </a:extLst>
                </a:gridCol>
                <a:gridCol w="676941">
                  <a:extLst>
                    <a:ext uri="{9D8B030D-6E8A-4147-A177-3AD203B41FA5}">
                      <a16:colId xmlns:a16="http://schemas.microsoft.com/office/drawing/2014/main" val="2563606200"/>
                    </a:ext>
                  </a:extLst>
                </a:gridCol>
                <a:gridCol w="676941">
                  <a:extLst>
                    <a:ext uri="{9D8B030D-6E8A-4147-A177-3AD203B41FA5}">
                      <a16:colId xmlns:a16="http://schemas.microsoft.com/office/drawing/2014/main" val="605543639"/>
                    </a:ext>
                  </a:extLst>
                </a:gridCol>
                <a:gridCol w="676941">
                  <a:extLst>
                    <a:ext uri="{9D8B030D-6E8A-4147-A177-3AD203B41FA5}">
                      <a16:colId xmlns:a16="http://schemas.microsoft.com/office/drawing/2014/main" val="2323507546"/>
                    </a:ext>
                  </a:extLst>
                </a:gridCol>
              </a:tblGrid>
              <a:tr h="260223">
                <a:tc>
                  <a:txBody>
                    <a:bodyPr/>
                    <a:lstStyle/>
                    <a:p>
                      <a:pPr algn="ctr" fontAlgn="ctr"/>
                      <a:r>
                        <a:rPr lang="en-US" sz="900" b="0" i="0" u="none" strike="noStrike" dirty="0">
                          <a:solidFill>
                            <a:srgbClr val="000000"/>
                          </a:solidFill>
                          <a:effectLst/>
                          <a:latin typeface="Calibri" panose="020F0502020204030204" pitchFamily="34" charset="0"/>
                        </a:rPr>
                        <a:t>Longitude, latitude</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Calibri" panose="020F0502020204030204" pitchFamily="34" charset="0"/>
                        </a:rPr>
                        <a:t>account</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900" b="0" i="0" u="none" strike="noStrike">
                          <a:solidFill>
                            <a:srgbClr val="000000"/>
                          </a:solidFill>
                          <a:effectLst/>
                          <a:latin typeface="Calibri" panose="020F0502020204030204" pitchFamily="34" charset="0"/>
                        </a:rPr>
                        <a:t>unit</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Calibri" panose="020F0502020204030204" pitchFamily="34" charset="0"/>
                        </a:rPr>
                        <a:t>02/20/2018</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900" b="0" i="0" u="none" strike="noStrike">
                          <a:solidFill>
                            <a:srgbClr val="000000"/>
                          </a:solidFill>
                          <a:effectLst/>
                          <a:latin typeface="Calibri" panose="020F0502020204030204" pitchFamily="34" charset="0"/>
                        </a:rPr>
                        <a:t>03/20/2018</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900" b="0" i="0" u="none" strike="noStrike">
                          <a:solidFill>
                            <a:srgbClr val="000000"/>
                          </a:solidFill>
                          <a:effectLst/>
                          <a:latin typeface="Calibri" panose="020F0502020204030204" pitchFamily="34" charset="0"/>
                        </a:rPr>
                        <a:t>04/20/2018</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900" b="0" i="0" u="none" strike="noStrike">
                          <a:solidFill>
                            <a:srgbClr val="000000"/>
                          </a:solidFill>
                          <a:effectLst/>
                          <a:latin typeface="Calibri" panose="020F0502020204030204" pitchFamily="34" charset="0"/>
                        </a:rPr>
                        <a:t>05/20/2018</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900" b="0" i="0" u="none" strike="noStrike">
                          <a:solidFill>
                            <a:srgbClr val="000000"/>
                          </a:solidFill>
                          <a:effectLst/>
                          <a:latin typeface="Calibri" panose="020F0502020204030204" pitchFamily="34" charset="0"/>
                        </a:rPr>
                        <a:t>06/20/2018</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900" b="0" i="0" u="none" strike="noStrike">
                          <a:solidFill>
                            <a:srgbClr val="000000"/>
                          </a:solidFill>
                          <a:effectLst/>
                          <a:latin typeface="Calibri" panose="020F0502020204030204" pitchFamily="34" charset="0"/>
                        </a:rPr>
                        <a:t>07/20/2018</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900" b="0" i="0" u="none" strike="noStrike">
                          <a:solidFill>
                            <a:srgbClr val="000000"/>
                          </a:solidFill>
                          <a:effectLst/>
                          <a:latin typeface="Calibri" panose="020F0502020204030204" pitchFamily="34" charset="0"/>
                        </a:rPr>
                        <a:t>08/20/2018</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900" b="0" i="0" u="none" strike="noStrike">
                          <a:solidFill>
                            <a:srgbClr val="000000"/>
                          </a:solidFill>
                          <a:effectLst/>
                          <a:latin typeface="Calibri" panose="020F0502020204030204" pitchFamily="34" charset="0"/>
                        </a:rPr>
                        <a:t>09/20/2018</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16133238"/>
                  </a:ext>
                </a:extLst>
              </a:tr>
              <a:tr h="260223">
                <a:tc>
                  <a:txBody>
                    <a:bodyPr/>
                    <a:lstStyle/>
                    <a:p>
                      <a:pPr algn="ctr" fontAlgn="ctr"/>
                      <a:r>
                        <a:rPr lang="en-US" sz="900" b="0" i="0" u="none" strike="noStrike" dirty="0">
                          <a:solidFill>
                            <a:srgbClr val="000000"/>
                          </a:solidFill>
                          <a:effectLst/>
                          <a:latin typeface="Calibri" panose="020F0502020204030204" pitchFamily="34" charset="0"/>
                        </a:rPr>
                        <a:t>POINT (-102.424463 20.743974)</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Calibri" panose="020F0502020204030204" pitchFamily="34" charset="0"/>
                        </a:rPr>
                        <a:t>100001</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900" b="0" i="0" u="none" strike="noStrike">
                          <a:solidFill>
                            <a:srgbClr val="000000"/>
                          </a:solidFill>
                          <a:effectLst/>
                          <a:latin typeface="Calibri" panose="020F0502020204030204" pitchFamily="34" charset="0"/>
                        </a:rPr>
                        <a:t>kWh</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Calibri" panose="020F0502020204030204" pitchFamily="34" charset="0"/>
                        </a:rPr>
                        <a:t>488</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342</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345</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348</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546</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654</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1052</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919</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257646199"/>
                  </a:ext>
                </a:extLst>
              </a:tr>
              <a:tr h="260223">
                <a:tc>
                  <a:txBody>
                    <a:bodyPr/>
                    <a:lstStyle/>
                    <a:p>
                      <a:pPr algn="ctr" fontAlgn="ctr"/>
                      <a:r>
                        <a:rPr lang="en-US" sz="900" b="0" i="0" u="none" strike="noStrike" dirty="0">
                          <a:solidFill>
                            <a:srgbClr val="000000"/>
                          </a:solidFill>
                          <a:effectLst/>
                          <a:latin typeface="Calibri" panose="020F0502020204030204" pitchFamily="34" charset="0"/>
                        </a:rPr>
                        <a:t>POINT (-102.4092902243 20.7538538797)</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dirty="0">
                          <a:solidFill>
                            <a:srgbClr val="000000"/>
                          </a:solidFill>
                          <a:effectLst/>
                          <a:latin typeface="Calibri" panose="020F0502020204030204" pitchFamily="34" charset="0"/>
                        </a:rPr>
                        <a:t>100002</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900" b="0" i="0" u="none" strike="noStrike">
                          <a:solidFill>
                            <a:srgbClr val="000000"/>
                          </a:solidFill>
                          <a:effectLst/>
                          <a:latin typeface="Calibri" panose="020F0502020204030204" pitchFamily="34" charset="0"/>
                        </a:rPr>
                        <a:t>kWh</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Calibri" panose="020F0502020204030204" pitchFamily="34" charset="0"/>
                        </a:rPr>
                        <a:t>769</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526</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527</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642</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1254</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1325</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1938</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1237</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650381930"/>
                  </a:ext>
                </a:extLst>
              </a:tr>
              <a:tr h="260223">
                <a:tc>
                  <a:txBody>
                    <a:bodyPr/>
                    <a:lstStyle/>
                    <a:p>
                      <a:pPr algn="ctr" fontAlgn="ctr"/>
                      <a:r>
                        <a:rPr lang="en-US" sz="900" b="0" i="0" u="none" strike="noStrike" dirty="0">
                          <a:solidFill>
                            <a:srgbClr val="000000"/>
                          </a:solidFill>
                          <a:effectLst/>
                          <a:latin typeface="Calibri" panose="020F0502020204030204" pitchFamily="34" charset="0"/>
                        </a:rPr>
                        <a:t>POINT (-102.4124532193 20.7569480306)</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dirty="0">
                          <a:solidFill>
                            <a:srgbClr val="000000"/>
                          </a:solidFill>
                          <a:effectLst/>
                          <a:latin typeface="Calibri" panose="020F0502020204030204" pitchFamily="34" charset="0"/>
                        </a:rPr>
                        <a:t>100003</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900" b="0" i="0" u="none" strike="noStrike">
                          <a:solidFill>
                            <a:srgbClr val="000000"/>
                          </a:solidFill>
                          <a:effectLst/>
                          <a:latin typeface="Calibri" panose="020F0502020204030204" pitchFamily="34" charset="0"/>
                        </a:rPr>
                        <a:t>kWh</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Calibri" panose="020F0502020204030204" pitchFamily="34" charset="0"/>
                        </a:rPr>
                        <a:t>2542</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2371</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2455</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2494</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3124</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3114</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3480</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3810</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751820822"/>
                  </a:ext>
                </a:extLst>
              </a:tr>
              <a:tr h="182859">
                <a:tc>
                  <a:txBody>
                    <a:bodyPr/>
                    <a:lstStyle/>
                    <a:p>
                      <a:pPr algn="ctr" fontAlgn="ctr"/>
                      <a:r>
                        <a:rPr lang="en-US" sz="900" b="0" i="0" u="none" strike="noStrike" dirty="0">
                          <a:solidFill>
                            <a:srgbClr val="000000"/>
                          </a:solidFill>
                          <a:effectLst/>
                          <a:latin typeface="Calibri" panose="020F0502020204030204" pitchFamily="34" charset="0"/>
                        </a:rPr>
                        <a:t>POINT (-102.4198587984 20.7442916548)</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dirty="0">
                          <a:solidFill>
                            <a:srgbClr val="000000"/>
                          </a:solidFill>
                          <a:effectLst/>
                          <a:latin typeface="Calibri" panose="020F0502020204030204" pitchFamily="34" charset="0"/>
                        </a:rPr>
                        <a:t>100004</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900" b="0" i="0" u="none" strike="noStrike" dirty="0">
                          <a:solidFill>
                            <a:srgbClr val="000000"/>
                          </a:solidFill>
                          <a:effectLst/>
                          <a:latin typeface="Calibri" panose="020F0502020204030204" pitchFamily="34" charset="0"/>
                        </a:rPr>
                        <a:t>kWh</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Calibri" panose="020F0502020204030204" pitchFamily="34" charset="0"/>
                        </a:rPr>
                        <a:t>134</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86</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93</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69</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79</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90</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70</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60</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551856042"/>
                  </a:ext>
                </a:extLst>
              </a:tr>
              <a:tr h="260223">
                <a:tc>
                  <a:txBody>
                    <a:bodyPr/>
                    <a:lstStyle/>
                    <a:p>
                      <a:pPr algn="ctr" fontAlgn="ctr"/>
                      <a:r>
                        <a:rPr lang="en-US" sz="900" b="0" i="0" u="none" strike="noStrike" dirty="0">
                          <a:solidFill>
                            <a:srgbClr val="000000"/>
                          </a:solidFill>
                          <a:effectLst/>
                          <a:latin typeface="Calibri" panose="020F0502020204030204" pitchFamily="34" charset="0"/>
                        </a:rPr>
                        <a:t>POINT (-102.4300806969 20.744413582)</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Calibri" panose="020F0502020204030204" pitchFamily="34" charset="0"/>
                        </a:rPr>
                        <a:t>100005</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900" b="0" i="0" u="none" strike="noStrike" dirty="0">
                          <a:solidFill>
                            <a:srgbClr val="000000"/>
                          </a:solidFill>
                          <a:effectLst/>
                          <a:latin typeface="Calibri" panose="020F0502020204030204" pitchFamily="34" charset="0"/>
                        </a:rPr>
                        <a:t>kWh</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Calibri" panose="020F0502020204030204" pitchFamily="34" charset="0"/>
                        </a:rPr>
                        <a:t>980</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732</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732</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886</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959</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1227</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1352</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1109</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128308602"/>
                  </a:ext>
                </a:extLst>
              </a:tr>
              <a:tr h="260223">
                <a:tc>
                  <a:txBody>
                    <a:bodyPr/>
                    <a:lstStyle/>
                    <a:p>
                      <a:pPr algn="ctr" fontAlgn="ctr"/>
                      <a:r>
                        <a:rPr lang="en-US" sz="900" b="0" i="0" u="none" strike="noStrike" dirty="0">
                          <a:solidFill>
                            <a:srgbClr val="000000"/>
                          </a:solidFill>
                          <a:effectLst/>
                          <a:latin typeface="Calibri" panose="020F0502020204030204" pitchFamily="34" charset="0"/>
                        </a:rPr>
                        <a:t>POINT (-102.4245234951 20.7499153148)</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Calibri" panose="020F0502020204030204" pitchFamily="34" charset="0"/>
                        </a:rPr>
                        <a:t>100006</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900" b="0" i="0" u="none" strike="noStrike" dirty="0">
                          <a:solidFill>
                            <a:srgbClr val="000000"/>
                          </a:solidFill>
                          <a:effectLst/>
                          <a:latin typeface="Calibri" panose="020F0502020204030204" pitchFamily="34" charset="0"/>
                        </a:rPr>
                        <a:t>kWh</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dirty="0">
                          <a:solidFill>
                            <a:srgbClr val="000000"/>
                          </a:solidFill>
                          <a:effectLst/>
                          <a:latin typeface="Calibri" panose="020F0502020204030204" pitchFamily="34" charset="0"/>
                        </a:rPr>
                        <a:t>1870</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1264</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dirty="0">
                          <a:solidFill>
                            <a:srgbClr val="000000"/>
                          </a:solidFill>
                          <a:effectLst/>
                          <a:latin typeface="Calibri" panose="020F0502020204030204" pitchFamily="34" charset="0"/>
                        </a:rPr>
                        <a:t>1264</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990</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805</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1097</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1198</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863</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016258028"/>
                  </a:ext>
                </a:extLst>
              </a:tr>
              <a:tr h="260223">
                <a:tc>
                  <a:txBody>
                    <a:bodyPr/>
                    <a:lstStyle/>
                    <a:p>
                      <a:pPr algn="ctr" fontAlgn="ctr"/>
                      <a:r>
                        <a:rPr lang="en-US" sz="900" b="0" i="0" u="none" strike="noStrike" dirty="0">
                          <a:solidFill>
                            <a:srgbClr val="000000"/>
                          </a:solidFill>
                          <a:effectLst/>
                          <a:latin typeface="Calibri" panose="020F0502020204030204" pitchFamily="34" charset="0"/>
                        </a:rPr>
                        <a:t>POINT (-102.4078213796 20.7528298295)</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Calibri" panose="020F0502020204030204" pitchFamily="34" charset="0"/>
                        </a:rPr>
                        <a:t>100007</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900" b="0" i="0" u="none" strike="noStrike">
                          <a:solidFill>
                            <a:srgbClr val="000000"/>
                          </a:solidFill>
                          <a:effectLst/>
                          <a:latin typeface="Calibri" panose="020F0502020204030204" pitchFamily="34" charset="0"/>
                        </a:rPr>
                        <a:t>kWh</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dirty="0">
                          <a:solidFill>
                            <a:srgbClr val="000000"/>
                          </a:solidFill>
                          <a:effectLst/>
                          <a:latin typeface="Calibri" panose="020F0502020204030204" pitchFamily="34" charset="0"/>
                        </a:rPr>
                        <a:t>548</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388</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388</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359</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360</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543</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663</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521</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661900496"/>
                  </a:ext>
                </a:extLst>
              </a:tr>
              <a:tr h="260223">
                <a:tc>
                  <a:txBody>
                    <a:bodyPr/>
                    <a:lstStyle/>
                    <a:p>
                      <a:pPr algn="ctr" fontAlgn="ctr"/>
                      <a:r>
                        <a:rPr lang="en-US" sz="900" b="0" i="0" u="none" strike="noStrike" dirty="0">
                          <a:solidFill>
                            <a:srgbClr val="000000"/>
                          </a:solidFill>
                          <a:effectLst/>
                          <a:latin typeface="Calibri" panose="020F0502020204030204" pitchFamily="34" charset="0"/>
                        </a:rPr>
                        <a:t>POINT (-102.424463 20.743974)</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Calibri" panose="020F0502020204030204" pitchFamily="34" charset="0"/>
                        </a:rPr>
                        <a:t>100008</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900" b="0" i="0" u="none" strike="noStrike">
                          <a:solidFill>
                            <a:srgbClr val="000000"/>
                          </a:solidFill>
                          <a:effectLst/>
                          <a:latin typeface="Calibri" panose="020F0502020204030204" pitchFamily="34" charset="0"/>
                        </a:rPr>
                        <a:t>kWh</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dirty="0">
                          <a:solidFill>
                            <a:srgbClr val="000000"/>
                          </a:solidFill>
                          <a:effectLst/>
                          <a:latin typeface="Calibri" panose="020F0502020204030204" pitchFamily="34" charset="0"/>
                        </a:rPr>
                        <a:t>744</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dirty="0">
                          <a:solidFill>
                            <a:srgbClr val="000000"/>
                          </a:solidFill>
                          <a:effectLst/>
                          <a:latin typeface="Calibri" panose="020F0502020204030204" pitchFamily="34" charset="0"/>
                        </a:rPr>
                        <a:t>541</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541</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513</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728</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1065</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1230</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996</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704355103"/>
                  </a:ext>
                </a:extLst>
              </a:tr>
              <a:tr h="260223">
                <a:tc>
                  <a:txBody>
                    <a:bodyPr/>
                    <a:lstStyle/>
                    <a:p>
                      <a:pPr algn="ctr" fontAlgn="ctr"/>
                      <a:r>
                        <a:rPr lang="en-US" sz="900" b="0" i="0" u="none" strike="noStrike" dirty="0">
                          <a:solidFill>
                            <a:srgbClr val="000000"/>
                          </a:solidFill>
                          <a:effectLst/>
                          <a:latin typeface="Calibri" panose="020F0502020204030204" pitchFamily="34" charset="0"/>
                        </a:rPr>
                        <a:t>POINT (-102.4279925972 20.7439799774)</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Calibri" panose="020F0502020204030204" pitchFamily="34" charset="0"/>
                        </a:rPr>
                        <a:t>100009</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900" b="0" i="0" u="none" strike="noStrike">
                          <a:solidFill>
                            <a:srgbClr val="000000"/>
                          </a:solidFill>
                          <a:effectLst/>
                          <a:latin typeface="Calibri" panose="020F0502020204030204" pitchFamily="34" charset="0"/>
                        </a:rPr>
                        <a:t>kWh</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Calibri" panose="020F0502020204030204" pitchFamily="34" charset="0"/>
                        </a:rPr>
                        <a:t>867</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dirty="0">
                          <a:solidFill>
                            <a:srgbClr val="000000"/>
                          </a:solidFill>
                          <a:effectLst/>
                          <a:latin typeface="Calibri" panose="020F0502020204030204" pitchFamily="34" charset="0"/>
                        </a:rPr>
                        <a:t>557</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496</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514</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546</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945</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784</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590</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163060732"/>
                  </a:ext>
                </a:extLst>
              </a:tr>
              <a:tr h="260223">
                <a:tc>
                  <a:txBody>
                    <a:bodyPr/>
                    <a:lstStyle/>
                    <a:p>
                      <a:pPr algn="ctr" fontAlgn="ctr"/>
                      <a:r>
                        <a:rPr lang="en-US" sz="900" b="0" i="0" u="none" strike="noStrike" dirty="0">
                          <a:solidFill>
                            <a:srgbClr val="000000"/>
                          </a:solidFill>
                          <a:effectLst/>
                          <a:latin typeface="Calibri" panose="020F0502020204030204" pitchFamily="34" charset="0"/>
                        </a:rPr>
                        <a:t>POINT (-102.4281327426 20.7484378166)</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Calibri" panose="020F0502020204030204" pitchFamily="34" charset="0"/>
                        </a:rPr>
                        <a:t>100010</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900" b="0" i="0" u="none" strike="noStrike">
                          <a:solidFill>
                            <a:srgbClr val="000000"/>
                          </a:solidFill>
                          <a:effectLst/>
                          <a:latin typeface="Calibri" panose="020F0502020204030204" pitchFamily="34" charset="0"/>
                        </a:rPr>
                        <a:t>kWh</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Calibri" panose="020F0502020204030204" pitchFamily="34" charset="0"/>
                        </a:rPr>
                        <a:t>687</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552</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dirty="0">
                          <a:solidFill>
                            <a:srgbClr val="000000"/>
                          </a:solidFill>
                          <a:effectLst/>
                          <a:latin typeface="Calibri" panose="020F0502020204030204" pitchFamily="34" charset="0"/>
                        </a:rPr>
                        <a:t>655</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608</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1175</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1803</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1719</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1473</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197605081"/>
                  </a:ext>
                </a:extLst>
              </a:tr>
              <a:tr h="260223">
                <a:tc>
                  <a:txBody>
                    <a:bodyPr/>
                    <a:lstStyle/>
                    <a:p>
                      <a:pPr algn="ctr" fontAlgn="ctr"/>
                      <a:r>
                        <a:rPr lang="en-US" sz="900" b="0" i="0" u="none" strike="noStrike" dirty="0">
                          <a:solidFill>
                            <a:srgbClr val="000000"/>
                          </a:solidFill>
                          <a:effectLst/>
                          <a:latin typeface="Calibri" panose="020F0502020204030204" pitchFamily="34" charset="0"/>
                        </a:rPr>
                        <a:t>POINT (-102.424463 20.743974)</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Calibri" panose="020F0502020204030204" pitchFamily="34" charset="0"/>
                        </a:rPr>
                        <a:t>100011</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900" b="0" i="0" u="none" strike="noStrike">
                          <a:solidFill>
                            <a:srgbClr val="000000"/>
                          </a:solidFill>
                          <a:effectLst/>
                          <a:latin typeface="Calibri" panose="020F0502020204030204" pitchFamily="34" charset="0"/>
                        </a:rPr>
                        <a:t>kWh</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Calibri" panose="020F0502020204030204" pitchFamily="34" charset="0"/>
                        </a:rPr>
                        <a:t>643</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487</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dirty="0">
                          <a:solidFill>
                            <a:srgbClr val="000000"/>
                          </a:solidFill>
                          <a:effectLst/>
                          <a:latin typeface="Calibri" panose="020F0502020204030204" pitchFamily="34" charset="0"/>
                        </a:rPr>
                        <a:t>489</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dirty="0">
                          <a:solidFill>
                            <a:srgbClr val="000000"/>
                          </a:solidFill>
                          <a:effectLst/>
                          <a:latin typeface="Calibri" panose="020F0502020204030204" pitchFamily="34" charset="0"/>
                        </a:rPr>
                        <a:t>551</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dirty="0">
                          <a:solidFill>
                            <a:srgbClr val="000000"/>
                          </a:solidFill>
                          <a:effectLst/>
                          <a:latin typeface="Calibri" panose="020F0502020204030204" pitchFamily="34" charset="0"/>
                        </a:rPr>
                        <a:t>491</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dirty="0">
                          <a:solidFill>
                            <a:srgbClr val="000000"/>
                          </a:solidFill>
                          <a:effectLst/>
                          <a:latin typeface="Calibri" panose="020F0502020204030204" pitchFamily="34" charset="0"/>
                        </a:rPr>
                        <a:t>718</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a:solidFill>
                            <a:srgbClr val="000000"/>
                          </a:solidFill>
                          <a:effectLst/>
                          <a:latin typeface="Calibri" panose="020F0502020204030204" pitchFamily="34" charset="0"/>
                        </a:rPr>
                        <a:t>907</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sz="900" b="0" i="0" u="none" strike="noStrike" dirty="0">
                          <a:solidFill>
                            <a:srgbClr val="000000"/>
                          </a:solidFill>
                          <a:effectLst/>
                          <a:latin typeface="Calibri" panose="020F0502020204030204" pitchFamily="34" charset="0"/>
                        </a:rPr>
                        <a:t>762</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992140868"/>
                  </a:ext>
                </a:extLst>
              </a:tr>
            </a:tbl>
          </a:graphicData>
        </a:graphic>
      </p:graphicFrame>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137</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6680200" cy="507831"/>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Overview of System Information and Raw Data</a:t>
            </a:r>
          </a:p>
          <a:p>
            <a:endParaRPr lang="en-US" sz="1050" baseline="30000" dirty="0"/>
          </a:p>
        </p:txBody>
      </p:sp>
      <p:sp>
        <p:nvSpPr>
          <p:cNvPr id="22" name="TextBox 21"/>
          <p:cNvSpPr txBox="1"/>
          <p:nvPr/>
        </p:nvSpPr>
        <p:spPr>
          <a:xfrm>
            <a:off x="4114800" y="5771671"/>
            <a:ext cx="1905000"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AMR data</a:t>
            </a:r>
          </a:p>
        </p:txBody>
      </p:sp>
      <p:sp>
        <p:nvSpPr>
          <p:cNvPr id="11" name="Rectangle 10"/>
          <p:cNvSpPr/>
          <p:nvPr/>
        </p:nvSpPr>
        <p:spPr>
          <a:xfrm>
            <a:off x="3551885" y="1558874"/>
            <a:ext cx="1515415" cy="338554"/>
          </a:xfrm>
          <a:prstGeom prst="rect">
            <a:avLst/>
          </a:prstGeom>
        </p:spPr>
        <p:txBody>
          <a:bodyPr wrap="none">
            <a:spAutoFit/>
          </a:bodyPr>
          <a:lstStyle/>
          <a:p>
            <a:pPr algn="ctr"/>
            <a:r>
              <a:rPr lang="en-US" sz="1600" dirty="0">
                <a:solidFill>
                  <a:srgbClr val="FF0000"/>
                </a:solidFill>
                <a:latin typeface="Times New Roman" panose="02020603050405020304" pitchFamily="18" charset="0"/>
                <a:cs typeface="Times New Roman" panose="02020603050405020304" pitchFamily="18" charset="0"/>
              </a:rPr>
              <a:t>Recording Time</a:t>
            </a:r>
          </a:p>
        </p:txBody>
      </p:sp>
      <p:cxnSp>
        <p:nvCxnSpPr>
          <p:cNvPr id="12" name="Straight Arrow Connector 11"/>
          <p:cNvCxnSpPr/>
          <p:nvPr/>
        </p:nvCxnSpPr>
        <p:spPr bwMode="auto">
          <a:xfrm>
            <a:off x="4172523" y="1904217"/>
            <a:ext cx="4529" cy="270873"/>
          </a:xfrm>
          <a:prstGeom prst="straightConnector1">
            <a:avLst/>
          </a:prstGeom>
          <a:solidFill>
            <a:schemeClr val="accent1"/>
          </a:solidFill>
          <a:ln w="12700" cap="flat" cmpd="sng" algn="ctr">
            <a:solidFill>
              <a:srgbClr val="FF0000"/>
            </a:solidFill>
            <a:prstDash val="solid"/>
            <a:round/>
            <a:headEnd type="none" w="med" len="med"/>
            <a:tailEnd type="triangle" w="lg" len="lg"/>
          </a:ln>
          <a:effectLst/>
        </p:spPr>
      </p:cxnSp>
      <p:sp>
        <p:nvSpPr>
          <p:cNvPr id="21" name="Rectangle 20"/>
          <p:cNvSpPr/>
          <p:nvPr/>
        </p:nvSpPr>
        <p:spPr>
          <a:xfrm>
            <a:off x="5830925" y="1623325"/>
            <a:ext cx="1343638" cy="338554"/>
          </a:xfrm>
          <a:prstGeom prst="rect">
            <a:avLst/>
          </a:prstGeom>
        </p:spPr>
        <p:txBody>
          <a:bodyPr wrap="none">
            <a:spAutoFit/>
          </a:bodyPr>
          <a:lstStyle/>
          <a:p>
            <a:pPr algn="ctr"/>
            <a:r>
              <a:rPr lang="en-US" sz="1600" dirty="0">
                <a:solidFill>
                  <a:srgbClr val="FF0000"/>
                </a:solidFill>
                <a:latin typeface="Times New Roman" panose="02020603050405020304" pitchFamily="18" charset="0"/>
                <a:cs typeface="Times New Roman" panose="02020603050405020304" pitchFamily="18" charset="0"/>
              </a:rPr>
              <a:t>Monthly kWh</a:t>
            </a:r>
          </a:p>
        </p:txBody>
      </p:sp>
      <p:sp>
        <p:nvSpPr>
          <p:cNvPr id="24" name="TextBox 23"/>
          <p:cNvSpPr txBox="1"/>
          <p:nvPr/>
        </p:nvSpPr>
        <p:spPr>
          <a:xfrm>
            <a:off x="967032" y="5654280"/>
            <a:ext cx="381000"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a:t>
            </a:r>
          </a:p>
          <a:p>
            <a:endParaRPr lang="en-US" sz="1050" baseline="30000" dirty="0"/>
          </a:p>
        </p:txBody>
      </p:sp>
      <p:cxnSp>
        <p:nvCxnSpPr>
          <p:cNvPr id="20" name="Straight Arrow Connector 19"/>
          <p:cNvCxnSpPr/>
          <p:nvPr/>
        </p:nvCxnSpPr>
        <p:spPr bwMode="auto">
          <a:xfrm>
            <a:off x="1305035" y="1954630"/>
            <a:ext cx="152400" cy="203064"/>
          </a:xfrm>
          <a:prstGeom prst="straightConnector1">
            <a:avLst/>
          </a:prstGeom>
          <a:solidFill>
            <a:schemeClr val="accent1"/>
          </a:solidFill>
          <a:ln w="12700" cap="flat" cmpd="sng" algn="ctr">
            <a:solidFill>
              <a:srgbClr val="FF0000"/>
            </a:solidFill>
            <a:prstDash val="solid"/>
            <a:round/>
            <a:headEnd type="none" w="med" len="med"/>
            <a:tailEnd type="triangle" w="lg" len="lg"/>
          </a:ln>
          <a:effectLst/>
        </p:spPr>
      </p:cxnSp>
      <p:sp>
        <p:nvSpPr>
          <p:cNvPr id="25" name="Rectangle 24"/>
          <p:cNvSpPr/>
          <p:nvPr/>
        </p:nvSpPr>
        <p:spPr>
          <a:xfrm>
            <a:off x="746894" y="1603907"/>
            <a:ext cx="915635" cy="338554"/>
          </a:xfrm>
          <a:prstGeom prst="rect">
            <a:avLst/>
          </a:prstGeom>
        </p:spPr>
        <p:txBody>
          <a:bodyPr wrap="none">
            <a:spAutoFit/>
          </a:bodyPr>
          <a:lstStyle/>
          <a:p>
            <a:pPr algn="ctr"/>
            <a:r>
              <a:rPr lang="en-US" sz="1600" dirty="0">
                <a:solidFill>
                  <a:srgbClr val="FF0000"/>
                </a:solidFill>
                <a:latin typeface="Times New Roman" panose="02020603050405020304" pitchFamily="18" charset="0"/>
                <a:cs typeface="Times New Roman" panose="02020603050405020304" pitchFamily="18" charset="0"/>
              </a:rPr>
              <a:t>Location</a:t>
            </a:r>
          </a:p>
        </p:txBody>
      </p:sp>
      <p:cxnSp>
        <p:nvCxnSpPr>
          <p:cNvPr id="18" name="Straight Arrow Connector 17"/>
          <p:cNvCxnSpPr/>
          <p:nvPr/>
        </p:nvCxnSpPr>
        <p:spPr bwMode="auto">
          <a:xfrm flipH="1">
            <a:off x="6324600" y="1977335"/>
            <a:ext cx="165124" cy="577665"/>
          </a:xfrm>
          <a:prstGeom prst="straightConnector1">
            <a:avLst/>
          </a:prstGeom>
          <a:solidFill>
            <a:schemeClr val="accent1"/>
          </a:solidFill>
          <a:ln w="12700" cap="flat" cmpd="sng" algn="ctr">
            <a:solidFill>
              <a:srgbClr val="FF0000"/>
            </a:solidFill>
            <a:prstDash val="solid"/>
            <a:round/>
            <a:headEnd type="none" w="med" len="med"/>
            <a:tailEnd type="triangle" w="lg" len="lg"/>
          </a:ln>
          <a:effectLst/>
        </p:spPr>
      </p:cxnSp>
      <p:cxnSp>
        <p:nvCxnSpPr>
          <p:cNvPr id="23" name="Straight Arrow Connector 22"/>
          <p:cNvCxnSpPr/>
          <p:nvPr/>
        </p:nvCxnSpPr>
        <p:spPr bwMode="auto">
          <a:xfrm>
            <a:off x="2472905" y="1868340"/>
            <a:ext cx="124342" cy="306750"/>
          </a:xfrm>
          <a:prstGeom prst="straightConnector1">
            <a:avLst/>
          </a:prstGeom>
          <a:solidFill>
            <a:schemeClr val="accent1"/>
          </a:solidFill>
          <a:ln w="12700" cap="flat" cmpd="sng" algn="ctr">
            <a:solidFill>
              <a:srgbClr val="FF0000"/>
            </a:solidFill>
            <a:prstDash val="solid"/>
            <a:round/>
            <a:headEnd type="none" w="med" len="med"/>
            <a:tailEnd type="triangle" w="lg" len="lg"/>
          </a:ln>
          <a:effectLst/>
        </p:spPr>
      </p:cxnSp>
      <p:sp>
        <p:nvSpPr>
          <p:cNvPr id="26" name="Rectangle 25"/>
          <p:cNvSpPr/>
          <p:nvPr/>
        </p:nvSpPr>
        <p:spPr>
          <a:xfrm>
            <a:off x="1850623" y="1524000"/>
            <a:ext cx="880370" cy="338554"/>
          </a:xfrm>
          <a:prstGeom prst="rect">
            <a:avLst/>
          </a:prstGeom>
        </p:spPr>
        <p:txBody>
          <a:bodyPr wrap="none">
            <a:spAutoFit/>
          </a:bodyPr>
          <a:lstStyle/>
          <a:p>
            <a:pPr algn="ctr"/>
            <a:r>
              <a:rPr lang="en-US" sz="1600" dirty="0">
                <a:solidFill>
                  <a:srgbClr val="FF0000"/>
                </a:solidFill>
                <a:latin typeface="Times New Roman" panose="02020603050405020304" pitchFamily="18" charset="0"/>
                <a:cs typeface="Times New Roman" panose="02020603050405020304" pitchFamily="18" charset="0"/>
              </a:rPr>
              <a:t>Account</a:t>
            </a:r>
          </a:p>
        </p:txBody>
      </p:sp>
      <p:cxnSp>
        <p:nvCxnSpPr>
          <p:cNvPr id="27" name="Straight Arrow Connector 26"/>
          <p:cNvCxnSpPr/>
          <p:nvPr/>
        </p:nvCxnSpPr>
        <p:spPr bwMode="auto">
          <a:xfrm>
            <a:off x="3111307" y="1881035"/>
            <a:ext cx="0" cy="299765"/>
          </a:xfrm>
          <a:prstGeom prst="straightConnector1">
            <a:avLst/>
          </a:prstGeom>
          <a:solidFill>
            <a:schemeClr val="accent1"/>
          </a:solidFill>
          <a:ln w="12700" cap="flat" cmpd="sng" algn="ctr">
            <a:solidFill>
              <a:srgbClr val="FF0000"/>
            </a:solidFill>
            <a:prstDash val="solid"/>
            <a:round/>
            <a:headEnd type="none" w="med" len="med"/>
            <a:tailEnd type="triangle" w="lg" len="lg"/>
          </a:ln>
          <a:effectLst/>
        </p:spPr>
      </p:cxnSp>
      <p:sp>
        <p:nvSpPr>
          <p:cNvPr id="28" name="Rectangle 27"/>
          <p:cNvSpPr/>
          <p:nvPr/>
        </p:nvSpPr>
        <p:spPr>
          <a:xfrm>
            <a:off x="2819400" y="1559122"/>
            <a:ext cx="583814" cy="338554"/>
          </a:xfrm>
          <a:prstGeom prst="rect">
            <a:avLst/>
          </a:prstGeom>
        </p:spPr>
        <p:txBody>
          <a:bodyPr wrap="none">
            <a:spAutoFit/>
          </a:bodyPr>
          <a:lstStyle/>
          <a:p>
            <a:pPr algn="ctr"/>
            <a:r>
              <a:rPr lang="en-US" sz="1600" dirty="0">
                <a:solidFill>
                  <a:srgbClr val="FF0000"/>
                </a:solidFill>
                <a:latin typeface="Times New Roman" panose="02020603050405020304" pitchFamily="18" charset="0"/>
                <a:cs typeface="Times New Roman" panose="02020603050405020304" pitchFamily="18" charset="0"/>
              </a:rPr>
              <a:t>kWh</a:t>
            </a:r>
          </a:p>
        </p:txBody>
      </p:sp>
      <p:sp>
        <p:nvSpPr>
          <p:cNvPr id="29" name="TextBox 28"/>
          <p:cNvSpPr txBox="1"/>
          <p:nvPr/>
        </p:nvSpPr>
        <p:spPr>
          <a:xfrm>
            <a:off x="8686800" y="2056162"/>
            <a:ext cx="381000"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a:t>
            </a:r>
          </a:p>
          <a:p>
            <a:endParaRPr lang="en-US" sz="1050" baseline="30000" dirty="0"/>
          </a:p>
        </p:txBody>
      </p:sp>
      <p:sp>
        <p:nvSpPr>
          <p:cNvPr id="30" name="TextBox 29"/>
          <p:cNvSpPr txBox="1"/>
          <p:nvPr/>
        </p:nvSpPr>
        <p:spPr>
          <a:xfrm>
            <a:off x="914400" y="1139649"/>
            <a:ext cx="2819400" cy="507831"/>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Raw Data (AMR)</a:t>
            </a:r>
          </a:p>
          <a:p>
            <a:endParaRPr lang="en-US" sz="1050" baseline="30000" dirty="0"/>
          </a:p>
        </p:txBody>
      </p:sp>
    </p:spTree>
    <p:extLst>
      <p:ext uri="{BB962C8B-B14F-4D97-AF65-F5344CB8AC3E}">
        <p14:creationId xmlns:p14="http://schemas.microsoft.com/office/powerpoint/2010/main" val="133294453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sp>
        <p:nvSpPr>
          <p:cNvPr id="4" name="Slide Number Placeholder 3"/>
          <p:cNvSpPr>
            <a:spLocks noGrp="1"/>
          </p:cNvSpPr>
          <p:nvPr>
            <p:ph type="sldNum" sz="quarter" idx="4"/>
          </p:nvPr>
        </p:nvSpPr>
        <p:spPr/>
        <p:txBody>
          <a:bodyPr/>
          <a:lstStyle/>
          <a:p>
            <a:fld id="{179A9A4E-4C82-4D44-9372-C31BB3818094}" type="slidenum">
              <a:rPr lang="en-US" smtClean="0"/>
              <a:pPr/>
              <a:t>138</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Overall steps</a:t>
            </a:r>
            <a:endParaRPr lang="en-US" dirty="0"/>
          </a:p>
          <a:p>
            <a:endParaRPr lang="en-US" sz="1050" baseline="30000" dirty="0"/>
          </a:p>
        </p:txBody>
      </p:sp>
      <p:sp>
        <p:nvSpPr>
          <p:cNvPr id="27" name="TextBox 26"/>
          <p:cNvSpPr txBox="1"/>
          <p:nvPr/>
        </p:nvSpPr>
        <p:spPr>
          <a:xfrm>
            <a:off x="1143000" y="1524000"/>
            <a:ext cx="7172325" cy="3247043"/>
          </a:xfrm>
          <a:prstGeom prst="rect">
            <a:avLst/>
          </a:prstGeom>
          <a:noFill/>
        </p:spPr>
        <p:txBody>
          <a:bodyPr wrap="square" rtlCol="0">
            <a:spAutoFit/>
          </a:bodyPr>
          <a:lstStyle/>
          <a:p>
            <a:pPr lvl="0"/>
            <a:r>
              <a:rPr lang="en-US" sz="1800" b="1" i="1" dirty="0">
                <a:latin typeface="Times New Roman" panose="02020603050405020304" pitchFamily="18" charset="0"/>
                <a:cs typeface="Times New Roman" panose="02020603050405020304" pitchFamily="18" charset="0"/>
              </a:rPr>
              <a:t>Step I -- </a:t>
            </a:r>
            <a:r>
              <a:rPr lang="en-US" sz="1800" dirty="0">
                <a:latin typeface="Times New Roman" panose="02020603050405020304" pitchFamily="18" charset="0"/>
                <a:cs typeface="Times New Roman" panose="02020603050405020304" pitchFamily="18" charset="0"/>
              </a:rPr>
              <a:t>Extract the topology based on the provided distribution system map,</a:t>
            </a:r>
          </a:p>
          <a:p>
            <a:r>
              <a:rPr lang="en-US" sz="1800" b="1" i="1" dirty="0">
                <a:latin typeface="Times New Roman" panose="02020603050405020304" pitchFamily="18" charset="0"/>
                <a:cs typeface="Times New Roman" panose="02020603050405020304" pitchFamily="18" charset="0"/>
              </a:rPr>
              <a:t>Step II -- </a:t>
            </a:r>
            <a:r>
              <a:rPr lang="en-US" sz="1800" dirty="0">
                <a:latin typeface="Times New Roman" panose="02020603050405020304" pitchFamily="18" charset="0"/>
                <a:cs typeface="Times New Roman" panose="02020603050405020304" pitchFamily="18" charset="0"/>
              </a:rPr>
              <a:t>Determine the connection between customers and distribution transformers using geographic information, then infer hourly energy consumption from monthly billing data, </a:t>
            </a:r>
            <a:r>
              <a:rPr lang="en-US" sz="1800">
                <a:latin typeface="Times New Roman" panose="02020603050405020304" pitchFamily="18" charset="0"/>
                <a:cs typeface="Times New Roman" panose="02020603050405020304" pitchFamily="18" charset="0"/>
              </a:rPr>
              <a:t>calculate customer-level </a:t>
            </a:r>
            <a:r>
              <a:rPr lang="en-US" sz="1800" dirty="0">
                <a:latin typeface="Times New Roman" panose="02020603050405020304" pitchFamily="18" charset="0"/>
                <a:cs typeface="Times New Roman" panose="02020603050405020304" pitchFamily="18" charset="0"/>
              </a:rPr>
              <a:t>P and Q, and aggregate individual customer powers to obtain spot loads,</a:t>
            </a:r>
          </a:p>
          <a:p>
            <a:r>
              <a:rPr lang="en-US" sz="1800" b="1" i="1" dirty="0">
                <a:latin typeface="Times New Roman" panose="02020603050405020304" pitchFamily="18" charset="0"/>
                <a:cs typeface="Times New Roman" panose="02020603050405020304" pitchFamily="18" charset="0"/>
              </a:rPr>
              <a:t>Step III -- </a:t>
            </a:r>
            <a:r>
              <a:rPr lang="en-US" sz="1800" dirty="0">
                <a:latin typeface="Times New Roman" panose="02020603050405020304" pitchFamily="18" charset="0"/>
                <a:cs typeface="Times New Roman" panose="02020603050405020304" pitchFamily="18" charset="0"/>
              </a:rPr>
              <a:t>Build electric device models in </a:t>
            </a:r>
            <a:r>
              <a:rPr lang="en-US" sz="1800" dirty="0" err="1">
                <a:latin typeface="Times New Roman" panose="02020603050405020304" pitchFamily="18" charset="0"/>
                <a:cs typeface="Times New Roman" panose="02020603050405020304" pitchFamily="18" charset="0"/>
              </a:rPr>
              <a:t>OpenDSS</a:t>
            </a:r>
            <a:r>
              <a:rPr lang="en-US" sz="1800" dirty="0">
                <a:latin typeface="Times New Roman" panose="02020603050405020304" pitchFamily="18" charset="0"/>
                <a:cs typeface="Times New Roman" panose="02020603050405020304" pitchFamily="18" charset="0"/>
              </a:rPr>
              <a:t>, using provided device information and calculated loads,</a:t>
            </a:r>
          </a:p>
          <a:p>
            <a:r>
              <a:rPr lang="en-US" sz="1800" b="1" i="1" dirty="0">
                <a:latin typeface="Times New Roman" panose="02020603050405020304" pitchFamily="18" charset="0"/>
                <a:cs typeface="Times New Roman" panose="02020603050405020304" pitchFamily="18" charset="0"/>
              </a:rPr>
              <a:t>Step VI-- </a:t>
            </a:r>
            <a:r>
              <a:rPr lang="en-US" sz="1800" dirty="0">
                <a:latin typeface="Times New Roman" panose="02020603050405020304" pitchFamily="18" charset="0"/>
                <a:cs typeface="Times New Roman" panose="02020603050405020304" pitchFamily="18" charset="0"/>
              </a:rPr>
              <a:t>Build the </a:t>
            </a:r>
            <a:r>
              <a:rPr lang="en-US" sz="1800" dirty="0" err="1">
                <a:latin typeface="Times New Roman" panose="02020603050405020304" pitchFamily="18" charset="0"/>
                <a:cs typeface="Times New Roman" panose="02020603050405020304" pitchFamily="18" charset="0"/>
              </a:rPr>
              <a:t>Matlab-OpenDSS</a:t>
            </a:r>
            <a:r>
              <a:rPr lang="en-US" sz="1800" dirty="0">
                <a:latin typeface="Times New Roman" panose="02020603050405020304" pitchFamily="18" charset="0"/>
                <a:cs typeface="Times New Roman" panose="02020603050405020304" pitchFamily="18" charset="0"/>
              </a:rPr>
              <a:t> interface,</a:t>
            </a:r>
          </a:p>
          <a:p>
            <a:pPr lvl="0"/>
            <a:r>
              <a:rPr lang="en-US" sz="1800" b="1" i="1" dirty="0">
                <a:solidFill>
                  <a:srgbClr val="000000"/>
                </a:solidFill>
                <a:latin typeface="Times New Roman" panose="02020603050405020304" pitchFamily="18" charset="0"/>
                <a:cs typeface="Times New Roman" panose="02020603050405020304" pitchFamily="18" charset="0"/>
              </a:rPr>
              <a:t>Step V -- </a:t>
            </a:r>
            <a:r>
              <a:rPr lang="en-US" sz="1800" dirty="0">
                <a:solidFill>
                  <a:srgbClr val="000000"/>
                </a:solidFill>
                <a:latin typeface="Times New Roman" panose="02020603050405020304" pitchFamily="18" charset="0"/>
                <a:cs typeface="Times New Roman" panose="02020603050405020304" pitchFamily="18" charset="0"/>
              </a:rPr>
              <a:t>Perform time-series power flow analysis.</a:t>
            </a:r>
          </a:p>
          <a:p>
            <a:pPr lvl="0"/>
            <a:endParaRPr lang="en-US" sz="1800" dirty="0">
              <a:solidFill>
                <a:srgbClr val="000000"/>
              </a:solidFill>
              <a:latin typeface="Times New Roman" panose="02020603050405020304" pitchFamily="18" charset="0"/>
              <a:cs typeface="Times New Roman" panose="02020603050405020304" pitchFamily="18" charset="0"/>
            </a:endParaRPr>
          </a:p>
          <a:p>
            <a:endParaRPr lang="en-US" sz="1050" baseline="30000" dirty="0"/>
          </a:p>
        </p:txBody>
      </p:sp>
    </p:spTree>
    <p:extLst>
      <p:ext uri="{BB962C8B-B14F-4D97-AF65-F5344CB8AC3E}">
        <p14:creationId xmlns:p14="http://schemas.microsoft.com/office/powerpoint/2010/main" val="49006203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8968" y="1004305"/>
            <a:ext cx="7086600" cy="5009703"/>
          </a:xfrm>
          <a:prstGeom prst="rect">
            <a:avLst/>
          </a:prstGeom>
        </p:spPr>
      </p:pic>
      <p:sp>
        <p:nvSpPr>
          <p:cNvPr id="2"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sp>
        <p:nvSpPr>
          <p:cNvPr id="4" name="Slide Number Placeholder 3"/>
          <p:cNvSpPr>
            <a:spLocks noGrp="1"/>
          </p:cNvSpPr>
          <p:nvPr>
            <p:ph type="sldNum" sz="quarter" idx="4"/>
          </p:nvPr>
        </p:nvSpPr>
        <p:spPr/>
        <p:txBody>
          <a:bodyPr/>
          <a:lstStyle/>
          <a:p>
            <a:fld id="{179A9A4E-4C82-4D44-9372-C31BB3818094}" type="slidenum">
              <a:rPr lang="en-US" smtClean="0"/>
              <a:pPr/>
              <a:t>139</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Topology</a:t>
            </a:r>
            <a:endParaRPr lang="en-US" dirty="0"/>
          </a:p>
          <a:p>
            <a:endParaRPr lang="en-US" sz="1050" baseline="30000" dirty="0"/>
          </a:p>
        </p:txBody>
      </p:sp>
      <p:sp>
        <p:nvSpPr>
          <p:cNvPr id="3" name="Right Arrow 2"/>
          <p:cNvSpPr/>
          <p:nvPr/>
        </p:nvSpPr>
        <p:spPr bwMode="auto">
          <a:xfrm>
            <a:off x="1341132" y="3398840"/>
            <a:ext cx="381000" cy="32490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nvGrpSpPr>
          <p:cNvPr id="20" name="Group 19"/>
          <p:cNvGrpSpPr/>
          <p:nvPr/>
        </p:nvGrpSpPr>
        <p:grpSpPr>
          <a:xfrm>
            <a:off x="4674751" y="976353"/>
            <a:ext cx="4071532" cy="2986047"/>
            <a:chOff x="4674751" y="976353"/>
            <a:chExt cx="4071532" cy="2986047"/>
          </a:xfrm>
        </p:grpSpPr>
        <p:pic>
          <p:nvPicPr>
            <p:cNvPr id="10" name="Picture 9"/>
            <p:cNvPicPr>
              <a:picLocks noChangeAspect="1"/>
            </p:cNvPicPr>
            <p:nvPr/>
          </p:nvPicPr>
          <p:blipFill>
            <a:blip r:embed="rId4"/>
            <a:stretch>
              <a:fillRect/>
            </a:stretch>
          </p:blipFill>
          <p:spPr>
            <a:xfrm>
              <a:off x="5490032" y="976353"/>
              <a:ext cx="3256251" cy="2312603"/>
            </a:xfrm>
            <a:prstGeom prst="rect">
              <a:avLst/>
            </a:prstGeom>
          </p:spPr>
        </p:pic>
        <p:sp>
          <p:nvSpPr>
            <p:cNvPr id="18" name="Rectangle 17"/>
            <p:cNvSpPr/>
            <p:nvPr/>
          </p:nvSpPr>
          <p:spPr bwMode="auto">
            <a:xfrm>
              <a:off x="4674751" y="3377100"/>
              <a:ext cx="714066" cy="585300"/>
            </a:xfrm>
            <a:prstGeom prst="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cxnSp>
          <p:nvCxnSpPr>
            <p:cNvPr id="19" name="Straight Arrow Connector 18"/>
            <p:cNvCxnSpPr/>
            <p:nvPr/>
          </p:nvCxnSpPr>
          <p:spPr bwMode="auto">
            <a:xfrm flipV="1">
              <a:off x="5388817" y="3122310"/>
              <a:ext cx="249983" cy="283688"/>
            </a:xfrm>
            <a:prstGeom prst="straightConnector1">
              <a:avLst/>
            </a:prstGeom>
            <a:solidFill>
              <a:schemeClr val="accent1"/>
            </a:solidFill>
            <a:ln w="12700" cap="flat" cmpd="sng" algn="ctr">
              <a:solidFill>
                <a:srgbClr val="FF0000"/>
              </a:solidFill>
              <a:prstDash val="solid"/>
              <a:round/>
              <a:headEnd type="none" w="lg" len="lg"/>
              <a:tailEnd type="triangle" w="lg" len="lg"/>
            </a:ln>
            <a:effectLst/>
          </p:spPr>
        </p:cxnSp>
      </p:grpSp>
      <p:grpSp>
        <p:nvGrpSpPr>
          <p:cNvPr id="33" name="Group 32"/>
          <p:cNvGrpSpPr/>
          <p:nvPr/>
        </p:nvGrpSpPr>
        <p:grpSpPr>
          <a:xfrm>
            <a:off x="5334000" y="3733800"/>
            <a:ext cx="2912169" cy="2346325"/>
            <a:chOff x="5334000" y="3733800"/>
            <a:chExt cx="2912169" cy="2346325"/>
          </a:xfrm>
        </p:grpSpPr>
        <p:sp>
          <p:nvSpPr>
            <p:cNvPr id="26" name="Rectangle 25"/>
            <p:cNvSpPr/>
            <p:nvPr/>
          </p:nvSpPr>
          <p:spPr bwMode="auto">
            <a:xfrm>
              <a:off x="5334000" y="3733800"/>
              <a:ext cx="533400" cy="381000"/>
            </a:xfrm>
            <a:prstGeom prst="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31" name="Picture 30"/>
            <p:cNvPicPr>
              <a:picLocks noChangeAspect="1"/>
            </p:cNvPicPr>
            <p:nvPr/>
          </p:nvPicPr>
          <p:blipFill>
            <a:blip r:embed="rId5"/>
            <a:stretch>
              <a:fillRect/>
            </a:stretch>
          </p:blipFill>
          <p:spPr>
            <a:xfrm>
              <a:off x="6086778" y="4570564"/>
              <a:ext cx="2159391" cy="1509561"/>
            </a:xfrm>
            <a:prstGeom prst="rect">
              <a:avLst/>
            </a:prstGeom>
          </p:spPr>
        </p:pic>
        <p:cxnSp>
          <p:nvCxnSpPr>
            <p:cNvPr id="27" name="Straight Arrow Connector 26"/>
            <p:cNvCxnSpPr/>
            <p:nvPr/>
          </p:nvCxnSpPr>
          <p:spPr bwMode="auto">
            <a:xfrm>
              <a:off x="5776985" y="4138370"/>
              <a:ext cx="627447" cy="967030"/>
            </a:xfrm>
            <a:prstGeom prst="straightConnector1">
              <a:avLst/>
            </a:prstGeom>
            <a:solidFill>
              <a:schemeClr val="accent1"/>
            </a:solidFill>
            <a:ln w="12700" cap="flat" cmpd="sng" algn="ctr">
              <a:solidFill>
                <a:srgbClr val="FF0000"/>
              </a:solidFill>
              <a:prstDash val="solid"/>
              <a:round/>
              <a:headEnd type="none" w="lg" len="lg"/>
              <a:tailEnd type="triangle" w="lg" len="lg"/>
            </a:ln>
            <a:effectLst/>
          </p:spPr>
        </p:cxnSp>
      </p:grpSp>
      <p:grpSp>
        <p:nvGrpSpPr>
          <p:cNvPr id="43" name="Group 42"/>
          <p:cNvGrpSpPr/>
          <p:nvPr/>
        </p:nvGrpSpPr>
        <p:grpSpPr>
          <a:xfrm>
            <a:off x="2077829" y="4800600"/>
            <a:ext cx="2545999" cy="1145482"/>
            <a:chOff x="2077829" y="4800600"/>
            <a:chExt cx="2545999" cy="1145482"/>
          </a:xfrm>
        </p:grpSpPr>
        <p:grpSp>
          <p:nvGrpSpPr>
            <p:cNvPr id="37" name="Group 36"/>
            <p:cNvGrpSpPr/>
            <p:nvPr/>
          </p:nvGrpSpPr>
          <p:grpSpPr>
            <a:xfrm>
              <a:off x="3131935" y="4800600"/>
              <a:ext cx="1491893" cy="1145482"/>
              <a:chOff x="3567112" y="1840573"/>
              <a:chExt cx="4491038" cy="3228975"/>
            </a:xfrm>
          </p:grpSpPr>
          <p:pic>
            <p:nvPicPr>
              <p:cNvPr id="35" name="Picture 34"/>
              <p:cNvPicPr>
                <a:picLocks noChangeAspect="1"/>
              </p:cNvPicPr>
              <p:nvPr/>
            </p:nvPicPr>
            <p:blipFill>
              <a:blip r:embed="rId6"/>
              <a:stretch>
                <a:fillRect/>
              </a:stretch>
            </p:blipFill>
            <p:spPr>
              <a:xfrm>
                <a:off x="3567112" y="1928812"/>
                <a:ext cx="2009775" cy="3000375"/>
              </a:xfrm>
              <a:prstGeom prst="rect">
                <a:avLst/>
              </a:prstGeom>
            </p:spPr>
          </p:pic>
          <p:pic>
            <p:nvPicPr>
              <p:cNvPr id="36" name="Picture 35"/>
              <p:cNvPicPr>
                <a:picLocks noChangeAspect="1"/>
              </p:cNvPicPr>
              <p:nvPr/>
            </p:nvPicPr>
            <p:blipFill>
              <a:blip r:embed="rId7"/>
              <a:stretch>
                <a:fillRect/>
              </a:stretch>
            </p:blipFill>
            <p:spPr>
              <a:xfrm>
                <a:off x="5600700" y="1840573"/>
                <a:ext cx="2457450" cy="3228975"/>
              </a:xfrm>
              <a:prstGeom prst="rect">
                <a:avLst/>
              </a:prstGeom>
            </p:spPr>
          </p:pic>
        </p:grpSp>
        <p:sp>
          <p:nvSpPr>
            <p:cNvPr id="38" name="Rectangle 37"/>
            <p:cNvSpPr/>
            <p:nvPr/>
          </p:nvSpPr>
          <p:spPr bwMode="auto">
            <a:xfrm>
              <a:off x="2077829" y="5317692"/>
              <a:ext cx="533400" cy="244908"/>
            </a:xfrm>
            <a:prstGeom prst="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cxnSp>
          <p:nvCxnSpPr>
            <p:cNvPr id="39" name="Straight Arrow Connector 38"/>
            <p:cNvCxnSpPr/>
            <p:nvPr/>
          </p:nvCxnSpPr>
          <p:spPr bwMode="auto">
            <a:xfrm flipV="1">
              <a:off x="2667000" y="5410200"/>
              <a:ext cx="381000" cy="76200"/>
            </a:xfrm>
            <a:prstGeom prst="straightConnector1">
              <a:avLst/>
            </a:prstGeom>
            <a:solidFill>
              <a:schemeClr val="accent1"/>
            </a:solidFill>
            <a:ln w="12700" cap="flat" cmpd="sng" algn="ctr">
              <a:solidFill>
                <a:srgbClr val="FF0000"/>
              </a:solidFill>
              <a:prstDash val="solid"/>
              <a:round/>
              <a:headEnd type="none" w="lg" len="lg"/>
              <a:tailEnd type="triangle" w="lg" len="lg"/>
            </a:ln>
            <a:effectLst/>
          </p:spPr>
        </p:cxnSp>
      </p:grpSp>
      <p:grpSp>
        <p:nvGrpSpPr>
          <p:cNvPr id="52" name="Group 51"/>
          <p:cNvGrpSpPr/>
          <p:nvPr/>
        </p:nvGrpSpPr>
        <p:grpSpPr>
          <a:xfrm>
            <a:off x="2667000" y="847929"/>
            <a:ext cx="476884" cy="2419615"/>
            <a:chOff x="-1086484" y="2589271"/>
            <a:chExt cx="476884" cy="2419615"/>
          </a:xfrm>
        </p:grpSpPr>
        <p:pic>
          <p:nvPicPr>
            <p:cNvPr id="44" name="Picture 43"/>
            <p:cNvPicPr>
              <a:picLocks noChangeAspect="1"/>
            </p:cNvPicPr>
            <p:nvPr/>
          </p:nvPicPr>
          <p:blipFill>
            <a:blip r:embed="rId8"/>
            <a:stretch>
              <a:fillRect/>
            </a:stretch>
          </p:blipFill>
          <p:spPr>
            <a:xfrm>
              <a:off x="-1086484" y="2589271"/>
              <a:ext cx="469438" cy="1134476"/>
            </a:xfrm>
            <a:prstGeom prst="rect">
              <a:avLst/>
            </a:prstGeom>
          </p:spPr>
        </p:pic>
        <p:sp>
          <p:nvSpPr>
            <p:cNvPr id="45" name="Rectangle 44"/>
            <p:cNvSpPr/>
            <p:nvPr/>
          </p:nvSpPr>
          <p:spPr bwMode="auto">
            <a:xfrm>
              <a:off x="-936265" y="4648199"/>
              <a:ext cx="326665" cy="360687"/>
            </a:xfrm>
            <a:prstGeom prst="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cxnSp>
          <p:nvCxnSpPr>
            <p:cNvPr id="46" name="Straight Arrow Connector 45"/>
            <p:cNvCxnSpPr>
              <a:stCxn id="45" idx="0"/>
              <a:endCxn id="44" idx="2"/>
            </p:cNvCxnSpPr>
            <p:nvPr/>
          </p:nvCxnSpPr>
          <p:spPr bwMode="auto">
            <a:xfrm flipH="1" flipV="1">
              <a:off x="-851765" y="3723747"/>
              <a:ext cx="78833" cy="924452"/>
            </a:xfrm>
            <a:prstGeom prst="straightConnector1">
              <a:avLst/>
            </a:prstGeom>
            <a:solidFill>
              <a:schemeClr val="accent1"/>
            </a:solidFill>
            <a:ln w="12700" cap="flat" cmpd="sng" algn="ctr">
              <a:solidFill>
                <a:srgbClr val="FF0000"/>
              </a:solidFill>
              <a:prstDash val="solid"/>
              <a:round/>
              <a:headEnd type="none" w="lg" len="lg"/>
              <a:tailEnd type="triangle" w="lg" len="lg"/>
            </a:ln>
            <a:effectLst/>
          </p:spPr>
        </p:cxnSp>
      </p:grpSp>
      <p:grpSp>
        <p:nvGrpSpPr>
          <p:cNvPr id="63" name="Group 62"/>
          <p:cNvGrpSpPr/>
          <p:nvPr/>
        </p:nvGrpSpPr>
        <p:grpSpPr>
          <a:xfrm>
            <a:off x="1973545" y="3241331"/>
            <a:ext cx="1894164" cy="2551407"/>
            <a:chOff x="-1344539" y="4189811"/>
            <a:chExt cx="1894164" cy="2551407"/>
          </a:xfrm>
        </p:grpSpPr>
        <p:pic>
          <p:nvPicPr>
            <p:cNvPr id="53" name="Picture 52"/>
            <p:cNvPicPr>
              <a:picLocks noChangeAspect="1"/>
            </p:cNvPicPr>
            <p:nvPr/>
          </p:nvPicPr>
          <p:blipFill>
            <a:blip r:embed="rId9"/>
            <a:stretch>
              <a:fillRect/>
            </a:stretch>
          </p:blipFill>
          <p:spPr>
            <a:xfrm>
              <a:off x="-1344539" y="5896289"/>
              <a:ext cx="1894164" cy="844929"/>
            </a:xfrm>
            <a:prstGeom prst="rect">
              <a:avLst/>
            </a:prstGeom>
          </p:spPr>
        </p:pic>
        <p:sp>
          <p:nvSpPr>
            <p:cNvPr id="54" name="Rectangle 53"/>
            <p:cNvSpPr/>
            <p:nvPr/>
          </p:nvSpPr>
          <p:spPr bwMode="auto">
            <a:xfrm>
              <a:off x="-925893" y="4189811"/>
              <a:ext cx="694837" cy="360687"/>
            </a:xfrm>
            <a:prstGeom prst="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cxnSp>
          <p:nvCxnSpPr>
            <p:cNvPr id="55" name="Straight Arrow Connector 54"/>
            <p:cNvCxnSpPr>
              <a:stCxn id="54" idx="2"/>
              <a:endCxn id="53" idx="0"/>
            </p:cNvCxnSpPr>
            <p:nvPr/>
          </p:nvCxnSpPr>
          <p:spPr bwMode="auto">
            <a:xfrm>
              <a:off x="-578474" y="4550498"/>
              <a:ext cx="181017" cy="1345791"/>
            </a:xfrm>
            <a:prstGeom prst="straightConnector1">
              <a:avLst/>
            </a:prstGeom>
            <a:solidFill>
              <a:schemeClr val="accent1"/>
            </a:solidFill>
            <a:ln w="12700" cap="flat" cmpd="sng" algn="ctr">
              <a:solidFill>
                <a:srgbClr val="FF0000"/>
              </a:solidFill>
              <a:prstDash val="solid"/>
              <a:round/>
              <a:headEnd type="none" w="lg" len="lg"/>
              <a:tailEnd type="triangle" w="lg" len="lg"/>
            </a:ln>
            <a:effectLst/>
          </p:spPr>
        </p:cxnSp>
      </p:grpSp>
    </p:spTree>
    <p:extLst>
      <p:ext uri="{BB962C8B-B14F-4D97-AF65-F5344CB8AC3E}">
        <p14:creationId xmlns:p14="http://schemas.microsoft.com/office/powerpoint/2010/main" val="228222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14</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1" name="TextBox 10"/>
          <p:cNvSpPr txBox="1"/>
          <p:nvPr/>
        </p:nvSpPr>
        <p:spPr>
          <a:xfrm>
            <a:off x="1390650" y="1676400"/>
            <a:ext cx="6762750" cy="3477875"/>
          </a:xfrm>
          <a:prstGeom prst="rect">
            <a:avLst/>
          </a:prstGeom>
          <a:noFill/>
        </p:spPr>
        <p:txBody>
          <a:bodyPr wrap="square" rtlCol="0">
            <a:spAutoFit/>
          </a:bodyPr>
          <a:lstStyle/>
          <a:p>
            <a:pPr marL="457200" lvl="0" indent="-457200">
              <a:buFont typeface="+mj-lt"/>
              <a:buAutoNum type="arabicParenR" startAt="2"/>
            </a:pPr>
            <a:r>
              <a:rPr lang="en-US" sz="2000" u="sng" dirty="0">
                <a:latin typeface="Times New Roman" panose="02020603050405020304" pitchFamily="18" charset="0"/>
                <a:cs typeface="Times New Roman" panose="02020603050405020304" pitchFamily="18" charset="0"/>
              </a:rPr>
              <a:t>Switching and protection</a:t>
            </a:r>
            <a:r>
              <a:rPr lang="en-US" sz="2000" dirty="0">
                <a:latin typeface="Times New Roman" panose="02020603050405020304" pitchFamily="18" charset="0"/>
                <a:cs typeface="Times New Roman" panose="02020603050405020304" pitchFamily="18" charset="0"/>
              </a:rPr>
              <a:t>: Different kinds of switchgear will be located at the substation, including switches, circuit breakers, reclosers, and fuses.</a:t>
            </a:r>
          </a:p>
          <a:p>
            <a:pPr lvl="0"/>
            <a:endParaRPr lang="en-US" sz="2000" dirty="0">
              <a:latin typeface="Times New Roman" panose="02020603050405020304" pitchFamily="18" charset="0"/>
              <a:cs typeface="Times New Roman" panose="02020603050405020304" pitchFamily="18" charset="0"/>
            </a:endParaRPr>
          </a:p>
          <a:p>
            <a:pPr marL="457200" lvl="0" indent="-457200">
              <a:buFont typeface="+mj-lt"/>
              <a:buAutoNum type="arabicParenR" startAt="3"/>
            </a:pPr>
            <a:r>
              <a:rPr lang="en-US" sz="2000" u="sng" dirty="0">
                <a:latin typeface="Times New Roman" panose="02020603050405020304" pitchFamily="18" charset="0"/>
                <a:cs typeface="Times New Roman" panose="02020603050405020304" pitchFamily="18" charset="0"/>
              </a:rPr>
              <a:t>Voltage regulation</a:t>
            </a:r>
            <a:r>
              <a:rPr lang="en-US" sz="2000" dirty="0">
                <a:latin typeface="Times New Roman" panose="02020603050405020304" pitchFamily="18" charset="0"/>
                <a:cs typeface="Times New Roman" panose="02020603050405020304" pitchFamily="18" charset="0"/>
              </a:rPr>
              <a:t>: Because the current flows from source to load along the feeder, and because the feeder has some amount of impedance, the feeder will cause a voltage drop. As a result, we must regulate the voltage along the feeder as the load varies. Ways to do this include substation load tap-changing transformers (LTCs), voltage regulators, and fixed or switched shunt capacitors.</a:t>
            </a:r>
          </a:p>
        </p:txBody>
      </p:sp>
      <p:sp>
        <p:nvSpPr>
          <p:cNvPr id="7" name="Rectangle 6"/>
          <p:cNvSpPr/>
          <p:nvPr/>
        </p:nvSpPr>
        <p:spPr>
          <a:xfrm>
            <a:off x="6400800" y="5897562"/>
            <a:ext cx="2667000" cy="261610"/>
          </a:xfrm>
          <a:prstGeom prst="rect">
            <a:avLst/>
          </a:prstGeom>
        </p:spPr>
        <p:txBody>
          <a:bodyPr wrap="square">
            <a:spAutoFit/>
          </a:bodyPr>
          <a:lstStyle/>
          <a:p>
            <a:r>
              <a:rPr lang="en-US" sz="1100" dirty="0"/>
              <a:t>http://home.eng.iastate.edu/~jdm/index.htm</a:t>
            </a:r>
          </a:p>
        </p:txBody>
      </p:sp>
      <p:sp>
        <p:nvSpPr>
          <p:cNvPr id="10" name="Rectangle 9"/>
          <p:cNvSpPr/>
          <p:nvPr/>
        </p:nvSpPr>
        <p:spPr>
          <a:xfrm>
            <a:off x="927421" y="1143000"/>
            <a:ext cx="1675459"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Substation </a:t>
            </a:r>
            <a:endParaRPr lang="en-US" dirty="0"/>
          </a:p>
        </p:txBody>
      </p:sp>
    </p:spTree>
    <p:extLst>
      <p:ext uri="{BB962C8B-B14F-4D97-AF65-F5344CB8AC3E}">
        <p14:creationId xmlns:p14="http://schemas.microsoft.com/office/powerpoint/2010/main" val="370886106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sp>
        <p:nvSpPr>
          <p:cNvPr id="4" name="Slide Number Placeholder 3"/>
          <p:cNvSpPr>
            <a:spLocks noGrp="1"/>
          </p:cNvSpPr>
          <p:nvPr>
            <p:ph type="sldNum" sz="quarter" idx="4"/>
          </p:nvPr>
        </p:nvSpPr>
        <p:spPr/>
        <p:txBody>
          <a:bodyPr/>
          <a:lstStyle/>
          <a:p>
            <a:fld id="{179A9A4E-4C82-4D44-9372-C31BB3818094}" type="slidenum">
              <a:rPr lang="en-US" smtClean="0"/>
              <a:pPr/>
              <a:t>140</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Aggregating Individual Loads</a:t>
            </a:r>
          </a:p>
          <a:p>
            <a:endParaRPr lang="en-US" sz="1050" baseline="30000" dirty="0"/>
          </a:p>
        </p:txBody>
      </p:sp>
      <p:pic>
        <p:nvPicPr>
          <p:cNvPr id="13" name="Picture 12"/>
          <p:cNvPicPr>
            <a:picLocks noChangeAspect="1"/>
          </p:cNvPicPr>
          <p:nvPr/>
        </p:nvPicPr>
        <p:blipFill>
          <a:blip r:embed="rId3"/>
          <a:stretch>
            <a:fillRect/>
          </a:stretch>
        </p:blipFill>
        <p:spPr>
          <a:xfrm>
            <a:off x="5555928" y="4877825"/>
            <a:ext cx="2089747" cy="1019772"/>
          </a:xfrm>
          <a:prstGeom prst="rect">
            <a:avLst/>
          </a:prstGeom>
        </p:spPr>
      </p:pic>
      <p:pic>
        <p:nvPicPr>
          <p:cNvPr id="3" name="Picture 2"/>
          <p:cNvPicPr>
            <a:picLocks noChangeAspect="1"/>
          </p:cNvPicPr>
          <p:nvPr/>
        </p:nvPicPr>
        <p:blipFill>
          <a:blip r:embed="rId4"/>
          <a:stretch>
            <a:fillRect/>
          </a:stretch>
        </p:blipFill>
        <p:spPr>
          <a:xfrm>
            <a:off x="5410200" y="1881119"/>
            <a:ext cx="2362200" cy="1145041"/>
          </a:xfrm>
          <a:prstGeom prst="rect">
            <a:avLst/>
          </a:prstGeom>
        </p:spPr>
      </p:pic>
      <p:sp>
        <p:nvSpPr>
          <p:cNvPr id="16" name="Rectangle 15"/>
          <p:cNvSpPr/>
          <p:nvPr/>
        </p:nvSpPr>
        <p:spPr>
          <a:xfrm>
            <a:off x="304800" y="2048753"/>
            <a:ext cx="1610009" cy="584775"/>
          </a:xfrm>
          <a:prstGeom prst="rect">
            <a:avLst/>
          </a:prstGeom>
        </p:spPr>
        <p:txBody>
          <a:bodyPr wrap="square">
            <a:spAutoFit/>
          </a:bodyPr>
          <a:lstStyle/>
          <a:p>
            <a:r>
              <a:rPr lang="en-US" sz="1600" dirty="0"/>
              <a:t>Raw monthly billing data</a:t>
            </a:r>
          </a:p>
        </p:txBody>
      </p:sp>
      <p:sp>
        <p:nvSpPr>
          <p:cNvPr id="20" name="Rectangle 19"/>
          <p:cNvSpPr/>
          <p:nvPr/>
        </p:nvSpPr>
        <p:spPr>
          <a:xfrm>
            <a:off x="6653073" y="3025574"/>
            <a:ext cx="1610009" cy="338554"/>
          </a:xfrm>
          <a:prstGeom prst="rect">
            <a:avLst/>
          </a:prstGeom>
        </p:spPr>
        <p:txBody>
          <a:bodyPr wrap="square">
            <a:spAutoFit/>
          </a:bodyPr>
          <a:lstStyle/>
          <a:p>
            <a:r>
              <a:rPr lang="en-US" sz="1600" dirty="0"/>
              <a:t>Assumption</a:t>
            </a:r>
          </a:p>
        </p:txBody>
      </p:sp>
      <p:pic>
        <p:nvPicPr>
          <p:cNvPr id="21" name="Picture 20"/>
          <p:cNvPicPr>
            <a:picLocks noChangeAspect="1"/>
          </p:cNvPicPr>
          <p:nvPr/>
        </p:nvPicPr>
        <p:blipFill>
          <a:blip r:embed="rId5"/>
          <a:stretch>
            <a:fillRect/>
          </a:stretch>
        </p:blipFill>
        <p:spPr>
          <a:xfrm>
            <a:off x="6498239" y="2982302"/>
            <a:ext cx="154834" cy="450773"/>
          </a:xfrm>
          <a:prstGeom prst="rect">
            <a:avLst/>
          </a:prstGeom>
        </p:spPr>
      </p:pic>
      <p:pic>
        <p:nvPicPr>
          <p:cNvPr id="22" name="Picture 21"/>
          <p:cNvPicPr>
            <a:picLocks noChangeAspect="1"/>
          </p:cNvPicPr>
          <p:nvPr/>
        </p:nvPicPr>
        <p:blipFill>
          <a:blip r:embed="rId6"/>
          <a:stretch>
            <a:fillRect/>
          </a:stretch>
        </p:blipFill>
        <p:spPr>
          <a:xfrm>
            <a:off x="5607638" y="3453163"/>
            <a:ext cx="1950293" cy="1415054"/>
          </a:xfrm>
          <a:prstGeom prst="rect">
            <a:avLst/>
          </a:prstGeom>
        </p:spPr>
      </p:pic>
      <p:pic>
        <p:nvPicPr>
          <p:cNvPr id="26" name="Picture 25"/>
          <p:cNvPicPr>
            <a:picLocks noChangeAspect="1"/>
          </p:cNvPicPr>
          <p:nvPr/>
        </p:nvPicPr>
        <p:blipFill>
          <a:blip r:embed="rId7"/>
          <a:stretch>
            <a:fillRect/>
          </a:stretch>
        </p:blipFill>
        <p:spPr>
          <a:xfrm>
            <a:off x="3123752" y="4705350"/>
            <a:ext cx="1787979" cy="1371600"/>
          </a:xfrm>
          <a:prstGeom prst="rect">
            <a:avLst/>
          </a:prstGeom>
        </p:spPr>
      </p:pic>
      <p:pic>
        <p:nvPicPr>
          <p:cNvPr id="28" name="Picture 27"/>
          <p:cNvPicPr>
            <a:picLocks noChangeAspect="1"/>
          </p:cNvPicPr>
          <p:nvPr/>
        </p:nvPicPr>
        <p:blipFill>
          <a:blip r:embed="rId8"/>
          <a:stretch>
            <a:fillRect/>
          </a:stretch>
        </p:blipFill>
        <p:spPr>
          <a:xfrm flipV="1">
            <a:off x="4948466" y="5295900"/>
            <a:ext cx="570727" cy="202672"/>
          </a:xfrm>
          <a:prstGeom prst="rect">
            <a:avLst/>
          </a:prstGeom>
        </p:spPr>
      </p:pic>
      <p:sp>
        <p:nvSpPr>
          <p:cNvPr id="29" name="Rectangle 28"/>
          <p:cNvSpPr/>
          <p:nvPr/>
        </p:nvSpPr>
        <p:spPr>
          <a:xfrm>
            <a:off x="914401" y="4366796"/>
            <a:ext cx="1447800" cy="338554"/>
          </a:xfrm>
          <a:prstGeom prst="rect">
            <a:avLst/>
          </a:prstGeom>
        </p:spPr>
        <p:txBody>
          <a:bodyPr wrap="square">
            <a:spAutoFit/>
          </a:bodyPr>
          <a:lstStyle/>
          <a:p>
            <a:r>
              <a:rPr lang="en-US" sz="1600" dirty="0" err="1"/>
              <a:t>P.mat</a:t>
            </a:r>
            <a:endParaRPr lang="en-US" sz="1600" dirty="0"/>
          </a:p>
        </p:txBody>
      </p:sp>
      <p:sp>
        <p:nvSpPr>
          <p:cNvPr id="30" name="Rectangle 29"/>
          <p:cNvSpPr/>
          <p:nvPr/>
        </p:nvSpPr>
        <p:spPr>
          <a:xfrm>
            <a:off x="3123752" y="4417576"/>
            <a:ext cx="1610009" cy="338554"/>
          </a:xfrm>
          <a:prstGeom prst="rect">
            <a:avLst/>
          </a:prstGeom>
        </p:spPr>
        <p:txBody>
          <a:bodyPr wrap="square">
            <a:spAutoFit/>
          </a:bodyPr>
          <a:lstStyle/>
          <a:p>
            <a:r>
              <a:rPr lang="en-US" sz="1600" dirty="0" err="1"/>
              <a:t>Q.mat</a:t>
            </a:r>
            <a:endParaRPr lang="en-US" sz="1600" dirty="0"/>
          </a:p>
        </p:txBody>
      </p:sp>
      <p:sp>
        <p:nvSpPr>
          <p:cNvPr id="6" name="Rectangle 5"/>
          <p:cNvSpPr/>
          <p:nvPr/>
        </p:nvSpPr>
        <p:spPr>
          <a:xfrm>
            <a:off x="838200" y="1300519"/>
            <a:ext cx="4572000" cy="369332"/>
          </a:xfrm>
          <a:prstGeom prst="rect">
            <a:avLst/>
          </a:prstGeom>
        </p:spPr>
        <p:txBody>
          <a:bodyPr>
            <a:spAutoFit/>
          </a:bodyPr>
          <a:lstStyle/>
          <a:p>
            <a:pPr lvl="0"/>
            <a:r>
              <a:rPr lang="en-US" sz="1800" dirty="0">
                <a:latin typeface="Times New Roman" panose="02020603050405020304" pitchFamily="18" charset="0"/>
                <a:cs typeface="Times New Roman" panose="02020603050405020304" pitchFamily="18" charset="0"/>
              </a:rPr>
              <a:t>Calculate P and Q for Individual Customer</a:t>
            </a:r>
            <a:endParaRPr lang="en-US" sz="1800" dirty="0"/>
          </a:p>
        </p:txBody>
      </p:sp>
      <p:sp>
        <p:nvSpPr>
          <p:cNvPr id="27" name="Rectangle 26"/>
          <p:cNvSpPr/>
          <p:nvPr/>
        </p:nvSpPr>
        <p:spPr>
          <a:xfrm>
            <a:off x="3889874" y="3160775"/>
            <a:ext cx="1792358" cy="584775"/>
          </a:xfrm>
          <a:prstGeom prst="rect">
            <a:avLst/>
          </a:prstGeom>
        </p:spPr>
        <p:txBody>
          <a:bodyPr wrap="square">
            <a:spAutoFit/>
          </a:bodyPr>
          <a:lstStyle/>
          <a:p>
            <a:pPr algn="ctr"/>
            <a:r>
              <a:rPr lang="en-US" sz="1600" dirty="0"/>
              <a:t>Hourly</a:t>
            </a:r>
          </a:p>
          <a:p>
            <a:pPr algn="ctr"/>
            <a:r>
              <a:rPr lang="en-US" sz="1600" dirty="0"/>
              <a:t>energy data</a:t>
            </a:r>
          </a:p>
        </p:txBody>
      </p:sp>
      <p:pic>
        <p:nvPicPr>
          <p:cNvPr id="12" name="Picture 11"/>
          <p:cNvPicPr>
            <a:picLocks noChangeAspect="1"/>
          </p:cNvPicPr>
          <p:nvPr/>
        </p:nvPicPr>
        <p:blipFill>
          <a:blip r:embed="rId9"/>
          <a:stretch>
            <a:fillRect/>
          </a:stretch>
        </p:blipFill>
        <p:spPr>
          <a:xfrm>
            <a:off x="1719067" y="1707994"/>
            <a:ext cx="2790979" cy="1213828"/>
          </a:xfrm>
          <a:prstGeom prst="rect">
            <a:avLst/>
          </a:prstGeom>
        </p:spPr>
      </p:pic>
      <p:pic>
        <p:nvPicPr>
          <p:cNvPr id="32" name="Picture 31"/>
          <p:cNvPicPr>
            <a:picLocks noChangeAspect="1"/>
          </p:cNvPicPr>
          <p:nvPr/>
        </p:nvPicPr>
        <p:blipFill>
          <a:blip r:embed="rId5"/>
          <a:stretch>
            <a:fillRect/>
          </a:stretch>
        </p:blipFill>
        <p:spPr>
          <a:xfrm>
            <a:off x="3123752" y="2941170"/>
            <a:ext cx="152848" cy="444991"/>
          </a:xfrm>
          <a:prstGeom prst="rect">
            <a:avLst/>
          </a:prstGeom>
        </p:spPr>
      </p:pic>
      <p:sp>
        <p:nvSpPr>
          <p:cNvPr id="14" name="Rectangle 13"/>
          <p:cNvSpPr/>
          <p:nvPr/>
        </p:nvSpPr>
        <p:spPr>
          <a:xfrm>
            <a:off x="-34952" y="5814054"/>
            <a:ext cx="1490611" cy="307777"/>
          </a:xfrm>
          <a:prstGeom prst="rect">
            <a:avLst/>
          </a:prstGeom>
        </p:spPr>
        <p:txBody>
          <a:bodyPr wrap="square">
            <a:spAutoFit/>
          </a:bodyPr>
          <a:lstStyle/>
          <a:p>
            <a:r>
              <a:rPr lang="en-US" sz="700" dirty="0">
                <a:hlinkClick r:id="rId10"/>
              </a:rPr>
              <a:t>https://ieeexplore.ieee.org/stamp/stamp.jsp?tp=&amp;arnumber=8616827</a:t>
            </a:r>
            <a:endParaRPr lang="en-US" sz="700" dirty="0"/>
          </a:p>
        </p:txBody>
      </p:sp>
      <p:pic>
        <p:nvPicPr>
          <p:cNvPr id="25" name="Picture 24"/>
          <p:cNvPicPr>
            <a:picLocks noChangeAspect="1"/>
          </p:cNvPicPr>
          <p:nvPr/>
        </p:nvPicPr>
        <p:blipFill>
          <a:blip r:embed="rId11"/>
          <a:stretch>
            <a:fillRect/>
          </a:stretch>
        </p:blipFill>
        <p:spPr>
          <a:xfrm>
            <a:off x="914400" y="4705350"/>
            <a:ext cx="1801258" cy="1371600"/>
          </a:xfrm>
          <a:prstGeom prst="rect">
            <a:avLst/>
          </a:prstGeom>
        </p:spPr>
      </p:pic>
      <p:sp>
        <p:nvSpPr>
          <p:cNvPr id="23" name="Rectangle 22">
            <a:extLst>
              <a:ext uri="{FF2B5EF4-FFF2-40B4-BE49-F238E27FC236}">
                <a16:creationId xmlns:a16="http://schemas.microsoft.com/office/drawing/2014/main" id="{AFAF8670-D63C-449B-8997-D5EC161A8A02}"/>
              </a:ext>
            </a:extLst>
          </p:cNvPr>
          <p:cNvSpPr/>
          <p:nvPr/>
        </p:nvSpPr>
        <p:spPr>
          <a:xfrm>
            <a:off x="7696200" y="5147846"/>
            <a:ext cx="1264680" cy="338554"/>
          </a:xfrm>
          <a:prstGeom prst="rect">
            <a:avLst/>
          </a:prstGeom>
        </p:spPr>
        <p:txBody>
          <a:bodyPr wrap="square">
            <a:spAutoFit/>
          </a:bodyPr>
          <a:lstStyle/>
          <a:p>
            <a:r>
              <a:rPr lang="en-US" sz="1600" dirty="0"/>
              <a:t>pf: 0.9~0.95</a:t>
            </a:r>
          </a:p>
        </p:txBody>
      </p:sp>
      <p:pic>
        <p:nvPicPr>
          <p:cNvPr id="8" name="Picture 7"/>
          <p:cNvPicPr>
            <a:picLocks noChangeAspect="1"/>
          </p:cNvPicPr>
          <p:nvPr/>
        </p:nvPicPr>
        <p:blipFill>
          <a:blip r:embed="rId12"/>
          <a:stretch>
            <a:fillRect/>
          </a:stretch>
        </p:blipFill>
        <p:spPr>
          <a:xfrm>
            <a:off x="2454874" y="3449769"/>
            <a:ext cx="3152764" cy="910455"/>
          </a:xfrm>
          <a:prstGeom prst="rect">
            <a:avLst/>
          </a:prstGeom>
        </p:spPr>
      </p:pic>
    </p:spTree>
    <p:extLst>
      <p:ext uri="{BB962C8B-B14F-4D97-AF65-F5344CB8AC3E}">
        <p14:creationId xmlns:p14="http://schemas.microsoft.com/office/powerpoint/2010/main" val="196765305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sp>
        <p:nvSpPr>
          <p:cNvPr id="4" name="Slide Number Placeholder 3"/>
          <p:cNvSpPr>
            <a:spLocks noGrp="1"/>
          </p:cNvSpPr>
          <p:nvPr>
            <p:ph type="sldNum" sz="quarter" idx="4"/>
          </p:nvPr>
        </p:nvSpPr>
        <p:spPr/>
        <p:txBody>
          <a:bodyPr/>
          <a:lstStyle/>
          <a:p>
            <a:fld id="{179A9A4E-4C82-4D44-9372-C31BB3818094}" type="slidenum">
              <a:rPr lang="en-US" smtClean="0"/>
              <a:pPr/>
              <a:t>141</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Aggregating Individual Loads</a:t>
            </a:r>
          </a:p>
          <a:p>
            <a:endParaRPr lang="en-US" sz="1050" baseline="30000" dirty="0"/>
          </a:p>
        </p:txBody>
      </p:sp>
      <p:sp>
        <p:nvSpPr>
          <p:cNvPr id="15" name="TextBox 14"/>
          <p:cNvSpPr txBox="1"/>
          <p:nvPr/>
        </p:nvSpPr>
        <p:spPr>
          <a:xfrm>
            <a:off x="1379444" y="4205386"/>
            <a:ext cx="2545785" cy="841256"/>
          </a:xfrm>
          <a:prstGeom prst="rect">
            <a:avLst/>
          </a:prstGeom>
          <a:noFill/>
        </p:spPr>
        <p:txBody>
          <a:bodyPr wrap="square" rtlCol="0">
            <a:spAutoFit/>
          </a:bodyPr>
          <a:lstStyle/>
          <a:p>
            <a:pPr lvl="0"/>
            <a:r>
              <a:rPr lang="en-US" sz="1400" dirty="0">
                <a:latin typeface="Times New Roman" panose="02020603050405020304" pitchFamily="18" charset="0"/>
                <a:cs typeface="Times New Roman" panose="02020603050405020304" pitchFamily="18" charset="0"/>
              </a:rPr>
              <a:t>Determine the connection between distribution  transformers and customers</a:t>
            </a:r>
            <a:endParaRPr lang="en-US" sz="1400" dirty="0"/>
          </a:p>
          <a:p>
            <a:endParaRPr lang="en-US" sz="1000" baseline="30000" dirty="0"/>
          </a:p>
        </p:txBody>
      </p:sp>
      <p:sp>
        <p:nvSpPr>
          <p:cNvPr id="37" name="Down Arrow 36"/>
          <p:cNvSpPr/>
          <p:nvPr/>
        </p:nvSpPr>
        <p:spPr bwMode="auto">
          <a:xfrm>
            <a:off x="4628171" y="3639730"/>
            <a:ext cx="523875" cy="387933"/>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nvGrpSpPr>
          <p:cNvPr id="38" name="Group 37"/>
          <p:cNvGrpSpPr/>
          <p:nvPr/>
        </p:nvGrpSpPr>
        <p:grpSpPr>
          <a:xfrm>
            <a:off x="3592091" y="4096366"/>
            <a:ext cx="3349376" cy="1010598"/>
            <a:chOff x="2596761" y="2141081"/>
            <a:chExt cx="3555187" cy="1187907"/>
          </a:xfrm>
        </p:grpSpPr>
        <p:sp>
          <p:nvSpPr>
            <p:cNvPr id="39" name="Rectangle 38"/>
            <p:cNvSpPr/>
            <p:nvPr/>
          </p:nvSpPr>
          <p:spPr>
            <a:xfrm>
              <a:off x="4627948" y="2675027"/>
              <a:ext cx="1524000" cy="397953"/>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connection</a:t>
              </a:r>
              <a:endParaRPr lang="en-US" sz="1600" dirty="0"/>
            </a:p>
          </p:txBody>
        </p:sp>
        <p:sp>
          <p:nvSpPr>
            <p:cNvPr id="40" name="Oval 39"/>
            <p:cNvSpPr/>
            <p:nvPr/>
          </p:nvSpPr>
          <p:spPr bwMode="auto">
            <a:xfrm>
              <a:off x="2756142" y="2687456"/>
              <a:ext cx="1347712" cy="152400"/>
            </a:xfrm>
            <a:prstGeom prst="ellipse">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cxnSp>
          <p:nvCxnSpPr>
            <p:cNvPr id="41" name="Straight Arrow Connector 40"/>
            <p:cNvCxnSpPr/>
            <p:nvPr/>
          </p:nvCxnSpPr>
          <p:spPr bwMode="auto">
            <a:xfrm>
              <a:off x="4275932" y="2763656"/>
              <a:ext cx="315746" cy="0"/>
            </a:xfrm>
            <a:prstGeom prst="straightConnector1">
              <a:avLst/>
            </a:prstGeom>
            <a:solidFill>
              <a:schemeClr val="accent1"/>
            </a:solidFill>
            <a:ln w="12700" cap="flat" cmpd="sng" algn="ctr">
              <a:solidFill>
                <a:srgbClr val="FF0000"/>
              </a:solidFill>
              <a:prstDash val="solid"/>
              <a:round/>
              <a:headEnd type="none" w="lg" len="lg"/>
              <a:tailEnd type="triangle" w="lg" len="lg"/>
            </a:ln>
            <a:effectLst/>
          </p:spPr>
        </p:cxnSp>
        <p:sp>
          <p:nvSpPr>
            <p:cNvPr id="42" name="Line 5"/>
            <p:cNvSpPr>
              <a:spLocks noChangeShapeType="1"/>
            </p:cNvSpPr>
            <p:nvPr/>
          </p:nvSpPr>
          <p:spPr bwMode="auto">
            <a:xfrm>
              <a:off x="3425825" y="2214563"/>
              <a:ext cx="0" cy="95250"/>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6"/>
            <p:cNvSpPr>
              <a:spLocks/>
            </p:cNvSpPr>
            <p:nvPr/>
          </p:nvSpPr>
          <p:spPr bwMode="auto">
            <a:xfrm>
              <a:off x="3522663" y="2309813"/>
              <a:ext cx="95250" cy="49213"/>
            </a:xfrm>
            <a:custGeom>
              <a:avLst/>
              <a:gdLst>
                <a:gd name="T0" fmla="*/ 0 w 60"/>
                <a:gd name="T1" fmla="*/ 0 h 31"/>
                <a:gd name="T2" fmla="*/ 30 w 60"/>
                <a:gd name="T3" fmla="*/ 31 h 31"/>
                <a:gd name="T4" fmla="*/ 60 w 60"/>
                <a:gd name="T5" fmla="*/ 0 h 31"/>
              </a:gdLst>
              <a:ahLst/>
              <a:cxnLst>
                <a:cxn ang="0">
                  <a:pos x="T0" y="T1"/>
                </a:cxn>
                <a:cxn ang="0">
                  <a:pos x="T2" y="T3"/>
                </a:cxn>
                <a:cxn ang="0">
                  <a:pos x="T4" y="T5"/>
                </a:cxn>
              </a:cxnLst>
              <a:rect l="0" t="0" r="r" b="b"/>
              <a:pathLst>
                <a:path w="60" h="31">
                  <a:moveTo>
                    <a:pt x="0" y="0"/>
                  </a:moveTo>
                  <a:cubicBezTo>
                    <a:pt x="0" y="17"/>
                    <a:pt x="13" y="31"/>
                    <a:pt x="30" y="31"/>
                  </a:cubicBezTo>
                  <a:cubicBezTo>
                    <a:pt x="47" y="31"/>
                    <a:pt x="60" y="17"/>
                    <a:pt x="60" y="0"/>
                  </a:cubicBezTo>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7"/>
            <p:cNvSpPr>
              <a:spLocks/>
            </p:cNvSpPr>
            <p:nvPr/>
          </p:nvSpPr>
          <p:spPr bwMode="auto">
            <a:xfrm>
              <a:off x="3425825" y="2309813"/>
              <a:ext cx="96838" cy="49213"/>
            </a:xfrm>
            <a:custGeom>
              <a:avLst/>
              <a:gdLst>
                <a:gd name="T0" fmla="*/ 0 w 61"/>
                <a:gd name="T1" fmla="*/ 0 h 31"/>
                <a:gd name="T2" fmla="*/ 30 w 61"/>
                <a:gd name="T3" fmla="*/ 31 h 31"/>
                <a:gd name="T4" fmla="*/ 61 w 61"/>
                <a:gd name="T5" fmla="*/ 0 h 31"/>
              </a:gdLst>
              <a:ahLst/>
              <a:cxnLst>
                <a:cxn ang="0">
                  <a:pos x="T0" y="T1"/>
                </a:cxn>
                <a:cxn ang="0">
                  <a:pos x="T2" y="T3"/>
                </a:cxn>
                <a:cxn ang="0">
                  <a:pos x="T4" y="T5"/>
                </a:cxn>
              </a:cxnLst>
              <a:rect l="0" t="0" r="r" b="b"/>
              <a:pathLst>
                <a:path w="61" h="31">
                  <a:moveTo>
                    <a:pt x="0" y="0"/>
                  </a:moveTo>
                  <a:cubicBezTo>
                    <a:pt x="0" y="17"/>
                    <a:pt x="13" y="31"/>
                    <a:pt x="30" y="31"/>
                  </a:cubicBezTo>
                  <a:cubicBezTo>
                    <a:pt x="47" y="31"/>
                    <a:pt x="61" y="17"/>
                    <a:pt x="61" y="0"/>
                  </a:cubicBezTo>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8"/>
            <p:cNvSpPr>
              <a:spLocks/>
            </p:cNvSpPr>
            <p:nvPr/>
          </p:nvSpPr>
          <p:spPr bwMode="auto">
            <a:xfrm>
              <a:off x="3328988" y="2309813"/>
              <a:ext cx="96838" cy="49213"/>
            </a:xfrm>
            <a:custGeom>
              <a:avLst/>
              <a:gdLst>
                <a:gd name="T0" fmla="*/ 0 w 61"/>
                <a:gd name="T1" fmla="*/ 0 h 31"/>
                <a:gd name="T2" fmla="*/ 30 w 61"/>
                <a:gd name="T3" fmla="*/ 31 h 31"/>
                <a:gd name="T4" fmla="*/ 61 w 61"/>
                <a:gd name="T5" fmla="*/ 0 h 31"/>
              </a:gdLst>
              <a:ahLst/>
              <a:cxnLst>
                <a:cxn ang="0">
                  <a:pos x="T0" y="T1"/>
                </a:cxn>
                <a:cxn ang="0">
                  <a:pos x="T2" y="T3"/>
                </a:cxn>
                <a:cxn ang="0">
                  <a:pos x="T4" y="T5"/>
                </a:cxn>
              </a:cxnLst>
              <a:rect l="0" t="0" r="r" b="b"/>
              <a:pathLst>
                <a:path w="61" h="31">
                  <a:moveTo>
                    <a:pt x="0" y="0"/>
                  </a:moveTo>
                  <a:cubicBezTo>
                    <a:pt x="0" y="17"/>
                    <a:pt x="13" y="31"/>
                    <a:pt x="30" y="31"/>
                  </a:cubicBezTo>
                  <a:cubicBezTo>
                    <a:pt x="47" y="31"/>
                    <a:pt x="61" y="17"/>
                    <a:pt x="61" y="0"/>
                  </a:cubicBezTo>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9"/>
            <p:cNvSpPr>
              <a:spLocks/>
            </p:cNvSpPr>
            <p:nvPr/>
          </p:nvSpPr>
          <p:spPr bwMode="auto">
            <a:xfrm>
              <a:off x="3232150" y="2309813"/>
              <a:ext cx="96838" cy="49213"/>
            </a:xfrm>
            <a:custGeom>
              <a:avLst/>
              <a:gdLst>
                <a:gd name="T0" fmla="*/ 0 w 61"/>
                <a:gd name="T1" fmla="*/ 0 h 31"/>
                <a:gd name="T2" fmla="*/ 31 w 61"/>
                <a:gd name="T3" fmla="*/ 31 h 31"/>
                <a:gd name="T4" fmla="*/ 61 w 61"/>
                <a:gd name="T5" fmla="*/ 0 h 31"/>
              </a:gdLst>
              <a:ahLst/>
              <a:cxnLst>
                <a:cxn ang="0">
                  <a:pos x="T0" y="T1"/>
                </a:cxn>
                <a:cxn ang="0">
                  <a:pos x="T2" y="T3"/>
                </a:cxn>
                <a:cxn ang="0">
                  <a:pos x="T4" y="T5"/>
                </a:cxn>
              </a:cxnLst>
              <a:rect l="0" t="0" r="r" b="b"/>
              <a:pathLst>
                <a:path w="61" h="31">
                  <a:moveTo>
                    <a:pt x="0" y="0"/>
                  </a:moveTo>
                  <a:cubicBezTo>
                    <a:pt x="0" y="17"/>
                    <a:pt x="14" y="31"/>
                    <a:pt x="31" y="31"/>
                  </a:cubicBezTo>
                  <a:cubicBezTo>
                    <a:pt x="47" y="31"/>
                    <a:pt x="61" y="17"/>
                    <a:pt x="61" y="0"/>
                  </a:cubicBezTo>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0"/>
            <p:cNvSpPr>
              <a:spLocks/>
            </p:cNvSpPr>
            <p:nvPr/>
          </p:nvSpPr>
          <p:spPr bwMode="auto">
            <a:xfrm>
              <a:off x="3232150" y="2379663"/>
              <a:ext cx="96838" cy="49213"/>
            </a:xfrm>
            <a:custGeom>
              <a:avLst/>
              <a:gdLst>
                <a:gd name="T0" fmla="*/ 61 w 61"/>
                <a:gd name="T1" fmla="*/ 31 h 31"/>
                <a:gd name="T2" fmla="*/ 31 w 61"/>
                <a:gd name="T3" fmla="*/ 0 h 31"/>
                <a:gd name="T4" fmla="*/ 0 w 61"/>
                <a:gd name="T5" fmla="*/ 31 h 31"/>
              </a:gdLst>
              <a:ahLst/>
              <a:cxnLst>
                <a:cxn ang="0">
                  <a:pos x="T0" y="T1"/>
                </a:cxn>
                <a:cxn ang="0">
                  <a:pos x="T2" y="T3"/>
                </a:cxn>
                <a:cxn ang="0">
                  <a:pos x="T4" y="T5"/>
                </a:cxn>
              </a:cxnLst>
              <a:rect l="0" t="0" r="r" b="b"/>
              <a:pathLst>
                <a:path w="61" h="31">
                  <a:moveTo>
                    <a:pt x="61" y="31"/>
                  </a:moveTo>
                  <a:cubicBezTo>
                    <a:pt x="61" y="14"/>
                    <a:pt x="47" y="0"/>
                    <a:pt x="31" y="0"/>
                  </a:cubicBezTo>
                  <a:cubicBezTo>
                    <a:pt x="14" y="0"/>
                    <a:pt x="0" y="14"/>
                    <a:pt x="0" y="31"/>
                  </a:cubicBezTo>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1"/>
            <p:cNvSpPr>
              <a:spLocks/>
            </p:cNvSpPr>
            <p:nvPr/>
          </p:nvSpPr>
          <p:spPr bwMode="auto">
            <a:xfrm>
              <a:off x="3328988" y="2379663"/>
              <a:ext cx="96838" cy="49213"/>
            </a:xfrm>
            <a:custGeom>
              <a:avLst/>
              <a:gdLst>
                <a:gd name="T0" fmla="*/ 61 w 61"/>
                <a:gd name="T1" fmla="*/ 31 h 31"/>
                <a:gd name="T2" fmla="*/ 30 w 61"/>
                <a:gd name="T3" fmla="*/ 0 h 31"/>
                <a:gd name="T4" fmla="*/ 0 w 61"/>
                <a:gd name="T5" fmla="*/ 31 h 31"/>
              </a:gdLst>
              <a:ahLst/>
              <a:cxnLst>
                <a:cxn ang="0">
                  <a:pos x="T0" y="T1"/>
                </a:cxn>
                <a:cxn ang="0">
                  <a:pos x="T2" y="T3"/>
                </a:cxn>
                <a:cxn ang="0">
                  <a:pos x="T4" y="T5"/>
                </a:cxn>
              </a:cxnLst>
              <a:rect l="0" t="0" r="r" b="b"/>
              <a:pathLst>
                <a:path w="61" h="31">
                  <a:moveTo>
                    <a:pt x="61" y="31"/>
                  </a:moveTo>
                  <a:cubicBezTo>
                    <a:pt x="61" y="14"/>
                    <a:pt x="47" y="0"/>
                    <a:pt x="30" y="0"/>
                  </a:cubicBezTo>
                  <a:cubicBezTo>
                    <a:pt x="13" y="0"/>
                    <a:pt x="0" y="14"/>
                    <a:pt x="0" y="31"/>
                  </a:cubicBezTo>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2"/>
            <p:cNvSpPr>
              <a:spLocks/>
            </p:cNvSpPr>
            <p:nvPr/>
          </p:nvSpPr>
          <p:spPr bwMode="auto">
            <a:xfrm>
              <a:off x="3425825" y="2379663"/>
              <a:ext cx="96838" cy="49213"/>
            </a:xfrm>
            <a:custGeom>
              <a:avLst/>
              <a:gdLst>
                <a:gd name="T0" fmla="*/ 61 w 61"/>
                <a:gd name="T1" fmla="*/ 31 h 31"/>
                <a:gd name="T2" fmla="*/ 30 w 61"/>
                <a:gd name="T3" fmla="*/ 0 h 31"/>
                <a:gd name="T4" fmla="*/ 0 w 61"/>
                <a:gd name="T5" fmla="*/ 31 h 31"/>
              </a:gdLst>
              <a:ahLst/>
              <a:cxnLst>
                <a:cxn ang="0">
                  <a:pos x="T0" y="T1"/>
                </a:cxn>
                <a:cxn ang="0">
                  <a:pos x="T2" y="T3"/>
                </a:cxn>
                <a:cxn ang="0">
                  <a:pos x="T4" y="T5"/>
                </a:cxn>
              </a:cxnLst>
              <a:rect l="0" t="0" r="r" b="b"/>
              <a:pathLst>
                <a:path w="61" h="31">
                  <a:moveTo>
                    <a:pt x="61" y="31"/>
                  </a:moveTo>
                  <a:cubicBezTo>
                    <a:pt x="61" y="14"/>
                    <a:pt x="47" y="0"/>
                    <a:pt x="30" y="0"/>
                  </a:cubicBezTo>
                  <a:cubicBezTo>
                    <a:pt x="13" y="0"/>
                    <a:pt x="0" y="14"/>
                    <a:pt x="0" y="31"/>
                  </a:cubicBezTo>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3"/>
            <p:cNvSpPr>
              <a:spLocks/>
            </p:cNvSpPr>
            <p:nvPr/>
          </p:nvSpPr>
          <p:spPr bwMode="auto">
            <a:xfrm>
              <a:off x="3522663" y="2379663"/>
              <a:ext cx="95250" cy="49213"/>
            </a:xfrm>
            <a:custGeom>
              <a:avLst/>
              <a:gdLst>
                <a:gd name="T0" fmla="*/ 60 w 60"/>
                <a:gd name="T1" fmla="*/ 31 h 31"/>
                <a:gd name="T2" fmla="*/ 30 w 60"/>
                <a:gd name="T3" fmla="*/ 0 h 31"/>
                <a:gd name="T4" fmla="*/ 0 w 60"/>
                <a:gd name="T5" fmla="*/ 31 h 31"/>
              </a:gdLst>
              <a:ahLst/>
              <a:cxnLst>
                <a:cxn ang="0">
                  <a:pos x="T0" y="T1"/>
                </a:cxn>
                <a:cxn ang="0">
                  <a:pos x="T2" y="T3"/>
                </a:cxn>
                <a:cxn ang="0">
                  <a:pos x="T4" y="T5"/>
                </a:cxn>
              </a:cxnLst>
              <a:rect l="0" t="0" r="r" b="b"/>
              <a:pathLst>
                <a:path w="60" h="31">
                  <a:moveTo>
                    <a:pt x="60" y="31"/>
                  </a:moveTo>
                  <a:cubicBezTo>
                    <a:pt x="60" y="14"/>
                    <a:pt x="47" y="0"/>
                    <a:pt x="30" y="0"/>
                  </a:cubicBezTo>
                  <a:cubicBezTo>
                    <a:pt x="13" y="0"/>
                    <a:pt x="0" y="14"/>
                    <a:pt x="0" y="31"/>
                  </a:cubicBezTo>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14"/>
            <p:cNvSpPr>
              <a:spLocks noChangeShapeType="1"/>
            </p:cNvSpPr>
            <p:nvPr/>
          </p:nvSpPr>
          <p:spPr bwMode="auto">
            <a:xfrm>
              <a:off x="3425825" y="2428876"/>
              <a:ext cx="0" cy="454025"/>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5"/>
            <p:cNvSpPr>
              <a:spLocks/>
            </p:cNvSpPr>
            <p:nvPr/>
          </p:nvSpPr>
          <p:spPr bwMode="auto">
            <a:xfrm>
              <a:off x="3344863" y="2862263"/>
              <a:ext cx="161925" cy="161925"/>
            </a:xfrm>
            <a:custGeom>
              <a:avLst/>
              <a:gdLst>
                <a:gd name="T0" fmla="*/ 102 w 102"/>
                <a:gd name="T1" fmla="*/ 0 h 102"/>
                <a:gd name="T2" fmla="*/ 51 w 102"/>
                <a:gd name="T3" fmla="*/ 102 h 102"/>
                <a:gd name="T4" fmla="*/ 0 w 102"/>
                <a:gd name="T5" fmla="*/ 0 h 102"/>
                <a:gd name="T6" fmla="*/ 102 w 102"/>
                <a:gd name="T7" fmla="*/ 0 h 102"/>
              </a:gdLst>
              <a:ahLst/>
              <a:cxnLst>
                <a:cxn ang="0">
                  <a:pos x="T0" y="T1"/>
                </a:cxn>
                <a:cxn ang="0">
                  <a:pos x="T2" y="T3"/>
                </a:cxn>
                <a:cxn ang="0">
                  <a:pos x="T4" y="T5"/>
                </a:cxn>
                <a:cxn ang="0">
                  <a:pos x="T6" y="T7"/>
                </a:cxn>
              </a:cxnLst>
              <a:rect l="0" t="0" r="r" b="b"/>
              <a:pathLst>
                <a:path w="102" h="102">
                  <a:moveTo>
                    <a:pt x="102" y="0"/>
                  </a:moveTo>
                  <a:lnTo>
                    <a:pt x="51" y="102"/>
                  </a:lnTo>
                  <a:lnTo>
                    <a:pt x="0" y="0"/>
                  </a:lnTo>
                  <a:lnTo>
                    <a:pt x="10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Line 16"/>
            <p:cNvSpPr>
              <a:spLocks noChangeShapeType="1"/>
            </p:cNvSpPr>
            <p:nvPr/>
          </p:nvSpPr>
          <p:spPr bwMode="auto">
            <a:xfrm>
              <a:off x="3638550" y="2617788"/>
              <a:ext cx="0" cy="261938"/>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7"/>
            <p:cNvSpPr>
              <a:spLocks/>
            </p:cNvSpPr>
            <p:nvPr/>
          </p:nvSpPr>
          <p:spPr bwMode="auto">
            <a:xfrm>
              <a:off x="3557588" y="2859088"/>
              <a:ext cx="161925" cy="161925"/>
            </a:xfrm>
            <a:custGeom>
              <a:avLst/>
              <a:gdLst>
                <a:gd name="T0" fmla="*/ 0 w 102"/>
                <a:gd name="T1" fmla="*/ 0 h 102"/>
                <a:gd name="T2" fmla="*/ 51 w 102"/>
                <a:gd name="T3" fmla="*/ 102 h 102"/>
                <a:gd name="T4" fmla="*/ 102 w 102"/>
                <a:gd name="T5" fmla="*/ 0 h 102"/>
                <a:gd name="T6" fmla="*/ 0 w 102"/>
                <a:gd name="T7" fmla="*/ 0 h 102"/>
              </a:gdLst>
              <a:ahLst/>
              <a:cxnLst>
                <a:cxn ang="0">
                  <a:pos x="T0" y="T1"/>
                </a:cxn>
                <a:cxn ang="0">
                  <a:pos x="T2" y="T3"/>
                </a:cxn>
                <a:cxn ang="0">
                  <a:pos x="T4" y="T5"/>
                </a:cxn>
                <a:cxn ang="0">
                  <a:pos x="T6" y="T7"/>
                </a:cxn>
              </a:cxnLst>
              <a:rect l="0" t="0" r="r" b="b"/>
              <a:pathLst>
                <a:path w="102" h="102">
                  <a:moveTo>
                    <a:pt x="0" y="0"/>
                  </a:moveTo>
                  <a:lnTo>
                    <a:pt x="51" y="102"/>
                  </a:lnTo>
                  <a:lnTo>
                    <a:pt x="10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Line 18"/>
            <p:cNvSpPr>
              <a:spLocks noChangeShapeType="1"/>
            </p:cNvSpPr>
            <p:nvPr/>
          </p:nvSpPr>
          <p:spPr bwMode="auto">
            <a:xfrm>
              <a:off x="3846513" y="2617788"/>
              <a:ext cx="0" cy="261938"/>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9"/>
            <p:cNvSpPr>
              <a:spLocks/>
            </p:cNvSpPr>
            <p:nvPr/>
          </p:nvSpPr>
          <p:spPr bwMode="auto">
            <a:xfrm>
              <a:off x="3765550" y="2859088"/>
              <a:ext cx="161925" cy="161925"/>
            </a:xfrm>
            <a:custGeom>
              <a:avLst/>
              <a:gdLst>
                <a:gd name="T0" fmla="*/ 0 w 102"/>
                <a:gd name="T1" fmla="*/ 0 h 102"/>
                <a:gd name="T2" fmla="*/ 51 w 102"/>
                <a:gd name="T3" fmla="*/ 102 h 102"/>
                <a:gd name="T4" fmla="*/ 102 w 102"/>
                <a:gd name="T5" fmla="*/ 0 h 102"/>
                <a:gd name="T6" fmla="*/ 0 w 102"/>
                <a:gd name="T7" fmla="*/ 0 h 102"/>
              </a:gdLst>
              <a:ahLst/>
              <a:cxnLst>
                <a:cxn ang="0">
                  <a:pos x="T0" y="T1"/>
                </a:cxn>
                <a:cxn ang="0">
                  <a:pos x="T2" y="T3"/>
                </a:cxn>
                <a:cxn ang="0">
                  <a:pos x="T4" y="T5"/>
                </a:cxn>
                <a:cxn ang="0">
                  <a:pos x="T6" y="T7"/>
                </a:cxn>
              </a:cxnLst>
              <a:rect l="0" t="0" r="r" b="b"/>
              <a:pathLst>
                <a:path w="102" h="102">
                  <a:moveTo>
                    <a:pt x="0" y="0"/>
                  </a:moveTo>
                  <a:lnTo>
                    <a:pt x="51" y="102"/>
                  </a:lnTo>
                  <a:lnTo>
                    <a:pt x="10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Line 20"/>
            <p:cNvSpPr>
              <a:spLocks noChangeShapeType="1"/>
            </p:cNvSpPr>
            <p:nvPr/>
          </p:nvSpPr>
          <p:spPr bwMode="auto">
            <a:xfrm>
              <a:off x="3224213" y="2617788"/>
              <a:ext cx="0" cy="261938"/>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1"/>
            <p:cNvSpPr>
              <a:spLocks/>
            </p:cNvSpPr>
            <p:nvPr/>
          </p:nvSpPr>
          <p:spPr bwMode="auto">
            <a:xfrm>
              <a:off x="3143250" y="2859088"/>
              <a:ext cx="160338" cy="161925"/>
            </a:xfrm>
            <a:custGeom>
              <a:avLst/>
              <a:gdLst>
                <a:gd name="T0" fmla="*/ 0 w 101"/>
                <a:gd name="T1" fmla="*/ 0 h 102"/>
                <a:gd name="T2" fmla="*/ 51 w 101"/>
                <a:gd name="T3" fmla="*/ 102 h 102"/>
                <a:gd name="T4" fmla="*/ 101 w 101"/>
                <a:gd name="T5" fmla="*/ 0 h 102"/>
                <a:gd name="T6" fmla="*/ 0 w 101"/>
                <a:gd name="T7" fmla="*/ 0 h 102"/>
              </a:gdLst>
              <a:ahLst/>
              <a:cxnLst>
                <a:cxn ang="0">
                  <a:pos x="T0" y="T1"/>
                </a:cxn>
                <a:cxn ang="0">
                  <a:pos x="T2" y="T3"/>
                </a:cxn>
                <a:cxn ang="0">
                  <a:pos x="T4" y="T5"/>
                </a:cxn>
                <a:cxn ang="0">
                  <a:pos x="T6" y="T7"/>
                </a:cxn>
              </a:cxnLst>
              <a:rect l="0" t="0" r="r" b="b"/>
              <a:pathLst>
                <a:path w="101" h="102">
                  <a:moveTo>
                    <a:pt x="0" y="0"/>
                  </a:moveTo>
                  <a:lnTo>
                    <a:pt x="51" y="102"/>
                  </a:lnTo>
                  <a:lnTo>
                    <a:pt x="10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Line 22"/>
            <p:cNvSpPr>
              <a:spLocks noChangeShapeType="1"/>
            </p:cNvSpPr>
            <p:nvPr/>
          </p:nvSpPr>
          <p:spPr bwMode="auto">
            <a:xfrm>
              <a:off x="3016250" y="2617788"/>
              <a:ext cx="0" cy="261938"/>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3"/>
            <p:cNvSpPr>
              <a:spLocks/>
            </p:cNvSpPr>
            <p:nvPr/>
          </p:nvSpPr>
          <p:spPr bwMode="auto">
            <a:xfrm>
              <a:off x="2935288" y="2859088"/>
              <a:ext cx="161925" cy="161925"/>
            </a:xfrm>
            <a:custGeom>
              <a:avLst/>
              <a:gdLst>
                <a:gd name="T0" fmla="*/ 0 w 102"/>
                <a:gd name="T1" fmla="*/ 0 h 102"/>
                <a:gd name="T2" fmla="*/ 51 w 102"/>
                <a:gd name="T3" fmla="*/ 102 h 102"/>
                <a:gd name="T4" fmla="*/ 102 w 102"/>
                <a:gd name="T5" fmla="*/ 0 h 102"/>
                <a:gd name="T6" fmla="*/ 0 w 102"/>
                <a:gd name="T7" fmla="*/ 0 h 102"/>
              </a:gdLst>
              <a:ahLst/>
              <a:cxnLst>
                <a:cxn ang="0">
                  <a:pos x="T0" y="T1"/>
                </a:cxn>
                <a:cxn ang="0">
                  <a:pos x="T2" y="T3"/>
                </a:cxn>
                <a:cxn ang="0">
                  <a:pos x="T4" y="T5"/>
                </a:cxn>
                <a:cxn ang="0">
                  <a:pos x="T6" y="T7"/>
                </a:cxn>
              </a:cxnLst>
              <a:rect l="0" t="0" r="r" b="b"/>
              <a:pathLst>
                <a:path w="102" h="102">
                  <a:moveTo>
                    <a:pt x="0" y="0"/>
                  </a:moveTo>
                  <a:lnTo>
                    <a:pt x="51" y="102"/>
                  </a:lnTo>
                  <a:lnTo>
                    <a:pt x="10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Line 24"/>
            <p:cNvSpPr>
              <a:spLocks noChangeShapeType="1"/>
            </p:cNvSpPr>
            <p:nvPr/>
          </p:nvSpPr>
          <p:spPr bwMode="auto">
            <a:xfrm flipH="1">
              <a:off x="2863850" y="2617788"/>
              <a:ext cx="1138238" cy="0"/>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Rectangle 25"/>
            <p:cNvSpPr>
              <a:spLocks noChangeArrowheads="1"/>
            </p:cNvSpPr>
            <p:nvPr/>
          </p:nvSpPr>
          <p:spPr bwMode="auto">
            <a:xfrm>
              <a:off x="3744913" y="2214563"/>
              <a:ext cx="1062038"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FF0000"/>
                  </a:solidFill>
                  <a:effectLst/>
                  <a:latin typeface="Calibri" panose="020F0502020204030204" pitchFamily="34" charset="0"/>
                </a:rPr>
                <a:t>Transformer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3" name="Rectangle 26"/>
            <p:cNvSpPr>
              <a:spLocks noChangeArrowheads="1"/>
            </p:cNvSpPr>
            <p:nvPr/>
          </p:nvSpPr>
          <p:spPr bwMode="auto">
            <a:xfrm>
              <a:off x="3027363" y="3046413"/>
              <a:ext cx="9271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FF0000"/>
                  </a:solidFill>
                  <a:effectLst/>
                  <a:latin typeface="Calibri" panose="020F0502020204030204" pitchFamily="34" charset="0"/>
                </a:rPr>
                <a:t>Customers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 name="Rectangle 27"/>
            <p:cNvSpPr>
              <a:spLocks noChangeArrowheads="1"/>
            </p:cNvSpPr>
            <p:nvPr/>
          </p:nvSpPr>
          <p:spPr bwMode="auto">
            <a:xfrm>
              <a:off x="2596761" y="2141081"/>
              <a:ext cx="3220714" cy="1187907"/>
            </a:xfrm>
            <a:prstGeom prst="rect">
              <a:avLst/>
            </a:pr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 name="Group 2"/>
          <p:cNvGrpSpPr/>
          <p:nvPr/>
        </p:nvGrpSpPr>
        <p:grpSpPr>
          <a:xfrm>
            <a:off x="3845057" y="5393330"/>
            <a:ext cx="2781300" cy="777305"/>
            <a:chOff x="3608365" y="5371727"/>
            <a:chExt cx="2781300" cy="777305"/>
          </a:xfrm>
        </p:grpSpPr>
        <p:sp>
          <p:nvSpPr>
            <p:cNvPr id="65" name="TextBox 64"/>
            <p:cNvSpPr txBox="1"/>
            <p:nvPr/>
          </p:nvSpPr>
          <p:spPr>
            <a:xfrm>
              <a:off x="3608365" y="5371727"/>
              <a:ext cx="2781300" cy="471924"/>
            </a:xfrm>
            <a:prstGeom prst="rect">
              <a:avLst/>
            </a:prstGeom>
            <a:noFill/>
          </p:spPr>
          <p:txBody>
            <a:bodyPr wrap="square" rtlCol="0">
              <a:spAutoFit/>
            </a:bodyPr>
            <a:lstStyle/>
            <a:p>
              <a:pPr lvl="0"/>
              <a:r>
                <a:rPr lang="en-US" sz="1800" dirty="0">
                  <a:latin typeface="Times New Roman" panose="02020603050405020304" pitchFamily="18" charset="0"/>
                  <a:cs typeface="Times New Roman" panose="02020603050405020304" pitchFamily="18" charset="0"/>
                </a:rPr>
                <a:t>Nodal P = ∑ customer P</a:t>
              </a:r>
              <a:endParaRPr lang="en-US" sz="1800" dirty="0"/>
            </a:p>
            <a:p>
              <a:endParaRPr lang="en-US" sz="1000" baseline="30000" dirty="0"/>
            </a:p>
          </p:txBody>
        </p:sp>
        <p:sp>
          <p:nvSpPr>
            <p:cNvPr id="66" name="TextBox 65"/>
            <p:cNvSpPr txBox="1"/>
            <p:nvPr/>
          </p:nvSpPr>
          <p:spPr>
            <a:xfrm>
              <a:off x="3608365" y="5677108"/>
              <a:ext cx="2781300" cy="471924"/>
            </a:xfrm>
            <a:prstGeom prst="rect">
              <a:avLst/>
            </a:prstGeom>
            <a:noFill/>
          </p:spPr>
          <p:txBody>
            <a:bodyPr wrap="square" rtlCol="0">
              <a:spAutoFit/>
            </a:bodyPr>
            <a:lstStyle/>
            <a:p>
              <a:pPr lvl="0"/>
              <a:r>
                <a:rPr lang="en-US" sz="1800" dirty="0">
                  <a:latin typeface="Times New Roman" panose="02020603050405020304" pitchFamily="18" charset="0"/>
                  <a:cs typeface="Times New Roman" panose="02020603050405020304" pitchFamily="18" charset="0"/>
                </a:rPr>
                <a:t>Nodal Q = ∑ customer Q</a:t>
              </a:r>
              <a:endParaRPr lang="en-US" sz="1800" dirty="0"/>
            </a:p>
            <a:p>
              <a:endParaRPr lang="en-US" sz="1000" baseline="30000" dirty="0"/>
            </a:p>
          </p:txBody>
        </p:sp>
      </p:grpSp>
      <p:sp>
        <p:nvSpPr>
          <p:cNvPr id="67" name="Down Arrow 66"/>
          <p:cNvSpPr/>
          <p:nvPr/>
        </p:nvSpPr>
        <p:spPr bwMode="auto">
          <a:xfrm>
            <a:off x="4900318" y="5226110"/>
            <a:ext cx="269208" cy="24265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68" name="Rectangle 67"/>
          <p:cNvSpPr/>
          <p:nvPr/>
        </p:nvSpPr>
        <p:spPr>
          <a:xfrm>
            <a:off x="838200" y="1300519"/>
            <a:ext cx="4572000" cy="369332"/>
          </a:xfrm>
          <a:prstGeom prst="rect">
            <a:avLst/>
          </a:prstGeom>
        </p:spPr>
        <p:txBody>
          <a:bodyPr>
            <a:spAutoFit/>
          </a:bodyPr>
          <a:lstStyle/>
          <a:p>
            <a:pPr lvl="0"/>
            <a:r>
              <a:rPr lang="en-US" sz="1800" dirty="0">
                <a:latin typeface="Times New Roman" panose="02020603050405020304" pitchFamily="18" charset="0"/>
                <a:cs typeface="Times New Roman" panose="02020603050405020304" pitchFamily="18" charset="0"/>
              </a:rPr>
              <a:t>Calculate Nodal P and Q</a:t>
            </a:r>
          </a:p>
        </p:txBody>
      </p:sp>
      <p:graphicFrame>
        <p:nvGraphicFramePr>
          <p:cNvPr id="69" name="Table 68"/>
          <p:cNvGraphicFramePr>
            <a:graphicFrameLocks noGrp="1"/>
          </p:cNvGraphicFramePr>
          <p:nvPr>
            <p:extLst/>
          </p:nvPr>
        </p:nvGraphicFramePr>
        <p:xfrm>
          <a:off x="152400" y="1819412"/>
          <a:ext cx="2971800" cy="1228588"/>
        </p:xfrm>
        <a:graphic>
          <a:graphicData uri="http://schemas.openxmlformats.org/drawingml/2006/table">
            <a:tbl>
              <a:tblPr/>
              <a:tblGrid>
                <a:gridCol w="2371003">
                  <a:extLst>
                    <a:ext uri="{9D8B030D-6E8A-4147-A177-3AD203B41FA5}">
                      <a16:colId xmlns:a16="http://schemas.microsoft.com/office/drawing/2014/main" val="2241564693"/>
                    </a:ext>
                  </a:extLst>
                </a:gridCol>
                <a:gridCol w="600797">
                  <a:extLst>
                    <a:ext uri="{9D8B030D-6E8A-4147-A177-3AD203B41FA5}">
                      <a16:colId xmlns:a16="http://schemas.microsoft.com/office/drawing/2014/main" val="365944713"/>
                    </a:ext>
                  </a:extLst>
                </a:gridCol>
              </a:tblGrid>
              <a:tr h="265060">
                <a:tc>
                  <a:txBody>
                    <a:bodyPr/>
                    <a:lstStyle/>
                    <a:p>
                      <a:pPr algn="ctr" fontAlgn="ctr"/>
                      <a:r>
                        <a:rPr lang="en-US" sz="1000" b="0" i="0" u="none" strike="noStrike" dirty="0">
                          <a:solidFill>
                            <a:srgbClr val="000000"/>
                          </a:solidFill>
                          <a:effectLst/>
                          <a:latin typeface="Calibri" panose="020F0502020204030204" pitchFamily="34" charset="0"/>
                        </a:rPr>
                        <a:t>Longitude, latitude</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Calibri" panose="020F0502020204030204" pitchFamily="34" charset="0"/>
                        </a:rPr>
                        <a:t>account</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16133238"/>
                  </a:ext>
                </a:extLst>
              </a:tr>
              <a:tr h="260223">
                <a:tc>
                  <a:txBody>
                    <a:bodyPr/>
                    <a:lstStyle/>
                    <a:p>
                      <a:pPr algn="ctr" fontAlgn="ctr"/>
                      <a:r>
                        <a:rPr lang="en-US" sz="1000" b="0" i="0" u="none" strike="noStrike" dirty="0">
                          <a:solidFill>
                            <a:srgbClr val="000000"/>
                          </a:solidFill>
                          <a:effectLst/>
                          <a:latin typeface="Calibri" panose="020F0502020204030204" pitchFamily="34" charset="0"/>
                        </a:rPr>
                        <a:t>POINT (-102.424463 20.743974)</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Calibri" panose="020F0502020204030204" pitchFamily="34" charset="0"/>
                        </a:rPr>
                        <a:t>100001</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257646199"/>
                  </a:ext>
                </a:extLst>
              </a:tr>
              <a:tr h="260223">
                <a:tc>
                  <a:txBody>
                    <a:bodyPr/>
                    <a:lstStyle/>
                    <a:p>
                      <a:pPr algn="ctr" fontAlgn="ctr"/>
                      <a:r>
                        <a:rPr lang="en-US" sz="1000" b="0" i="0" u="none" strike="noStrike" dirty="0">
                          <a:solidFill>
                            <a:srgbClr val="000000"/>
                          </a:solidFill>
                          <a:effectLst/>
                          <a:latin typeface="Calibri" panose="020F0502020204030204" pitchFamily="34" charset="0"/>
                        </a:rPr>
                        <a:t>POINT (-102.4092902243 20.7538538797)</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Calibri" panose="020F0502020204030204" pitchFamily="34" charset="0"/>
                        </a:rPr>
                        <a:t>100002</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650381930"/>
                  </a:ext>
                </a:extLst>
              </a:tr>
              <a:tr h="260223">
                <a:tc>
                  <a:txBody>
                    <a:bodyPr/>
                    <a:lstStyle/>
                    <a:p>
                      <a:pPr algn="ctr" fontAlgn="ctr"/>
                      <a:r>
                        <a:rPr lang="en-US" sz="1000" b="0" i="0" u="none" strike="noStrike" dirty="0">
                          <a:solidFill>
                            <a:srgbClr val="000000"/>
                          </a:solidFill>
                          <a:effectLst/>
                          <a:latin typeface="Calibri" panose="020F0502020204030204" pitchFamily="34" charset="0"/>
                        </a:rPr>
                        <a:t>POINT (-102.4124532193 20.7569480306)</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Calibri" panose="020F0502020204030204" pitchFamily="34" charset="0"/>
                        </a:rPr>
                        <a:t>100003</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751820822"/>
                  </a:ext>
                </a:extLst>
              </a:tr>
              <a:tr h="182859">
                <a:tc>
                  <a:txBody>
                    <a:bodyPr/>
                    <a:lstStyle/>
                    <a:p>
                      <a:pPr algn="ctr" fontAlgn="ctr"/>
                      <a:r>
                        <a:rPr lang="en-US" sz="1000" b="0" i="0" u="none" strike="noStrike" dirty="0">
                          <a:solidFill>
                            <a:srgbClr val="000000"/>
                          </a:solidFill>
                          <a:effectLst/>
                          <a:latin typeface="Calibri" panose="020F0502020204030204" pitchFamily="34" charset="0"/>
                        </a:rPr>
                        <a:t>POINT (-102.4198587984 20.7442916548)</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dirty="0">
                          <a:solidFill>
                            <a:srgbClr val="000000"/>
                          </a:solidFill>
                          <a:effectLst/>
                          <a:latin typeface="Calibri" panose="020F0502020204030204" pitchFamily="34" charset="0"/>
                        </a:rPr>
                        <a:t>100004</a:t>
                      </a:r>
                    </a:p>
                  </a:txBody>
                  <a:tcPr marL="6028" marR="6028" marT="6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551856042"/>
                  </a:ext>
                </a:extLst>
              </a:tr>
            </a:tbl>
          </a:graphicData>
        </a:graphic>
      </p:graphicFrame>
      <p:sp>
        <p:nvSpPr>
          <p:cNvPr id="70" name="Rectangle 69"/>
          <p:cNvSpPr/>
          <p:nvPr/>
        </p:nvSpPr>
        <p:spPr>
          <a:xfrm>
            <a:off x="990600" y="3137737"/>
            <a:ext cx="1828800" cy="307777"/>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Customer Location</a:t>
            </a:r>
            <a:endParaRPr lang="en-US" sz="1400" dirty="0"/>
          </a:p>
        </p:txBody>
      </p:sp>
      <p:sp>
        <p:nvSpPr>
          <p:cNvPr id="71" name="TextBox 70"/>
          <p:cNvSpPr txBox="1"/>
          <p:nvPr/>
        </p:nvSpPr>
        <p:spPr>
          <a:xfrm>
            <a:off x="3250369" y="2259211"/>
            <a:ext cx="342900" cy="569387"/>
          </a:xfrm>
          <a:prstGeom prst="rect">
            <a:avLst/>
          </a:prstGeom>
          <a:noFill/>
        </p:spPr>
        <p:txBody>
          <a:bodyPr wrap="square" rtlCol="0">
            <a:spAutoFit/>
          </a:bodyPr>
          <a:lstStyle/>
          <a:p>
            <a:pPr lvl="0"/>
            <a:r>
              <a:rPr lang="en-US" dirty="0">
                <a:latin typeface="Times New Roman" panose="02020603050405020304" pitchFamily="18" charset="0"/>
                <a:cs typeface="Times New Roman" panose="02020603050405020304" pitchFamily="18" charset="0"/>
              </a:rPr>
              <a:t>+</a:t>
            </a:r>
            <a:endParaRPr lang="en-US" dirty="0"/>
          </a:p>
          <a:p>
            <a:endParaRPr lang="en-US" sz="1050" baseline="30000" dirty="0"/>
          </a:p>
        </p:txBody>
      </p:sp>
      <p:sp>
        <p:nvSpPr>
          <p:cNvPr id="72" name="Rectangle 71"/>
          <p:cNvSpPr/>
          <p:nvPr/>
        </p:nvSpPr>
        <p:spPr>
          <a:xfrm>
            <a:off x="5400675" y="3210786"/>
            <a:ext cx="2155911" cy="307777"/>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Transformer Location</a:t>
            </a:r>
            <a:endParaRPr lang="en-US" sz="1400" dirty="0"/>
          </a:p>
        </p:txBody>
      </p:sp>
      <p:graphicFrame>
        <p:nvGraphicFramePr>
          <p:cNvPr id="6" name="Table 5"/>
          <p:cNvGraphicFramePr>
            <a:graphicFrameLocks noGrp="1"/>
          </p:cNvGraphicFramePr>
          <p:nvPr>
            <p:extLst/>
          </p:nvPr>
        </p:nvGraphicFramePr>
        <p:xfrm>
          <a:off x="3809175" y="1781575"/>
          <a:ext cx="5106224" cy="1342625"/>
        </p:xfrm>
        <a:graphic>
          <a:graphicData uri="http://schemas.openxmlformats.org/drawingml/2006/table">
            <a:tbl>
              <a:tblPr/>
              <a:tblGrid>
                <a:gridCol w="905394">
                  <a:extLst>
                    <a:ext uri="{9D8B030D-6E8A-4147-A177-3AD203B41FA5}">
                      <a16:colId xmlns:a16="http://schemas.microsoft.com/office/drawing/2014/main" val="3060655854"/>
                    </a:ext>
                  </a:extLst>
                </a:gridCol>
                <a:gridCol w="905394">
                  <a:extLst>
                    <a:ext uri="{9D8B030D-6E8A-4147-A177-3AD203B41FA5}">
                      <a16:colId xmlns:a16="http://schemas.microsoft.com/office/drawing/2014/main" val="770775695"/>
                    </a:ext>
                  </a:extLst>
                </a:gridCol>
                <a:gridCol w="827509">
                  <a:extLst>
                    <a:ext uri="{9D8B030D-6E8A-4147-A177-3AD203B41FA5}">
                      <a16:colId xmlns:a16="http://schemas.microsoft.com/office/drawing/2014/main" val="1057585315"/>
                    </a:ext>
                  </a:extLst>
                </a:gridCol>
                <a:gridCol w="1230258">
                  <a:extLst>
                    <a:ext uri="{9D8B030D-6E8A-4147-A177-3AD203B41FA5}">
                      <a16:colId xmlns:a16="http://schemas.microsoft.com/office/drawing/2014/main" val="747129112"/>
                    </a:ext>
                  </a:extLst>
                </a:gridCol>
                <a:gridCol w="1237669">
                  <a:extLst>
                    <a:ext uri="{9D8B030D-6E8A-4147-A177-3AD203B41FA5}">
                      <a16:colId xmlns:a16="http://schemas.microsoft.com/office/drawing/2014/main" val="1049470758"/>
                    </a:ext>
                  </a:extLst>
                </a:gridCol>
              </a:tblGrid>
              <a:tr h="335657">
                <a:tc>
                  <a:txBody>
                    <a:bodyPr/>
                    <a:lstStyle/>
                    <a:p>
                      <a:pPr algn="ctr" fontAlgn="ctr"/>
                      <a:r>
                        <a:rPr lang="en-US" sz="1000" b="0" i="0" u="none" strike="noStrike" dirty="0">
                          <a:effectLst/>
                          <a:latin typeface="Arial" panose="020B0604020202020204" pitchFamily="34" charset="0"/>
                        </a:rPr>
                        <a:t>latitude</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dirty="0">
                          <a:effectLst/>
                          <a:latin typeface="Arial" panose="020B0604020202020204" pitchFamily="34" charset="0"/>
                        </a:rPr>
                        <a:t>longitude</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pole_number</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000" b="0" i="0" u="none" strike="noStrike" dirty="0">
                          <a:effectLst/>
                          <a:latin typeface="Arial" panose="020B0604020202020204" pitchFamily="34" charset="0"/>
                        </a:rPr>
                        <a:t>number</a:t>
                      </a:r>
                      <a:r>
                        <a:rPr lang="en-US" sz="1000" b="0" i="0" u="none" strike="noStrike" baseline="0" dirty="0">
                          <a:effectLst/>
                          <a:latin typeface="Arial" panose="020B0604020202020204" pitchFamily="34" charset="0"/>
                        </a:rPr>
                        <a:t>_of</a:t>
                      </a:r>
                      <a:r>
                        <a:rPr lang="en-US" sz="1000" b="0" i="0" u="none" strike="noStrike" dirty="0">
                          <a:effectLst/>
                          <a:latin typeface="Arial" panose="020B0604020202020204" pitchFamily="34" charset="0"/>
                        </a:rPr>
                        <a:t>_phases</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dirty="0">
                          <a:effectLst/>
                          <a:latin typeface="Arial" panose="020B0604020202020204" pitchFamily="34" charset="0"/>
                        </a:rPr>
                        <a:t>transformer_size_kva</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827610805"/>
                  </a:ext>
                </a:extLst>
              </a:tr>
              <a:tr h="167828">
                <a:tc>
                  <a:txBody>
                    <a:bodyPr/>
                    <a:lstStyle/>
                    <a:p>
                      <a:pPr algn="ctr" fontAlgn="ctr"/>
                      <a:r>
                        <a:rPr lang="en-US" sz="1000" b="0" i="0" u="none" strike="noStrike" dirty="0">
                          <a:effectLst/>
                          <a:latin typeface="Arial" panose="020B0604020202020204" pitchFamily="34" charset="0"/>
                        </a:rPr>
                        <a:t>20.750511</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dirty="0">
                          <a:effectLst/>
                          <a:latin typeface="Arial" panose="020B0604020202020204" pitchFamily="34" charset="0"/>
                        </a:rPr>
                        <a:t>-102.412681</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1A-2</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000" b="0" i="0" u="none" strike="noStrike">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42992327"/>
                  </a:ext>
                </a:extLst>
              </a:tr>
              <a:tr h="167828">
                <a:tc>
                  <a:txBody>
                    <a:bodyPr/>
                    <a:lstStyle/>
                    <a:p>
                      <a:pPr algn="ctr" fontAlgn="ctr"/>
                      <a:r>
                        <a:rPr lang="en-US" sz="1000" b="0" i="0" u="none" strike="noStrike" dirty="0">
                          <a:effectLst/>
                          <a:latin typeface="Arial" panose="020B0604020202020204" pitchFamily="34" charset="0"/>
                        </a:rPr>
                        <a:t>20.749581</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dirty="0">
                          <a:effectLst/>
                          <a:latin typeface="Arial" panose="020B0604020202020204" pitchFamily="34" charset="0"/>
                        </a:rPr>
                        <a:t>-102.412363</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1B-1</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000" b="0" i="0" u="none" strike="noStrike">
                          <a:effectLst/>
                          <a:latin typeface="Arial" panose="020B0604020202020204" pitchFamily="34" charset="0"/>
                        </a:rPr>
                        <a:t>Single Phase</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25</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771631424"/>
                  </a:ext>
                </a:extLst>
              </a:tr>
              <a:tr h="167828">
                <a:tc>
                  <a:txBody>
                    <a:bodyPr/>
                    <a:lstStyle/>
                    <a:p>
                      <a:pPr algn="ctr" fontAlgn="ctr"/>
                      <a:r>
                        <a:rPr lang="en-US" sz="1000" b="0" i="0" u="none" strike="noStrike" dirty="0">
                          <a:effectLst/>
                          <a:latin typeface="Arial" panose="020B0604020202020204" pitchFamily="34" charset="0"/>
                        </a:rPr>
                        <a:t>20.749613</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dirty="0">
                          <a:effectLst/>
                          <a:latin typeface="Arial" panose="020B0604020202020204" pitchFamily="34" charset="0"/>
                        </a:rPr>
                        <a:t>-102.412793</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1BA-1</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000" b="0" i="0" u="none" strike="noStrike">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266250434"/>
                  </a:ext>
                </a:extLst>
              </a:tr>
              <a:tr h="167828">
                <a:tc>
                  <a:txBody>
                    <a:bodyPr/>
                    <a:lstStyle/>
                    <a:p>
                      <a:pPr algn="ctr" fontAlgn="ctr"/>
                      <a:r>
                        <a:rPr lang="en-US" sz="1000" b="0" i="0" u="none" strike="noStrike" dirty="0">
                          <a:effectLst/>
                          <a:latin typeface="Arial" panose="020B0604020202020204" pitchFamily="34" charset="0"/>
                        </a:rPr>
                        <a:t>20.74958</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dirty="0">
                          <a:effectLst/>
                          <a:latin typeface="Arial" panose="020B0604020202020204" pitchFamily="34" charset="0"/>
                        </a:rPr>
                        <a:t>-102.413235</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1BA-2</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000" b="0" i="0" u="none" strike="noStrike" dirty="0">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245630308"/>
                  </a:ext>
                </a:extLst>
              </a:tr>
              <a:tr h="167828">
                <a:tc>
                  <a:txBody>
                    <a:bodyPr/>
                    <a:lstStyle/>
                    <a:p>
                      <a:pPr algn="ctr" fontAlgn="ctr"/>
                      <a:r>
                        <a:rPr lang="en-US" sz="1000" b="0" i="0" u="none" strike="noStrike" dirty="0">
                          <a:effectLst/>
                          <a:latin typeface="Arial" panose="020B0604020202020204" pitchFamily="34" charset="0"/>
                        </a:rPr>
                        <a:t>20.74937</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dirty="0">
                          <a:effectLst/>
                          <a:latin typeface="Arial" panose="020B0604020202020204" pitchFamily="34" charset="0"/>
                        </a:rPr>
                        <a:t>-102.412245</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1B-2</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000" b="0" i="0" u="none" strike="noStrike">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706842529"/>
                  </a:ext>
                </a:extLst>
              </a:tr>
              <a:tr h="167828">
                <a:tc>
                  <a:txBody>
                    <a:bodyPr/>
                    <a:lstStyle/>
                    <a:p>
                      <a:pPr algn="ctr" fontAlgn="ctr"/>
                      <a:r>
                        <a:rPr lang="en-US" sz="1000" b="0" i="0" u="none" strike="noStrike" dirty="0">
                          <a:effectLst/>
                          <a:latin typeface="Arial" panose="020B0604020202020204" pitchFamily="34" charset="0"/>
                        </a:rPr>
                        <a:t>20.749166</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dirty="0">
                          <a:effectLst/>
                          <a:latin typeface="Arial" panose="020B0604020202020204" pitchFamily="34" charset="0"/>
                        </a:rPr>
                        <a:t>-102.415888</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effectLst/>
                          <a:latin typeface="Arial" panose="020B0604020202020204" pitchFamily="34" charset="0"/>
                        </a:rPr>
                        <a:t>1BC-7</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000" b="0" i="0" u="none" strike="noStrike" dirty="0">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000" b="0" i="0" u="none" strike="noStrike" dirty="0">
                          <a:effectLst/>
                          <a:latin typeface="Arial" panose="020B0604020202020204" pitchFamily="34" charset="0"/>
                        </a:rPr>
                        <a:t> </a:t>
                      </a:r>
                    </a:p>
                  </a:txBody>
                  <a:tcPr marL="8833" marR="8833" marT="88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4099250191"/>
                  </a:ext>
                </a:extLst>
              </a:tr>
            </a:tbl>
          </a:graphicData>
        </a:graphic>
      </p:graphicFrame>
    </p:spTree>
    <p:extLst>
      <p:ext uri="{BB962C8B-B14F-4D97-AF65-F5344CB8AC3E}">
        <p14:creationId xmlns:p14="http://schemas.microsoft.com/office/powerpoint/2010/main" val="161900650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79A9A4E-4C82-4D44-9372-C31BB3818094}" type="slidenum">
              <a:rPr lang="en-US" smtClean="0"/>
              <a:pPr/>
              <a:t>142</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4" name="TextBox 13"/>
          <p:cNvSpPr txBox="1"/>
          <p:nvPr/>
        </p:nvSpPr>
        <p:spPr>
          <a:xfrm>
            <a:off x="762000" y="1320969"/>
            <a:ext cx="7086600"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Overhead Lines and Underground Cables</a:t>
            </a:r>
            <a:endParaRPr lang="en-US" sz="2000" dirty="0"/>
          </a:p>
          <a:p>
            <a:endParaRPr lang="en-US" sz="1050" baseline="30000" dirty="0"/>
          </a:p>
        </p:txBody>
      </p:sp>
      <p:sp>
        <p:nvSpPr>
          <p:cNvPr id="13"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pic>
        <p:nvPicPr>
          <p:cNvPr id="10" name="Picture 9"/>
          <p:cNvPicPr>
            <a:picLocks noChangeAspect="1"/>
          </p:cNvPicPr>
          <p:nvPr/>
        </p:nvPicPr>
        <p:blipFill>
          <a:blip r:embed="rId3"/>
          <a:stretch>
            <a:fillRect/>
          </a:stretch>
        </p:blipFill>
        <p:spPr>
          <a:xfrm>
            <a:off x="2167848" y="1828800"/>
            <a:ext cx="4648118" cy="1586152"/>
          </a:xfrm>
          <a:prstGeom prst="rect">
            <a:avLst/>
          </a:prstGeom>
        </p:spPr>
      </p:pic>
      <p:pic>
        <p:nvPicPr>
          <p:cNvPr id="15" name="Picture 14"/>
          <p:cNvPicPr>
            <a:picLocks noChangeAspect="1"/>
          </p:cNvPicPr>
          <p:nvPr/>
        </p:nvPicPr>
        <p:blipFill>
          <a:blip r:embed="rId4"/>
          <a:stretch>
            <a:fillRect/>
          </a:stretch>
        </p:blipFill>
        <p:spPr>
          <a:xfrm>
            <a:off x="152400" y="3433950"/>
            <a:ext cx="3352800" cy="333375"/>
          </a:xfrm>
          <a:prstGeom prst="rect">
            <a:avLst/>
          </a:prstGeom>
        </p:spPr>
      </p:pic>
      <p:pic>
        <p:nvPicPr>
          <p:cNvPr id="16" name="Picture 15"/>
          <p:cNvPicPr>
            <a:picLocks noChangeAspect="1"/>
          </p:cNvPicPr>
          <p:nvPr/>
        </p:nvPicPr>
        <p:blipFill>
          <a:blip r:embed="rId5"/>
          <a:stretch>
            <a:fillRect/>
          </a:stretch>
        </p:blipFill>
        <p:spPr>
          <a:xfrm>
            <a:off x="800100" y="3755179"/>
            <a:ext cx="1943100" cy="374285"/>
          </a:xfrm>
          <a:prstGeom prst="rect">
            <a:avLst/>
          </a:prstGeom>
        </p:spPr>
      </p:pic>
      <p:pic>
        <p:nvPicPr>
          <p:cNvPr id="17" name="Picture 16"/>
          <p:cNvPicPr>
            <a:picLocks noChangeAspect="1"/>
          </p:cNvPicPr>
          <p:nvPr/>
        </p:nvPicPr>
        <p:blipFill>
          <a:blip r:embed="rId6"/>
          <a:stretch>
            <a:fillRect/>
          </a:stretch>
        </p:blipFill>
        <p:spPr>
          <a:xfrm>
            <a:off x="1256216" y="4071929"/>
            <a:ext cx="972299" cy="290781"/>
          </a:xfrm>
          <a:prstGeom prst="rect">
            <a:avLst/>
          </a:prstGeom>
        </p:spPr>
      </p:pic>
      <p:sp>
        <p:nvSpPr>
          <p:cNvPr id="18" name="Rectangle 17"/>
          <p:cNvSpPr/>
          <p:nvPr/>
        </p:nvSpPr>
        <p:spPr>
          <a:xfrm>
            <a:off x="858148" y="4281416"/>
            <a:ext cx="1768433" cy="338554"/>
          </a:xfrm>
          <a:prstGeom prst="rect">
            <a:avLst/>
          </a:prstGeom>
        </p:spPr>
        <p:txBody>
          <a:bodyPr wrap="none">
            <a:spAutoFit/>
          </a:bodyPr>
          <a:lstStyle/>
          <a:p>
            <a:r>
              <a:rPr lang="en-US" sz="1600" i="1" dirty="0"/>
              <a:t>U</a:t>
            </a:r>
            <a:r>
              <a:rPr lang="en-US" sz="1600" dirty="0"/>
              <a:t> – Identity matrix</a:t>
            </a:r>
          </a:p>
        </p:txBody>
      </p:sp>
      <p:sp>
        <p:nvSpPr>
          <p:cNvPr id="19" name="Rectangle 18"/>
          <p:cNvSpPr/>
          <p:nvPr/>
        </p:nvSpPr>
        <p:spPr>
          <a:xfrm>
            <a:off x="324347" y="4499282"/>
            <a:ext cx="2836033" cy="338554"/>
          </a:xfrm>
          <a:prstGeom prst="rect">
            <a:avLst/>
          </a:prstGeom>
        </p:spPr>
        <p:txBody>
          <a:bodyPr wrap="none">
            <a:spAutoFit/>
          </a:bodyPr>
          <a:lstStyle/>
          <a:p>
            <a:r>
              <a:rPr lang="en-US" sz="1600" i="1" dirty="0" err="1"/>
              <a:t>Zabc</a:t>
            </a:r>
            <a:r>
              <a:rPr lang="en-US" sz="1600" dirty="0"/>
              <a:t> – Series impedance matrix</a:t>
            </a:r>
          </a:p>
        </p:txBody>
      </p:sp>
      <p:grpSp>
        <p:nvGrpSpPr>
          <p:cNvPr id="20" name="Group 19"/>
          <p:cNvGrpSpPr/>
          <p:nvPr/>
        </p:nvGrpSpPr>
        <p:grpSpPr>
          <a:xfrm>
            <a:off x="3121538" y="4374075"/>
            <a:ext cx="1370369" cy="618200"/>
            <a:chOff x="6095584" y="4768443"/>
            <a:chExt cx="1955360" cy="942975"/>
          </a:xfrm>
        </p:grpSpPr>
        <p:pic>
          <p:nvPicPr>
            <p:cNvPr id="21" name="Picture 20"/>
            <p:cNvPicPr>
              <a:picLocks noChangeAspect="1"/>
            </p:cNvPicPr>
            <p:nvPr/>
          </p:nvPicPr>
          <p:blipFill>
            <a:blip r:embed="rId7"/>
            <a:stretch>
              <a:fillRect/>
            </a:stretch>
          </p:blipFill>
          <p:spPr>
            <a:xfrm>
              <a:off x="6812694" y="4768443"/>
              <a:ext cx="1238250" cy="942975"/>
            </a:xfrm>
            <a:prstGeom prst="rect">
              <a:avLst/>
            </a:prstGeom>
          </p:spPr>
        </p:pic>
        <p:pic>
          <p:nvPicPr>
            <p:cNvPr id="22" name="Picture 21"/>
            <p:cNvPicPr>
              <a:picLocks noChangeAspect="1"/>
            </p:cNvPicPr>
            <p:nvPr/>
          </p:nvPicPr>
          <p:blipFill>
            <a:blip r:embed="rId8"/>
            <a:stretch>
              <a:fillRect/>
            </a:stretch>
          </p:blipFill>
          <p:spPr>
            <a:xfrm>
              <a:off x="6612669" y="5135155"/>
              <a:ext cx="200025" cy="209550"/>
            </a:xfrm>
            <a:prstGeom prst="rect">
              <a:avLst/>
            </a:prstGeom>
          </p:spPr>
        </p:pic>
        <p:pic>
          <p:nvPicPr>
            <p:cNvPr id="23" name="Picture 22"/>
            <p:cNvPicPr>
              <a:picLocks noChangeAspect="1"/>
            </p:cNvPicPr>
            <p:nvPr/>
          </p:nvPicPr>
          <p:blipFill>
            <a:blip r:embed="rId9"/>
            <a:stretch>
              <a:fillRect/>
            </a:stretch>
          </p:blipFill>
          <p:spPr>
            <a:xfrm>
              <a:off x="6095584" y="5104592"/>
              <a:ext cx="561975" cy="285750"/>
            </a:xfrm>
            <a:prstGeom prst="rect">
              <a:avLst/>
            </a:prstGeom>
          </p:spPr>
        </p:pic>
      </p:grpSp>
      <p:pic>
        <p:nvPicPr>
          <p:cNvPr id="24" name="Picture 23"/>
          <p:cNvPicPr>
            <a:picLocks noChangeAspect="1"/>
          </p:cNvPicPr>
          <p:nvPr/>
        </p:nvPicPr>
        <p:blipFill>
          <a:blip r:embed="rId10"/>
          <a:stretch>
            <a:fillRect/>
          </a:stretch>
        </p:blipFill>
        <p:spPr>
          <a:xfrm>
            <a:off x="4877492" y="3581400"/>
            <a:ext cx="2894215" cy="315569"/>
          </a:xfrm>
          <a:prstGeom prst="rect">
            <a:avLst/>
          </a:prstGeom>
        </p:spPr>
      </p:pic>
      <p:pic>
        <p:nvPicPr>
          <p:cNvPr id="25" name="Picture 24"/>
          <p:cNvPicPr>
            <a:picLocks noChangeAspect="1"/>
          </p:cNvPicPr>
          <p:nvPr/>
        </p:nvPicPr>
        <p:blipFill>
          <a:blip r:embed="rId11"/>
          <a:stretch>
            <a:fillRect/>
          </a:stretch>
        </p:blipFill>
        <p:spPr>
          <a:xfrm>
            <a:off x="5181600" y="3871280"/>
            <a:ext cx="2454191" cy="365022"/>
          </a:xfrm>
          <a:prstGeom prst="rect">
            <a:avLst/>
          </a:prstGeom>
        </p:spPr>
      </p:pic>
      <p:pic>
        <p:nvPicPr>
          <p:cNvPr id="26" name="Picture 25"/>
          <p:cNvPicPr>
            <a:picLocks noChangeAspect="1"/>
          </p:cNvPicPr>
          <p:nvPr/>
        </p:nvPicPr>
        <p:blipFill>
          <a:blip r:embed="rId12"/>
          <a:stretch>
            <a:fillRect/>
          </a:stretch>
        </p:blipFill>
        <p:spPr>
          <a:xfrm>
            <a:off x="5504794" y="4169165"/>
            <a:ext cx="1845042" cy="345945"/>
          </a:xfrm>
          <a:prstGeom prst="rect">
            <a:avLst/>
          </a:prstGeom>
        </p:spPr>
      </p:pic>
      <p:sp>
        <p:nvSpPr>
          <p:cNvPr id="27" name="Rectangle 26"/>
          <p:cNvSpPr/>
          <p:nvPr/>
        </p:nvSpPr>
        <p:spPr>
          <a:xfrm>
            <a:off x="4986865" y="4433440"/>
            <a:ext cx="2805961" cy="338554"/>
          </a:xfrm>
          <a:prstGeom prst="rect">
            <a:avLst/>
          </a:prstGeom>
        </p:spPr>
        <p:txBody>
          <a:bodyPr wrap="none">
            <a:spAutoFit/>
          </a:bodyPr>
          <a:lstStyle/>
          <a:p>
            <a:r>
              <a:rPr lang="en-US" sz="1600" i="1" dirty="0" err="1"/>
              <a:t>Yabc</a:t>
            </a:r>
            <a:r>
              <a:rPr lang="en-US" sz="1600" dirty="0"/>
              <a:t> – Shunt admittance matrix</a:t>
            </a:r>
          </a:p>
        </p:txBody>
      </p:sp>
      <p:grpSp>
        <p:nvGrpSpPr>
          <p:cNvPr id="28" name="Group 27"/>
          <p:cNvGrpSpPr/>
          <p:nvPr/>
        </p:nvGrpSpPr>
        <p:grpSpPr>
          <a:xfrm>
            <a:off x="7673030" y="4259817"/>
            <a:ext cx="1357006" cy="685800"/>
            <a:chOff x="8072806" y="4705289"/>
            <a:chExt cx="1872797" cy="923925"/>
          </a:xfrm>
        </p:grpSpPr>
        <p:pic>
          <p:nvPicPr>
            <p:cNvPr id="29" name="Picture 28"/>
            <p:cNvPicPr>
              <a:picLocks noChangeAspect="1"/>
            </p:cNvPicPr>
            <p:nvPr/>
          </p:nvPicPr>
          <p:blipFill>
            <a:blip r:embed="rId13"/>
            <a:stretch>
              <a:fillRect/>
            </a:stretch>
          </p:blipFill>
          <p:spPr>
            <a:xfrm>
              <a:off x="8072806" y="5010090"/>
              <a:ext cx="495300" cy="314325"/>
            </a:xfrm>
            <a:prstGeom prst="rect">
              <a:avLst/>
            </a:prstGeom>
          </p:spPr>
        </p:pic>
        <p:pic>
          <p:nvPicPr>
            <p:cNvPr id="30" name="Picture 29"/>
            <p:cNvPicPr>
              <a:picLocks noChangeAspect="1"/>
            </p:cNvPicPr>
            <p:nvPr/>
          </p:nvPicPr>
          <p:blipFill>
            <a:blip r:embed="rId14"/>
            <a:stretch>
              <a:fillRect/>
            </a:stretch>
          </p:blipFill>
          <p:spPr>
            <a:xfrm>
              <a:off x="8544166" y="5064536"/>
              <a:ext cx="180975" cy="238125"/>
            </a:xfrm>
            <a:prstGeom prst="rect">
              <a:avLst/>
            </a:prstGeom>
          </p:spPr>
        </p:pic>
        <p:pic>
          <p:nvPicPr>
            <p:cNvPr id="31" name="Picture 30"/>
            <p:cNvPicPr>
              <a:picLocks noChangeAspect="1"/>
            </p:cNvPicPr>
            <p:nvPr/>
          </p:nvPicPr>
          <p:blipFill>
            <a:blip r:embed="rId15"/>
            <a:stretch>
              <a:fillRect/>
            </a:stretch>
          </p:blipFill>
          <p:spPr>
            <a:xfrm>
              <a:off x="8678778" y="4705289"/>
              <a:ext cx="1266825" cy="923925"/>
            </a:xfrm>
            <a:prstGeom prst="rect">
              <a:avLst/>
            </a:prstGeom>
          </p:spPr>
        </p:pic>
      </p:grpSp>
      <p:sp>
        <p:nvSpPr>
          <p:cNvPr id="33" name="TextBox 32">
            <a:extLst>
              <a:ext uri="{FF2B5EF4-FFF2-40B4-BE49-F238E27FC236}">
                <a16:creationId xmlns:a16="http://schemas.microsoft.com/office/drawing/2014/main" id="{7B3DDD49-F154-4AE5-89E2-0783AC2A1D68}"/>
              </a:ext>
            </a:extLst>
          </p:cNvPr>
          <p:cNvSpPr txBox="1"/>
          <p:nvPr/>
        </p:nvSpPr>
        <p:spPr>
          <a:xfrm>
            <a:off x="1143000" y="5132323"/>
            <a:ext cx="7328765" cy="933589"/>
          </a:xfrm>
          <a:prstGeom prst="rect">
            <a:avLst/>
          </a:prstGeom>
          <a:noFill/>
        </p:spPr>
        <p:txBody>
          <a:bodyPr wrap="square" rtlCol="0">
            <a:spAutoFit/>
          </a:bodyPr>
          <a:lstStyle/>
          <a:p>
            <a:pPr lvl="0"/>
            <a:r>
              <a:rPr lang="en-US" sz="1600" dirty="0">
                <a:solidFill>
                  <a:srgbClr val="FF0000"/>
                </a:solidFill>
                <a:latin typeface="Times New Roman" panose="02020603050405020304" pitchFamily="18" charset="0"/>
                <a:cs typeface="Times New Roman" panose="02020603050405020304" pitchFamily="18" charset="0"/>
              </a:rPr>
              <a:t>In short, to build line models, we need to calculate </a:t>
            </a:r>
            <a:r>
              <a:rPr lang="en-US" sz="1600" dirty="0" err="1">
                <a:solidFill>
                  <a:srgbClr val="FF0000"/>
                </a:solidFill>
                <a:latin typeface="Times New Roman" panose="02020603050405020304" pitchFamily="18" charset="0"/>
                <a:cs typeface="Times New Roman" panose="02020603050405020304" pitchFamily="18" charset="0"/>
              </a:rPr>
              <a:t>Zabc</a:t>
            </a:r>
            <a:r>
              <a:rPr lang="en-US" sz="1600" dirty="0">
                <a:solidFill>
                  <a:srgbClr val="FF0000"/>
                </a:solidFill>
                <a:latin typeface="Times New Roman" panose="02020603050405020304" pitchFamily="18" charset="0"/>
                <a:cs typeface="Times New Roman" panose="02020603050405020304" pitchFamily="18" charset="0"/>
              </a:rPr>
              <a:t> and </a:t>
            </a:r>
            <a:r>
              <a:rPr lang="en-US" sz="1600" dirty="0" err="1">
                <a:solidFill>
                  <a:srgbClr val="FF0000"/>
                </a:solidFill>
                <a:latin typeface="Times New Roman" panose="02020603050405020304" pitchFamily="18" charset="0"/>
                <a:cs typeface="Times New Roman" panose="02020603050405020304" pitchFamily="18" charset="0"/>
              </a:rPr>
              <a:t>Yabc</a:t>
            </a:r>
            <a:r>
              <a:rPr lang="en-US" sz="1600" dirty="0">
                <a:solidFill>
                  <a:srgbClr val="FF0000"/>
                </a:solidFill>
                <a:latin typeface="Times New Roman" panose="02020603050405020304" pitchFamily="18" charset="0"/>
                <a:cs typeface="Times New Roman" panose="02020603050405020304" pitchFamily="18" charset="0"/>
              </a:rPr>
              <a:t> matrices. To calculate </a:t>
            </a:r>
            <a:r>
              <a:rPr lang="en-US" sz="1600" dirty="0" err="1">
                <a:solidFill>
                  <a:srgbClr val="FF0000"/>
                </a:solidFill>
                <a:latin typeface="Times New Roman" panose="02020603050405020304" pitchFamily="18" charset="0"/>
                <a:cs typeface="Times New Roman" panose="02020603050405020304" pitchFamily="18" charset="0"/>
              </a:rPr>
              <a:t>Zabc</a:t>
            </a:r>
            <a:r>
              <a:rPr lang="en-US" sz="1600" dirty="0">
                <a:solidFill>
                  <a:srgbClr val="FF0000"/>
                </a:solidFill>
                <a:latin typeface="Times New Roman" panose="02020603050405020304" pitchFamily="18" charset="0"/>
                <a:cs typeface="Times New Roman" panose="02020603050405020304" pitchFamily="18" charset="0"/>
              </a:rPr>
              <a:t> and </a:t>
            </a:r>
            <a:r>
              <a:rPr lang="en-US" sz="1600" dirty="0" err="1">
                <a:solidFill>
                  <a:srgbClr val="FF0000"/>
                </a:solidFill>
                <a:latin typeface="Times New Roman" panose="02020603050405020304" pitchFamily="18" charset="0"/>
                <a:cs typeface="Times New Roman" panose="02020603050405020304" pitchFamily="18" charset="0"/>
              </a:rPr>
              <a:t>Yabc</a:t>
            </a:r>
            <a:r>
              <a:rPr lang="en-US" sz="1600" dirty="0">
                <a:solidFill>
                  <a:srgbClr val="FF0000"/>
                </a:solidFill>
                <a:latin typeface="Times New Roman" panose="02020603050405020304" pitchFamily="18" charset="0"/>
                <a:cs typeface="Times New Roman" panose="02020603050405020304" pitchFamily="18" charset="0"/>
              </a:rPr>
              <a:t> matrices, we need to know the conductor and construction information. In </a:t>
            </a:r>
            <a:r>
              <a:rPr lang="en-US" sz="1600" dirty="0" err="1">
                <a:solidFill>
                  <a:srgbClr val="FF0000"/>
                </a:solidFill>
                <a:latin typeface="Times New Roman" panose="02020603050405020304" pitchFamily="18" charset="0"/>
                <a:cs typeface="Times New Roman" panose="02020603050405020304" pitchFamily="18" charset="0"/>
              </a:rPr>
              <a:t>OpenDSS</a:t>
            </a:r>
            <a:r>
              <a:rPr lang="en-US" sz="1600" dirty="0">
                <a:solidFill>
                  <a:srgbClr val="FF0000"/>
                </a:solidFill>
                <a:latin typeface="Times New Roman" panose="02020603050405020304" pitchFamily="18" charset="0"/>
                <a:cs typeface="Times New Roman" panose="02020603050405020304" pitchFamily="18" charset="0"/>
              </a:rPr>
              <a:t>, </a:t>
            </a:r>
            <a:r>
              <a:rPr lang="en-US" sz="1600" dirty="0" err="1">
                <a:solidFill>
                  <a:srgbClr val="FF0000"/>
                </a:solidFill>
                <a:latin typeface="Times New Roman" panose="02020603050405020304" pitchFamily="18" charset="0"/>
                <a:cs typeface="Times New Roman" panose="02020603050405020304" pitchFamily="18" charset="0"/>
              </a:rPr>
              <a:t>Zabc</a:t>
            </a:r>
            <a:r>
              <a:rPr lang="en-US" sz="1600" dirty="0">
                <a:solidFill>
                  <a:srgbClr val="FF0000"/>
                </a:solidFill>
                <a:latin typeface="Times New Roman" panose="02020603050405020304" pitchFamily="18" charset="0"/>
                <a:cs typeface="Times New Roman" panose="02020603050405020304" pitchFamily="18" charset="0"/>
              </a:rPr>
              <a:t> and </a:t>
            </a:r>
            <a:r>
              <a:rPr lang="en-US" sz="1600" dirty="0" err="1">
                <a:solidFill>
                  <a:srgbClr val="FF0000"/>
                </a:solidFill>
                <a:latin typeface="Times New Roman" panose="02020603050405020304" pitchFamily="18" charset="0"/>
                <a:cs typeface="Times New Roman" panose="02020603050405020304" pitchFamily="18" charset="0"/>
              </a:rPr>
              <a:t>Yabc</a:t>
            </a:r>
            <a:r>
              <a:rPr lang="en-US" sz="1600" dirty="0">
                <a:solidFill>
                  <a:srgbClr val="FF0000"/>
                </a:solidFill>
                <a:latin typeface="Times New Roman" panose="02020603050405020304" pitchFamily="18" charset="0"/>
                <a:cs typeface="Times New Roman" panose="02020603050405020304" pitchFamily="18" charset="0"/>
              </a:rPr>
              <a:t> are defined in terms of </a:t>
            </a:r>
            <a:r>
              <a:rPr lang="en-US" sz="1600" dirty="0" err="1">
                <a:solidFill>
                  <a:srgbClr val="FF0000"/>
                </a:solidFill>
                <a:latin typeface="Times New Roman" panose="02020603050405020304" pitchFamily="18" charset="0"/>
                <a:cs typeface="Times New Roman" panose="02020603050405020304" pitchFamily="18" charset="0"/>
              </a:rPr>
              <a:t>linecode</a:t>
            </a:r>
            <a:r>
              <a:rPr lang="en-US" sz="1600" dirty="0">
                <a:solidFill>
                  <a:srgbClr val="FF0000"/>
                </a:solidFill>
                <a:latin typeface="Times New Roman" panose="02020603050405020304" pitchFamily="18" charset="0"/>
                <a:cs typeface="Times New Roman" panose="02020603050405020304" pitchFamily="18" charset="0"/>
              </a:rPr>
              <a:t>.</a:t>
            </a:r>
            <a:endParaRPr lang="en-US" sz="1600" dirty="0">
              <a:solidFill>
                <a:srgbClr val="FF0000"/>
              </a:solidFill>
            </a:endParaRPr>
          </a:p>
          <a:p>
            <a:endParaRPr lang="en-US" sz="1000" baseline="30000" dirty="0"/>
          </a:p>
        </p:txBody>
      </p:sp>
    </p:spTree>
    <p:extLst>
      <p:ext uri="{BB962C8B-B14F-4D97-AF65-F5344CB8AC3E}">
        <p14:creationId xmlns:p14="http://schemas.microsoft.com/office/powerpoint/2010/main" val="145936176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79A9A4E-4C82-4D44-9372-C31BB3818094}" type="slidenum">
              <a:rPr lang="en-US" smtClean="0"/>
              <a:pPr/>
              <a:t>143</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3"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grpSp>
        <p:nvGrpSpPr>
          <p:cNvPr id="41" name="Group 40"/>
          <p:cNvGrpSpPr/>
          <p:nvPr/>
        </p:nvGrpSpPr>
        <p:grpSpPr>
          <a:xfrm>
            <a:off x="3502611" y="4265253"/>
            <a:ext cx="3833469" cy="1732863"/>
            <a:chOff x="128931" y="4086376"/>
            <a:chExt cx="3833469" cy="1732863"/>
          </a:xfrm>
        </p:grpSpPr>
        <p:sp>
          <p:nvSpPr>
            <p:cNvPr id="42" name="Down Arrow 41"/>
            <p:cNvSpPr/>
            <p:nvPr/>
          </p:nvSpPr>
          <p:spPr bwMode="auto">
            <a:xfrm>
              <a:off x="1826211" y="4086376"/>
              <a:ext cx="438908" cy="30805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43" name="TextBox 42"/>
            <p:cNvSpPr txBox="1"/>
            <p:nvPr/>
          </p:nvSpPr>
          <p:spPr>
            <a:xfrm>
              <a:off x="128931" y="4495800"/>
              <a:ext cx="3833469" cy="1323439"/>
            </a:xfrm>
            <a:prstGeom prst="rect">
              <a:avLst/>
            </a:prstGeom>
            <a:noFill/>
            <a:ln>
              <a:solidFill>
                <a:schemeClr val="tx1">
                  <a:lumMod val="95000"/>
                  <a:lumOff val="5000"/>
                </a:schemeClr>
              </a:solidFill>
            </a:ln>
          </p:spPr>
          <p:txBody>
            <a:bodyPr wrap="square" rtlCol="0">
              <a:spAutoFit/>
            </a:bodyPr>
            <a:lstStyle/>
            <a:p>
              <a:pPr marL="285750" lvl="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Conductor information:</a:t>
              </a:r>
            </a:p>
            <a:p>
              <a:pPr lvl="0"/>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GMR</a:t>
              </a:r>
              <a:r>
                <a:rPr lang="en-US" sz="1600" baseline="-25000" dirty="0" err="1">
                  <a:latin typeface="Times New Roman" panose="02020603050405020304" pitchFamily="18" charset="0"/>
                  <a:cs typeface="Times New Roman" panose="02020603050405020304" pitchFamily="18" charset="0"/>
                </a:rPr>
                <a:t>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GMR</a:t>
              </a:r>
              <a:r>
                <a:rPr lang="en-US" sz="1600" baseline="-25000" dirty="0" err="1">
                  <a:latin typeface="Times New Roman" panose="02020603050405020304" pitchFamily="18" charset="0"/>
                  <a:cs typeface="Times New Roman" panose="02020603050405020304" pitchFamily="18" charset="0"/>
                </a:rPr>
                <a:t>n</a:t>
              </a:r>
              <a:endParaRPr lang="en-US" sz="1600" dirty="0">
                <a:latin typeface="Times New Roman" panose="02020603050405020304" pitchFamily="18" charset="0"/>
                <a:cs typeface="Times New Roman" panose="02020603050405020304" pitchFamily="18" charset="0"/>
              </a:endParaRPr>
            </a:p>
            <a:p>
              <a:pPr lvl="0"/>
              <a:r>
                <a:rPr lang="en-US" sz="1600" dirty="0">
                  <a:latin typeface="Times New Roman" panose="02020603050405020304" pitchFamily="18" charset="0"/>
                  <a:cs typeface="Times New Roman" panose="02020603050405020304" pitchFamily="18" charset="0"/>
                </a:rPr>
                <a:t>     Resistance per unit length: </a:t>
              </a:r>
              <a:r>
                <a:rPr lang="en-US" sz="1600" dirty="0" err="1">
                  <a:latin typeface="Times New Roman" panose="02020603050405020304" pitchFamily="18" charset="0"/>
                  <a:cs typeface="Times New Roman" panose="02020603050405020304" pitchFamily="18" charset="0"/>
                </a:rPr>
                <a:t>r</a:t>
              </a:r>
              <a:r>
                <a:rPr lang="en-US" sz="1600" baseline="-25000" dirty="0" err="1">
                  <a:latin typeface="Times New Roman" panose="02020603050405020304" pitchFamily="18" charset="0"/>
                  <a:cs typeface="Times New Roman" panose="02020603050405020304" pitchFamily="18" charset="0"/>
                </a:rPr>
                <a:t>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a:t>
              </a:r>
              <a:r>
                <a:rPr lang="en-US" sz="1600" baseline="-25000" dirty="0" err="1">
                  <a:latin typeface="Times New Roman" panose="02020603050405020304" pitchFamily="18" charset="0"/>
                  <a:cs typeface="Times New Roman" panose="02020603050405020304" pitchFamily="18" charset="0"/>
                </a:rPr>
                <a:t>n</a:t>
              </a:r>
              <a:r>
                <a:rPr lang="en-US" sz="1600"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Distances between conductors;</a:t>
              </a:r>
            </a:p>
            <a:p>
              <a:r>
                <a:rPr lang="en-US" sz="1600" dirty="0">
                  <a:latin typeface="Times New Roman" panose="02020603050405020304" pitchFamily="18" charset="0"/>
                  <a:cs typeface="Times New Roman" panose="02020603050405020304" pitchFamily="18" charset="0"/>
                </a:rPr>
                <a:t>      D</a:t>
              </a:r>
              <a:r>
                <a:rPr lang="en-US" sz="1600" baseline="-25000" dirty="0">
                  <a:latin typeface="Times New Roman" panose="02020603050405020304" pitchFamily="18" charset="0"/>
                  <a:cs typeface="Times New Roman" panose="02020603050405020304" pitchFamily="18" charset="0"/>
                </a:rPr>
                <a:t>ab</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a:t>
              </a:r>
              <a:r>
                <a:rPr lang="en-US" sz="1600" baseline="-25000" dirty="0" err="1">
                  <a:latin typeface="Times New Roman" panose="02020603050405020304" pitchFamily="18" charset="0"/>
                  <a:cs typeface="Times New Roman" panose="02020603050405020304" pitchFamily="18" charset="0"/>
                </a:rPr>
                <a:t>bc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a:t>
              </a:r>
              <a:r>
                <a:rPr lang="en-US" sz="1600" baseline="-25000" dirty="0" err="1">
                  <a:latin typeface="Times New Roman" panose="02020603050405020304" pitchFamily="18" charset="0"/>
                  <a:cs typeface="Times New Roman" panose="02020603050405020304" pitchFamily="18" charset="0"/>
                </a:rPr>
                <a:t>ca</a:t>
              </a:r>
              <a:r>
                <a:rPr lang="en-US" sz="1600" dirty="0">
                  <a:latin typeface="Times New Roman" panose="02020603050405020304" pitchFamily="18" charset="0"/>
                  <a:cs typeface="Times New Roman" panose="02020603050405020304" pitchFamily="18" charset="0"/>
                </a:rPr>
                <a:t>, D</a:t>
              </a:r>
              <a:r>
                <a:rPr lang="en-US" sz="1600" baseline="-25000" dirty="0">
                  <a:latin typeface="Times New Roman" panose="02020603050405020304" pitchFamily="18" charset="0"/>
                  <a:cs typeface="Times New Roman" panose="02020603050405020304" pitchFamily="18" charset="0"/>
                </a:rPr>
                <a:t>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a:t>
              </a:r>
              <a:r>
                <a:rPr lang="en-US" sz="1600" baseline="-25000" dirty="0" err="1">
                  <a:latin typeface="Times New Roman" panose="02020603050405020304" pitchFamily="18" charset="0"/>
                  <a:cs typeface="Times New Roman" panose="02020603050405020304" pitchFamily="18" charset="0"/>
                </a:rPr>
                <a:t>bn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a:t>
              </a:r>
              <a:r>
                <a:rPr lang="en-US" sz="1600" baseline="-25000" dirty="0" err="1">
                  <a:latin typeface="Times New Roman" panose="02020603050405020304" pitchFamily="18" charset="0"/>
                  <a:cs typeface="Times New Roman" panose="02020603050405020304" pitchFamily="18" charset="0"/>
                </a:rPr>
                <a:t>cn</a:t>
              </a:r>
              <a:endParaRPr lang="en-US" sz="1600" dirty="0">
                <a:latin typeface="Times New Roman" panose="02020603050405020304" pitchFamily="18" charset="0"/>
                <a:cs typeface="Times New Roman" panose="02020603050405020304" pitchFamily="18" charset="0"/>
              </a:endParaRPr>
            </a:p>
          </p:txBody>
        </p:sp>
      </p:grpSp>
      <p:pic>
        <p:nvPicPr>
          <p:cNvPr id="2" name="Picture 1"/>
          <p:cNvPicPr>
            <a:picLocks noChangeAspect="1"/>
          </p:cNvPicPr>
          <p:nvPr/>
        </p:nvPicPr>
        <p:blipFill>
          <a:blip r:embed="rId3"/>
          <a:stretch>
            <a:fillRect/>
          </a:stretch>
        </p:blipFill>
        <p:spPr>
          <a:xfrm>
            <a:off x="3578004" y="2104580"/>
            <a:ext cx="1478798" cy="1779119"/>
          </a:xfrm>
          <a:prstGeom prst="rect">
            <a:avLst/>
          </a:prstGeom>
        </p:spPr>
      </p:pic>
      <p:pic>
        <p:nvPicPr>
          <p:cNvPr id="3" name="Picture 2"/>
          <p:cNvPicPr>
            <a:picLocks noChangeAspect="1"/>
          </p:cNvPicPr>
          <p:nvPr/>
        </p:nvPicPr>
        <p:blipFill>
          <a:blip r:embed="rId4"/>
          <a:stretch>
            <a:fillRect/>
          </a:stretch>
        </p:blipFill>
        <p:spPr>
          <a:xfrm>
            <a:off x="5039201" y="2075143"/>
            <a:ext cx="1513999" cy="1821469"/>
          </a:xfrm>
          <a:prstGeom prst="rect">
            <a:avLst/>
          </a:prstGeom>
        </p:spPr>
      </p:pic>
      <p:pic>
        <p:nvPicPr>
          <p:cNvPr id="6" name="Picture 5"/>
          <p:cNvPicPr>
            <a:picLocks noChangeAspect="1"/>
          </p:cNvPicPr>
          <p:nvPr/>
        </p:nvPicPr>
        <p:blipFill>
          <a:blip r:embed="rId5"/>
          <a:stretch>
            <a:fillRect/>
          </a:stretch>
        </p:blipFill>
        <p:spPr>
          <a:xfrm>
            <a:off x="6553200" y="2164493"/>
            <a:ext cx="1442143" cy="1736800"/>
          </a:xfrm>
          <a:prstGeom prst="rect">
            <a:avLst/>
          </a:prstGeom>
        </p:spPr>
      </p:pic>
      <p:pic>
        <p:nvPicPr>
          <p:cNvPr id="8" name="Picture 7"/>
          <p:cNvPicPr>
            <a:picLocks noChangeAspect="1"/>
          </p:cNvPicPr>
          <p:nvPr/>
        </p:nvPicPr>
        <p:blipFill>
          <a:blip r:embed="rId6"/>
          <a:stretch>
            <a:fillRect/>
          </a:stretch>
        </p:blipFill>
        <p:spPr>
          <a:xfrm>
            <a:off x="8031477" y="2229722"/>
            <a:ext cx="953498" cy="1666890"/>
          </a:xfrm>
          <a:prstGeom prst="rect">
            <a:avLst/>
          </a:prstGeom>
        </p:spPr>
      </p:pic>
      <p:pic>
        <p:nvPicPr>
          <p:cNvPr id="9" name="Picture 8"/>
          <p:cNvPicPr>
            <a:picLocks noChangeAspect="1"/>
          </p:cNvPicPr>
          <p:nvPr/>
        </p:nvPicPr>
        <p:blipFill>
          <a:blip r:embed="rId7"/>
          <a:stretch>
            <a:fillRect/>
          </a:stretch>
        </p:blipFill>
        <p:spPr>
          <a:xfrm>
            <a:off x="121642" y="2211581"/>
            <a:ext cx="3132697" cy="1616876"/>
          </a:xfrm>
          <a:prstGeom prst="rect">
            <a:avLst/>
          </a:prstGeom>
        </p:spPr>
      </p:pic>
      <p:sp>
        <p:nvSpPr>
          <p:cNvPr id="23" name="TextBox 22"/>
          <p:cNvSpPr txBox="1"/>
          <p:nvPr/>
        </p:nvSpPr>
        <p:spPr>
          <a:xfrm>
            <a:off x="3254339" y="2717422"/>
            <a:ext cx="457199" cy="630942"/>
          </a:xfrm>
          <a:prstGeom prst="rect">
            <a:avLst/>
          </a:prstGeom>
          <a:noFill/>
        </p:spPr>
        <p:txBody>
          <a:bodyPr wrap="square" rtlCol="0">
            <a:spAutoFit/>
          </a:bodyPr>
          <a:lstStyle/>
          <a:p>
            <a:pPr lvl="0"/>
            <a:r>
              <a:rPr lang="en-US" sz="2800" b="1" dirty="0">
                <a:latin typeface="Times New Roman" panose="02020603050405020304" pitchFamily="18" charset="0"/>
                <a:cs typeface="Times New Roman" panose="02020603050405020304" pitchFamily="18" charset="0"/>
              </a:rPr>
              <a:t>+</a:t>
            </a:r>
            <a:endParaRPr lang="en-US" sz="2800" b="1" dirty="0"/>
          </a:p>
          <a:p>
            <a:endParaRPr lang="en-US" sz="1050" baseline="30000" dirty="0"/>
          </a:p>
        </p:txBody>
      </p:sp>
      <p:sp>
        <p:nvSpPr>
          <p:cNvPr id="16" name="TextBox 15">
            <a:extLst>
              <a:ext uri="{FF2B5EF4-FFF2-40B4-BE49-F238E27FC236}">
                <a16:creationId xmlns:a16="http://schemas.microsoft.com/office/drawing/2014/main" id="{CE022D58-DF59-4AA4-B564-CDCE19DEEF49}"/>
              </a:ext>
            </a:extLst>
          </p:cNvPr>
          <p:cNvSpPr txBox="1"/>
          <p:nvPr/>
        </p:nvSpPr>
        <p:spPr>
          <a:xfrm>
            <a:off x="762000" y="1320969"/>
            <a:ext cx="7086600" cy="400110"/>
          </a:xfrm>
          <a:prstGeom prst="rect">
            <a:avLst/>
          </a:prstGeom>
          <a:noFill/>
        </p:spPr>
        <p:txBody>
          <a:bodyPr wrap="square" rtlCol="0">
            <a:spAutoFit/>
          </a:bodyPr>
          <a:lstStyle/>
          <a:p>
            <a:pPr lvl="0"/>
            <a:r>
              <a:rPr lang="en-US" sz="2000" dirty="0" err="1">
                <a:latin typeface="Times New Roman" panose="02020603050405020304" pitchFamily="18" charset="0"/>
                <a:cs typeface="Times New Roman" panose="02020603050405020304" pitchFamily="18" charset="0"/>
              </a:rPr>
              <a:t>Linecode</a:t>
            </a:r>
            <a:r>
              <a:rPr lang="en-US" sz="2000" dirty="0">
                <a:latin typeface="Times New Roman" panose="02020603050405020304" pitchFamily="18" charset="0"/>
                <a:cs typeface="Times New Roman" panose="02020603050405020304" pitchFamily="18" charset="0"/>
              </a:rPr>
              <a:t> -- Series impedance</a:t>
            </a:r>
            <a:endParaRPr lang="en-US" sz="1050" baseline="30000" dirty="0"/>
          </a:p>
        </p:txBody>
      </p:sp>
    </p:spTree>
    <p:extLst>
      <p:ext uri="{BB962C8B-B14F-4D97-AF65-F5344CB8AC3E}">
        <p14:creationId xmlns:p14="http://schemas.microsoft.com/office/powerpoint/2010/main" val="11463712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79A9A4E-4C82-4D44-9372-C31BB3818094}" type="slidenum">
              <a:rPr lang="en-US" smtClean="0"/>
              <a:pPr/>
              <a:t>144</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3"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grpSp>
        <p:nvGrpSpPr>
          <p:cNvPr id="19" name="Group 18"/>
          <p:cNvGrpSpPr/>
          <p:nvPr/>
        </p:nvGrpSpPr>
        <p:grpSpPr>
          <a:xfrm>
            <a:off x="714374" y="4038331"/>
            <a:ext cx="8153400" cy="2065352"/>
            <a:chOff x="762000" y="4492313"/>
            <a:chExt cx="8153400" cy="2065352"/>
          </a:xfrm>
        </p:grpSpPr>
        <p:sp>
          <p:nvSpPr>
            <p:cNvPr id="20" name="Down Arrow 19"/>
            <p:cNvSpPr/>
            <p:nvPr/>
          </p:nvSpPr>
          <p:spPr bwMode="auto">
            <a:xfrm>
              <a:off x="4229100" y="4492313"/>
              <a:ext cx="438908" cy="42634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nvGrpSpPr>
            <p:cNvPr id="21" name="Group 20"/>
            <p:cNvGrpSpPr/>
            <p:nvPr/>
          </p:nvGrpSpPr>
          <p:grpSpPr>
            <a:xfrm>
              <a:off x="762000" y="4876800"/>
              <a:ext cx="8153400" cy="1680865"/>
              <a:chOff x="762000" y="4876800"/>
              <a:chExt cx="8153400" cy="1680865"/>
            </a:xfrm>
          </p:grpSpPr>
          <p:sp>
            <p:nvSpPr>
              <p:cNvPr id="22" name="Rectangle 21"/>
              <p:cNvSpPr/>
              <p:nvPr/>
            </p:nvSpPr>
            <p:spPr>
              <a:xfrm>
                <a:off x="762000" y="4876800"/>
                <a:ext cx="1870388" cy="338554"/>
              </a:xfrm>
              <a:prstGeom prst="rect">
                <a:avLst/>
              </a:prstGeom>
            </p:spPr>
            <p:txBody>
              <a:bodyPr wrap="square">
                <a:spAutoFit/>
              </a:bodyPr>
              <a:lstStyle/>
              <a:p>
                <a:r>
                  <a:rPr lang="en-US" sz="1600" dirty="0" err="1"/>
                  <a:t>OpenDSS</a:t>
                </a:r>
                <a:r>
                  <a:rPr lang="en-US" sz="1600" dirty="0"/>
                  <a:t> code:</a:t>
                </a:r>
              </a:p>
            </p:txBody>
          </p:sp>
          <p:sp>
            <p:nvSpPr>
              <p:cNvPr id="23" name="Rectangle 22"/>
              <p:cNvSpPr/>
              <p:nvPr/>
            </p:nvSpPr>
            <p:spPr>
              <a:xfrm>
                <a:off x="762000" y="5172670"/>
                <a:ext cx="8153400" cy="1384995"/>
              </a:xfrm>
              <a:prstGeom prst="rect">
                <a:avLst/>
              </a:prstGeom>
            </p:spPr>
            <p:txBody>
              <a:bodyPr wrap="square">
                <a:spAutoFit/>
              </a:bodyPr>
              <a:lstStyle/>
              <a:p>
                <a:r>
                  <a:rPr lang="en-US" sz="1400" dirty="0"/>
                  <a:t>New LineCode.1/0ACSR_#2ACSR7/1_3ph_OH </a:t>
                </a:r>
                <a:r>
                  <a:rPr lang="en-US" sz="1400" dirty="0" err="1"/>
                  <a:t>nphases</a:t>
                </a:r>
                <a:r>
                  <a:rPr lang="en-US" sz="1400" dirty="0"/>
                  <a:t>=3 Units=mi</a:t>
                </a:r>
              </a:p>
              <a:p>
                <a:r>
                  <a:rPr lang="en-US" sz="1400" dirty="0"/>
                  <a:t>~ </a:t>
                </a:r>
                <a:r>
                  <a:rPr lang="en-US" sz="1400" dirty="0" err="1"/>
                  <a:t>Rmatrix</a:t>
                </a:r>
                <a:r>
                  <a:rPr lang="en-US" sz="1400" dirty="0"/>
                  <a:t>= ( 1.350475 | 0.227405 1.344401 | 0.230475 0.227405 1.350475 ) </a:t>
                </a:r>
              </a:p>
              <a:p>
                <a:r>
                  <a:rPr lang="en-US" sz="1400" dirty="0"/>
                  <a:t>~ </a:t>
                </a:r>
                <a:r>
                  <a:rPr lang="en-US" sz="1400" dirty="0" err="1"/>
                  <a:t>Xmatrix</a:t>
                </a:r>
                <a:r>
                  <a:rPr lang="en-US" sz="1400" dirty="0"/>
                  <a:t>= ( 1.412199 | 0.589906 1.419390 | 0.519317 0.589906 1.412199 ) </a:t>
                </a:r>
              </a:p>
              <a:p>
                <a:endParaRPr lang="en-US" sz="1400" dirty="0"/>
              </a:p>
              <a:p>
                <a:r>
                  <a:rPr lang="en-US" sz="1400" dirty="0"/>
                  <a:t>New Line.FDR1_MF_7      Phases=3   Bus1=1-27.1.2.3        Bus2=1-28.1.2.3       </a:t>
                </a:r>
              </a:p>
              <a:p>
                <a:r>
                  <a:rPr lang="en-US" sz="1400" dirty="0"/>
                  <a:t>~ </a:t>
                </a:r>
                <a:r>
                  <a:rPr lang="en-US" sz="1400" dirty="0" err="1"/>
                  <a:t>LineCode</a:t>
                </a:r>
                <a:r>
                  <a:rPr lang="en-US" sz="1400" dirty="0"/>
                  <a:t>=1/0ACSR_#2ACSR7/1_3ph_OH   Length=0.11  units=</a:t>
                </a:r>
                <a:r>
                  <a:rPr lang="en-US" sz="1400" dirty="0" err="1"/>
                  <a:t>kft</a:t>
                </a:r>
                <a:r>
                  <a:rPr lang="en-US" sz="1400" dirty="0"/>
                  <a:t> </a:t>
                </a:r>
              </a:p>
            </p:txBody>
          </p:sp>
        </p:grpSp>
      </p:grpSp>
      <p:grpSp>
        <p:nvGrpSpPr>
          <p:cNvPr id="24" name="Group 23"/>
          <p:cNvGrpSpPr/>
          <p:nvPr/>
        </p:nvGrpSpPr>
        <p:grpSpPr>
          <a:xfrm>
            <a:off x="3140111" y="2047169"/>
            <a:ext cx="6003889" cy="1933559"/>
            <a:chOff x="-555127" y="3656974"/>
            <a:chExt cx="6493432" cy="1933559"/>
          </a:xfrm>
        </p:grpSpPr>
        <p:grpSp>
          <p:nvGrpSpPr>
            <p:cNvPr id="29" name="Group 28"/>
            <p:cNvGrpSpPr/>
            <p:nvPr/>
          </p:nvGrpSpPr>
          <p:grpSpPr>
            <a:xfrm>
              <a:off x="251797" y="3656974"/>
              <a:ext cx="5686508" cy="657115"/>
              <a:chOff x="406571" y="4071255"/>
              <a:chExt cx="5775111" cy="686760"/>
            </a:xfrm>
          </p:grpSpPr>
          <mc:AlternateContent xmlns:mc="http://schemas.openxmlformats.org/markup-compatibility/2006" xmlns:a14="http://schemas.microsoft.com/office/drawing/2010/main">
            <mc:Choice Requires="a14">
              <p:sp>
                <p:nvSpPr>
                  <p:cNvPr id="31" name="TextBox 30"/>
                  <p:cNvSpPr txBox="1"/>
                  <p:nvPr/>
                </p:nvSpPr>
                <p:spPr>
                  <a:xfrm>
                    <a:off x="682332" y="4071255"/>
                    <a:ext cx="5499349" cy="348467"/>
                  </a:xfrm>
                  <a:prstGeom prst="rect">
                    <a:avLst/>
                  </a:prstGeom>
                  <a:noFill/>
                </p:spPr>
                <p:txBody>
                  <a:bodyPr wrap="square" lIns="0" tIns="0" rIns="0" bIns="0" rtlCol="0">
                    <a:spAutoFit/>
                  </a:bodyPr>
                  <a:lstStyle/>
                  <a:p>
                    <a14:m>
                      <m:oMath xmlns:m="http://schemas.openxmlformats.org/officeDocument/2006/math">
                        <m:acc>
                          <m:accPr>
                            <m:chr m:val="̂"/>
                            <m:ctrlPr>
                              <a:rPr lang="en-US" sz="1400" i="1" smtClean="0">
                                <a:latin typeface="Cambria Math" panose="02040503050406030204" pitchFamily="18" charset="0"/>
                              </a:rPr>
                            </m:ctrlPr>
                          </m:accPr>
                          <m:e>
                            <m:sSub>
                              <m:sSubPr>
                                <m:ctrlPr>
                                  <a:rPr lang="en-US" sz="1400" i="1">
                                    <a:latin typeface="Cambria Math" panose="02040503050406030204" pitchFamily="18" charset="0"/>
                                  </a:rPr>
                                </m:ctrlPr>
                              </m:sSubPr>
                              <m:e>
                                <m:r>
                                  <a:rPr lang="en-US" sz="1400" i="1">
                                    <a:latin typeface="Cambria Math" panose="02040503050406030204" pitchFamily="18" charset="0"/>
                                  </a:rPr>
                                  <m:t>𝑧</m:t>
                                </m:r>
                              </m:e>
                              <m:sub>
                                <m:r>
                                  <a:rPr lang="en-US" sz="1400" i="1">
                                    <a:latin typeface="Cambria Math" panose="02040503050406030204" pitchFamily="18" charset="0"/>
                                  </a:rPr>
                                  <m:t>𝑖𝑖</m:t>
                                </m:r>
                              </m:sub>
                            </m:sSub>
                          </m:e>
                        </m:acc>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𝑟</m:t>
                            </m:r>
                          </m:e>
                          <m:sub>
                            <m:r>
                              <a:rPr lang="en-US" sz="1400" b="0" i="1" smtClean="0">
                                <a:latin typeface="Cambria Math" panose="02040503050406030204" pitchFamily="18" charset="0"/>
                              </a:rPr>
                              <m:t>𝑖</m:t>
                            </m:r>
                          </m:sub>
                        </m:sSub>
                        <m:r>
                          <a:rPr lang="en-US" sz="1400" b="0" i="1" smtClean="0">
                            <a:latin typeface="Cambria Math" panose="02040503050406030204" pitchFamily="18" charset="0"/>
                          </a:rPr>
                          <m:t>+0.09530</m:t>
                        </m:r>
                        <m:r>
                          <a:rPr lang="en-US" sz="1400" i="1">
                            <a:latin typeface="Cambria Math" panose="02040503050406030204" pitchFamily="18" charset="0"/>
                          </a:rPr>
                          <m:t>+</m:t>
                        </m:r>
                        <m:r>
                          <a:rPr lang="en-US" sz="1400" b="0" i="1" smtClean="0">
                            <a:latin typeface="Cambria Math" panose="02040503050406030204" pitchFamily="18" charset="0"/>
                          </a:rPr>
                          <m:t>𝑗</m:t>
                        </m:r>
                        <m:r>
                          <a:rPr lang="en-US" sz="1400" b="0" i="1" smtClean="0">
                            <a:latin typeface="Cambria Math" panose="02040503050406030204" pitchFamily="18" charset="0"/>
                          </a:rPr>
                          <m:t>0.12134(</m:t>
                        </m:r>
                        <m:func>
                          <m:funcPr>
                            <m:ctrlPr>
                              <a:rPr lang="en-US" sz="1400" i="1">
                                <a:latin typeface="Cambria Math" panose="02040503050406030204" pitchFamily="18" charset="0"/>
                              </a:rPr>
                            </m:ctrlPr>
                          </m:funcPr>
                          <m:fName>
                            <m:r>
                              <m:rPr>
                                <m:sty m:val="p"/>
                              </m:rPr>
                              <a:rPr lang="en-US" sz="1400">
                                <a:latin typeface="Cambria Math" panose="02040503050406030204" pitchFamily="18" charset="0"/>
                              </a:rPr>
                              <m:t>ln</m:t>
                            </m:r>
                          </m:fName>
                          <m:e>
                            <m:f>
                              <m:fPr>
                                <m:ctrlPr>
                                  <a:rPr lang="en-US" sz="1400" i="1">
                                    <a:latin typeface="Cambria Math" panose="02040503050406030204" pitchFamily="18" charset="0"/>
                                  </a:rPr>
                                </m:ctrlPr>
                              </m:fPr>
                              <m:num>
                                <m:r>
                                  <a:rPr lang="en-US" sz="1400" i="1">
                                    <a:latin typeface="Cambria Math" panose="02040503050406030204" pitchFamily="18" charset="0"/>
                                  </a:rPr>
                                  <m:t>1</m:t>
                                </m:r>
                              </m:num>
                              <m:den>
                                <m:sSub>
                                  <m:sSubPr>
                                    <m:ctrlPr>
                                      <a:rPr lang="en-US" sz="1400" i="1">
                                        <a:latin typeface="Cambria Math" panose="02040503050406030204" pitchFamily="18" charset="0"/>
                                      </a:rPr>
                                    </m:ctrlPr>
                                  </m:sSubPr>
                                  <m:e>
                                    <m:r>
                                      <a:rPr lang="en-US" sz="1400" i="1">
                                        <a:latin typeface="Cambria Math" panose="02040503050406030204" pitchFamily="18" charset="0"/>
                                      </a:rPr>
                                      <m:t>𝐺𝑀𝑅</m:t>
                                    </m:r>
                                  </m:e>
                                  <m:sub>
                                    <m:r>
                                      <a:rPr lang="en-US" sz="1400" i="1">
                                        <a:latin typeface="Cambria Math" panose="02040503050406030204" pitchFamily="18" charset="0"/>
                                        <a:ea typeface="Cambria Math" panose="02040503050406030204" pitchFamily="18" charset="0"/>
                                      </a:rPr>
                                      <m:t>𝑖</m:t>
                                    </m:r>
                                  </m:sub>
                                </m:sSub>
                              </m:den>
                            </m:f>
                          </m:e>
                        </m:func>
                        <m:r>
                          <a:rPr lang="en-US" sz="1400" b="0" i="1" smtClean="0">
                            <a:latin typeface="Cambria Math" panose="02040503050406030204" pitchFamily="18" charset="0"/>
                            <a:ea typeface="Cambria Math" panose="02040503050406030204" pitchFamily="18" charset="0"/>
                          </a:rPr>
                          <m:t>+</m:t>
                        </m:r>
                        <m:r>
                          <a:rPr lang="en-US" sz="1400" i="1" smtClean="0">
                            <a:latin typeface="Cambria Math" panose="02040503050406030204" pitchFamily="18" charset="0"/>
                          </a:rPr>
                          <m:t>7</m:t>
                        </m:r>
                        <m:r>
                          <a:rPr lang="en-US" sz="1400" b="0" i="1" smtClean="0">
                            <a:latin typeface="Cambria Math" panose="02040503050406030204" pitchFamily="18" charset="0"/>
                          </a:rPr>
                          <m:t>.93402</m:t>
                        </m:r>
                      </m:oMath>
                    </a14:m>
                    <a:r>
                      <a:rPr lang="en-US" sz="1400" dirty="0"/>
                      <a:t>) </a:t>
                    </a:r>
                    <a14:m>
                      <m:oMath xmlns:m="http://schemas.openxmlformats.org/officeDocument/2006/math">
                        <m:r>
                          <m:rPr>
                            <m:sty m:val="p"/>
                          </m:rPr>
                          <a:rPr lang="el-GR" sz="1400" i="1" dirty="0">
                            <a:latin typeface="Cambria Math" panose="02040503050406030204" pitchFamily="18" charset="0"/>
                            <a:ea typeface="Cambria Math" panose="02040503050406030204" pitchFamily="18" charset="0"/>
                          </a:rPr>
                          <m:t>Ω</m:t>
                        </m:r>
                        <m:r>
                          <m:rPr>
                            <m:nor/>
                          </m:rPr>
                          <a:rPr lang="en-US" sz="1400" dirty="0"/>
                          <m:t>/</m:t>
                        </m:r>
                        <m:r>
                          <m:rPr>
                            <m:nor/>
                          </m:rPr>
                          <a:rPr lang="en-US" sz="1400" dirty="0"/>
                          <m:t>mile</m:t>
                        </m:r>
                      </m:oMath>
                    </a14:m>
                    <a:r>
                      <a:rPr lang="en-US" sz="1400" dirty="0"/>
                      <a:t>    (4.41)</a:t>
                    </a:r>
                  </a:p>
                </p:txBody>
              </p:sp>
            </mc:Choice>
            <mc:Fallback xmlns="">
              <p:sp>
                <p:nvSpPr>
                  <p:cNvPr id="31" name="TextBox 30"/>
                  <p:cNvSpPr txBox="1">
                    <a:spLocks noRot="1" noChangeAspect="1" noMove="1" noResize="1" noEditPoints="1" noAdjustHandles="1" noChangeArrowheads="1" noChangeShapeType="1" noTextEdit="1"/>
                  </p:cNvSpPr>
                  <p:nvPr/>
                </p:nvSpPr>
                <p:spPr>
                  <a:xfrm>
                    <a:off x="682332" y="4071255"/>
                    <a:ext cx="5499349" cy="348467"/>
                  </a:xfrm>
                  <a:prstGeom prst="rect">
                    <a:avLst/>
                  </a:prstGeom>
                  <a:blipFill>
                    <a:blip r:embed="rId3"/>
                    <a:stretch>
                      <a:fillRect l="-1340" t="-3636" b="-1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682333" y="4386898"/>
                    <a:ext cx="5499349" cy="371117"/>
                  </a:xfrm>
                  <a:prstGeom prst="rect">
                    <a:avLst/>
                  </a:prstGeom>
                  <a:noFill/>
                </p:spPr>
                <p:txBody>
                  <a:bodyPr wrap="square" lIns="0" tIns="0" rIns="0" bIns="0" rtlCol="0">
                    <a:spAutoFit/>
                  </a:bodyPr>
                  <a:lstStyle/>
                  <a:p>
                    <a14:m>
                      <m:oMath xmlns:m="http://schemas.openxmlformats.org/officeDocument/2006/math">
                        <m:acc>
                          <m:accPr>
                            <m:chr m:val="̂"/>
                            <m:ctrlPr>
                              <a:rPr lang="en-US" sz="1400" i="1" smtClean="0">
                                <a:latin typeface="Cambria Math" panose="02040503050406030204" pitchFamily="18" charset="0"/>
                              </a:rPr>
                            </m:ctrlPr>
                          </m:accPr>
                          <m:e>
                            <m:sSub>
                              <m:sSubPr>
                                <m:ctrlPr>
                                  <a:rPr lang="en-US" sz="1400" i="1">
                                    <a:latin typeface="Cambria Math" panose="02040503050406030204" pitchFamily="18" charset="0"/>
                                  </a:rPr>
                                </m:ctrlPr>
                              </m:sSubPr>
                              <m:e>
                                <m:r>
                                  <a:rPr lang="en-US" sz="1400" i="1">
                                    <a:latin typeface="Cambria Math" panose="02040503050406030204" pitchFamily="18" charset="0"/>
                                  </a:rPr>
                                  <m:t>𝑧</m:t>
                                </m:r>
                              </m:e>
                              <m:sub>
                                <m:r>
                                  <a:rPr lang="en-US" sz="1400" i="1">
                                    <a:latin typeface="Cambria Math" panose="02040503050406030204" pitchFamily="18" charset="0"/>
                                  </a:rPr>
                                  <m:t>𝑖</m:t>
                                </m:r>
                                <m:r>
                                  <a:rPr lang="en-US" sz="1400" b="0" i="1" smtClean="0">
                                    <a:latin typeface="Cambria Math" panose="02040503050406030204" pitchFamily="18" charset="0"/>
                                  </a:rPr>
                                  <m:t>𝑗</m:t>
                                </m:r>
                              </m:sub>
                            </m:sSub>
                          </m:e>
                        </m:acc>
                        <m:r>
                          <a:rPr lang="en-US" sz="1400" b="0" i="1" smtClean="0">
                            <a:latin typeface="Cambria Math" panose="02040503050406030204" pitchFamily="18" charset="0"/>
                          </a:rPr>
                          <m:t>=</m:t>
                        </m:r>
                        <m:r>
                          <a:rPr lang="en-US" sz="1400" i="1">
                            <a:latin typeface="Cambria Math" panose="02040503050406030204" pitchFamily="18" charset="0"/>
                          </a:rPr>
                          <m:t>0.09530+</m:t>
                        </m:r>
                        <m:r>
                          <a:rPr lang="en-US" sz="1400" i="1">
                            <a:latin typeface="Cambria Math" panose="02040503050406030204" pitchFamily="18" charset="0"/>
                          </a:rPr>
                          <m:t>𝑗</m:t>
                        </m:r>
                        <m:r>
                          <a:rPr lang="en-US" sz="1400" i="1">
                            <a:latin typeface="Cambria Math" panose="02040503050406030204" pitchFamily="18" charset="0"/>
                          </a:rPr>
                          <m:t>0.12134(</m:t>
                        </m:r>
                        <m:func>
                          <m:funcPr>
                            <m:ctrlPr>
                              <a:rPr lang="en-US" sz="1400" i="1">
                                <a:latin typeface="Cambria Math" panose="02040503050406030204" pitchFamily="18" charset="0"/>
                              </a:rPr>
                            </m:ctrlPr>
                          </m:funcPr>
                          <m:fName>
                            <m:r>
                              <m:rPr>
                                <m:sty m:val="p"/>
                              </m:rPr>
                              <a:rPr lang="en-US" sz="1400">
                                <a:latin typeface="Cambria Math" panose="02040503050406030204" pitchFamily="18" charset="0"/>
                              </a:rPr>
                              <m:t>ln</m:t>
                            </m:r>
                          </m:fName>
                          <m:e>
                            <m:f>
                              <m:fPr>
                                <m:ctrlPr>
                                  <a:rPr lang="en-US" sz="1400" i="1">
                                    <a:latin typeface="Cambria Math" panose="02040503050406030204" pitchFamily="18" charset="0"/>
                                  </a:rPr>
                                </m:ctrlPr>
                              </m:fPr>
                              <m:num>
                                <m:r>
                                  <a:rPr lang="en-US" sz="1400" i="1">
                                    <a:latin typeface="Cambria Math" panose="02040503050406030204" pitchFamily="18" charset="0"/>
                                  </a:rPr>
                                  <m:t>1</m:t>
                                </m:r>
                              </m:num>
                              <m:den>
                                <m:sSub>
                                  <m:sSubPr>
                                    <m:ctrlPr>
                                      <a:rPr lang="en-US" sz="1400" i="1">
                                        <a:latin typeface="Cambria Math" panose="02040503050406030204" pitchFamily="18" charset="0"/>
                                      </a:rPr>
                                    </m:ctrlPr>
                                  </m:sSubPr>
                                  <m:e>
                                    <m:r>
                                      <a:rPr lang="en-US" sz="1400" b="0" i="1" smtClean="0">
                                        <a:latin typeface="Cambria Math" panose="02040503050406030204" pitchFamily="18" charset="0"/>
                                      </a:rPr>
                                      <m:t>𝐷</m:t>
                                    </m:r>
                                  </m:e>
                                  <m:sub>
                                    <m:r>
                                      <a:rPr lang="en-US" sz="1400" i="1">
                                        <a:latin typeface="Cambria Math" panose="02040503050406030204" pitchFamily="18" charset="0"/>
                                        <a:ea typeface="Cambria Math" panose="02040503050406030204" pitchFamily="18" charset="0"/>
                                      </a:rPr>
                                      <m:t>𝑖</m:t>
                                    </m:r>
                                    <m:r>
                                      <a:rPr lang="en-US" sz="1400" b="0" i="1" smtClean="0">
                                        <a:latin typeface="Cambria Math" panose="02040503050406030204" pitchFamily="18" charset="0"/>
                                        <a:ea typeface="Cambria Math" panose="02040503050406030204" pitchFamily="18" charset="0"/>
                                      </a:rPr>
                                      <m:t>𝑗</m:t>
                                    </m:r>
                                  </m:sub>
                                </m:sSub>
                              </m:den>
                            </m:f>
                          </m:e>
                        </m:func>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rPr>
                          <m:t>7.93402</m:t>
                        </m:r>
                        <m:r>
                          <m:rPr>
                            <m:nor/>
                          </m:rPr>
                          <a:rPr lang="en-US" sz="1400" dirty="0"/>
                          <m:t>)</m:t>
                        </m:r>
                        <m:r>
                          <m:rPr>
                            <m:sty m:val="p"/>
                          </m:rPr>
                          <a:rPr lang="el-GR" sz="1400" i="1" dirty="0">
                            <a:latin typeface="Cambria Math" panose="02040503050406030204" pitchFamily="18" charset="0"/>
                            <a:ea typeface="Cambria Math" panose="02040503050406030204" pitchFamily="18" charset="0"/>
                          </a:rPr>
                          <m:t>Ω</m:t>
                        </m:r>
                        <m:r>
                          <m:rPr>
                            <m:nor/>
                          </m:rPr>
                          <a:rPr lang="en-US" sz="1400" dirty="0"/>
                          <m:t>/</m:t>
                        </m:r>
                        <m:r>
                          <m:rPr>
                            <m:nor/>
                          </m:rPr>
                          <a:rPr lang="en-US" sz="1400" dirty="0"/>
                          <m:t>mile</m:t>
                        </m:r>
                      </m:oMath>
                    </a14:m>
                    <a:r>
                      <a:rPr lang="en-US" sz="1400" dirty="0"/>
                      <a:t>         (4.42) </a:t>
                    </a:r>
                  </a:p>
                </p:txBody>
              </p:sp>
            </mc:Choice>
            <mc:Fallback xmlns="">
              <p:sp>
                <p:nvSpPr>
                  <p:cNvPr id="32" name="TextBox 31"/>
                  <p:cNvSpPr txBox="1">
                    <a:spLocks noRot="1" noChangeAspect="1" noMove="1" noResize="1" noEditPoints="1" noAdjustHandles="1" noChangeArrowheads="1" noChangeShapeType="1" noTextEdit="1"/>
                  </p:cNvSpPr>
                  <p:nvPr/>
                </p:nvSpPr>
                <p:spPr>
                  <a:xfrm>
                    <a:off x="682333" y="4386898"/>
                    <a:ext cx="5499349" cy="371117"/>
                  </a:xfrm>
                  <a:prstGeom prst="rect">
                    <a:avLst/>
                  </a:prstGeom>
                  <a:blipFill>
                    <a:blip r:embed="rId4"/>
                    <a:stretch>
                      <a:fillRect l="-1218" t="-3390" b="-13559"/>
                    </a:stretch>
                  </a:blipFill>
                </p:spPr>
                <p:txBody>
                  <a:bodyPr/>
                  <a:lstStyle/>
                  <a:p>
                    <a:r>
                      <a:rPr lang="en-US">
                        <a:noFill/>
                      </a:rPr>
                      <a:t> </a:t>
                    </a:r>
                  </a:p>
                </p:txBody>
              </p:sp>
            </mc:Fallback>
          </mc:AlternateContent>
          <p:sp>
            <p:nvSpPr>
              <p:cNvPr id="44" name="Left Brace 43"/>
              <p:cNvSpPr/>
              <p:nvPr/>
            </p:nvSpPr>
            <p:spPr bwMode="auto">
              <a:xfrm>
                <a:off x="406571" y="4126995"/>
                <a:ext cx="232162" cy="549924"/>
              </a:xfrm>
              <a:prstGeom prst="leftBrace">
                <a:avLst>
                  <a:gd name="adj1" fmla="val 15432"/>
                  <a:gd name="adj2" fmla="val 5000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pic>
          <p:nvPicPr>
            <p:cNvPr id="27" name="Picture 26"/>
            <p:cNvPicPr>
              <a:picLocks noChangeAspect="1"/>
            </p:cNvPicPr>
            <p:nvPr/>
          </p:nvPicPr>
          <p:blipFill>
            <a:blip r:embed="rId5"/>
            <a:stretch>
              <a:fillRect/>
            </a:stretch>
          </p:blipFill>
          <p:spPr>
            <a:xfrm>
              <a:off x="-555127" y="5188648"/>
              <a:ext cx="2727242" cy="401885"/>
            </a:xfrm>
            <a:prstGeom prst="rect">
              <a:avLst/>
            </a:prstGeom>
          </p:spPr>
        </p:pic>
      </p:grpSp>
      <p:sp>
        <p:nvSpPr>
          <p:cNvPr id="33" name="TextBox 32"/>
          <p:cNvSpPr txBox="1"/>
          <p:nvPr/>
        </p:nvSpPr>
        <p:spPr>
          <a:xfrm>
            <a:off x="167031" y="1828800"/>
            <a:ext cx="3185769" cy="1323439"/>
          </a:xfrm>
          <a:prstGeom prst="rect">
            <a:avLst/>
          </a:prstGeom>
          <a:noFill/>
          <a:ln>
            <a:solidFill>
              <a:schemeClr val="tx1">
                <a:lumMod val="95000"/>
                <a:lumOff val="5000"/>
              </a:schemeClr>
            </a:solidFill>
          </a:ln>
        </p:spPr>
        <p:txBody>
          <a:bodyPr wrap="square" rtlCol="0">
            <a:spAutoFit/>
          </a:bodyPr>
          <a:lstStyle/>
          <a:p>
            <a:pPr marL="285750" lvl="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Conductor information:</a:t>
            </a:r>
          </a:p>
          <a:p>
            <a:pPr lvl="0"/>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GMR</a:t>
            </a:r>
            <a:r>
              <a:rPr lang="en-US" sz="1600" baseline="-25000" dirty="0" err="1">
                <a:latin typeface="Times New Roman" panose="02020603050405020304" pitchFamily="18" charset="0"/>
                <a:cs typeface="Times New Roman" panose="02020603050405020304" pitchFamily="18" charset="0"/>
              </a:rPr>
              <a:t>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GMR</a:t>
            </a:r>
            <a:r>
              <a:rPr lang="en-US" sz="1600" baseline="-25000" dirty="0" err="1">
                <a:latin typeface="Times New Roman" panose="02020603050405020304" pitchFamily="18" charset="0"/>
                <a:cs typeface="Times New Roman" panose="02020603050405020304" pitchFamily="18" charset="0"/>
              </a:rPr>
              <a:t>n</a:t>
            </a:r>
            <a:endParaRPr lang="en-US" sz="1600" dirty="0">
              <a:latin typeface="Times New Roman" panose="02020603050405020304" pitchFamily="18" charset="0"/>
              <a:cs typeface="Times New Roman" panose="02020603050405020304" pitchFamily="18" charset="0"/>
            </a:endParaRPr>
          </a:p>
          <a:p>
            <a:pPr lvl="0"/>
            <a:r>
              <a:rPr lang="en-US" sz="1600" dirty="0">
                <a:latin typeface="Times New Roman" panose="02020603050405020304" pitchFamily="18" charset="0"/>
                <a:cs typeface="Times New Roman" panose="02020603050405020304" pitchFamily="18" charset="0"/>
              </a:rPr>
              <a:t>     Resistance per unit length: </a:t>
            </a:r>
            <a:r>
              <a:rPr lang="en-US" sz="1600" dirty="0" err="1">
                <a:latin typeface="Times New Roman" panose="02020603050405020304" pitchFamily="18" charset="0"/>
                <a:cs typeface="Times New Roman" panose="02020603050405020304" pitchFamily="18" charset="0"/>
              </a:rPr>
              <a:t>r</a:t>
            </a:r>
            <a:r>
              <a:rPr lang="en-US" sz="1600" baseline="-25000" dirty="0" err="1">
                <a:latin typeface="Times New Roman" panose="02020603050405020304" pitchFamily="18" charset="0"/>
                <a:cs typeface="Times New Roman" panose="02020603050405020304" pitchFamily="18" charset="0"/>
              </a:rPr>
              <a:t>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a:t>
            </a:r>
            <a:r>
              <a:rPr lang="en-US" sz="1600" baseline="-25000" dirty="0" err="1">
                <a:latin typeface="Times New Roman" panose="02020603050405020304" pitchFamily="18" charset="0"/>
                <a:cs typeface="Times New Roman" panose="02020603050405020304" pitchFamily="18" charset="0"/>
              </a:rPr>
              <a:t>n</a:t>
            </a:r>
            <a:r>
              <a:rPr lang="en-US" sz="1600"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Distances between conductors;</a:t>
            </a:r>
          </a:p>
          <a:p>
            <a:r>
              <a:rPr lang="en-US" sz="1600" dirty="0">
                <a:latin typeface="Times New Roman" panose="02020603050405020304" pitchFamily="18" charset="0"/>
                <a:cs typeface="Times New Roman" panose="02020603050405020304" pitchFamily="18" charset="0"/>
              </a:rPr>
              <a:t>      D</a:t>
            </a:r>
            <a:r>
              <a:rPr lang="en-US" sz="1600" baseline="-25000" dirty="0">
                <a:latin typeface="Times New Roman" panose="02020603050405020304" pitchFamily="18" charset="0"/>
                <a:cs typeface="Times New Roman" panose="02020603050405020304" pitchFamily="18" charset="0"/>
              </a:rPr>
              <a:t>ab</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a:t>
            </a:r>
            <a:r>
              <a:rPr lang="en-US" sz="1600" baseline="-25000" dirty="0" err="1">
                <a:latin typeface="Times New Roman" panose="02020603050405020304" pitchFamily="18" charset="0"/>
                <a:cs typeface="Times New Roman" panose="02020603050405020304" pitchFamily="18" charset="0"/>
              </a:rPr>
              <a:t>bc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a:t>
            </a:r>
            <a:r>
              <a:rPr lang="en-US" sz="1600" baseline="-25000" dirty="0" err="1">
                <a:latin typeface="Times New Roman" panose="02020603050405020304" pitchFamily="18" charset="0"/>
                <a:cs typeface="Times New Roman" panose="02020603050405020304" pitchFamily="18" charset="0"/>
              </a:rPr>
              <a:t>ca</a:t>
            </a:r>
            <a:r>
              <a:rPr lang="en-US" sz="1600" dirty="0">
                <a:latin typeface="Times New Roman" panose="02020603050405020304" pitchFamily="18" charset="0"/>
                <a:cs typeface="Times New Roman" panose="02020603050405020304" pitchFamily="18" charset="0"/>
              </a:rPr>
              <a:t>, D</a:t>
            </a:r>
            <a:r>
              <a:rPr lang="en-US" sz="1600" baseline="-25000" dirty="0">
                <a:latin typeface="Times New Roman" panose="02020603050405020304" pitchFamily="18" charset="0"/>
                <a:cs typeface="Times New Roman" panose="02020603050405020304" pitchFamily="18" charset="0"/>
              </a:rPr>
              <a:t>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a:t>
            </a:r>
            <a:r>
              <a:rPr lang="en-US" sz="1600" baseline="-25000" dirty="0" err="1">
                <a:latin typeface="Times New Roman" panose="02020603050405020304" pitchFamily="18" charset="0"/>
                <a:cs typeface="Times New Roman" panose="02020603050405020304" pitchFamily="18" charset="0"/>
              </a:rPr>
              <a:t>bn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a:t>
            </a:r>
            <a:r>
              <a:rPr lang="en-US" sz="1600" baseline="-25000" dirty="0" err="1">
                <a:latin typeface="Times New Roman" panose="02020603050405020304" pitchFamily="18" charset="0"/>
                <a:cs typeface="Times New Roman" panose="02020603050405020304" pitchFamily="18" charset="0"/>
              </a:rPr>
              <a:t>cn</a:t>
            </a:r>
            <a:endParaRPr lang="en-US" sz="1600" dirty="0">
              <a:latin typeface="Times New Roman" panose="02020603050405020304" pitchFamily="18" charset="0"/>
              <a:cs typeface="Times New Roman" panose="02020603050405020304" pitchFamily="18" charset="0"/>
            </a:endParaRPr>
          </a:p>
        </p:txBody>
      </p:sp>
      <p:sp>
        <p:nvSpPr>
          <p:cNvPr id="34" name="TextBox 33"/>
          <p:cNvSpPr txBox="1"/>
          <p:nvPr/>
        </p:nvSpPr>
        <p:spPr>
          <a:xfrm>
            <a:off x="3409950" y="2055669"/>
            <a:ext cx="457199" cy="630942"/>
          </a:xfrm>
          <a:prstGeom prst="rect">
            <a:avLst/>
          </a:prstGeom>
          <a:noFill/>
        </p:spPr>
        <p:txBody>
          <a:bodyPr wrap="square" rtlCol="0">
            <a:spAutoFit/>
          </a:bodyPr>
          <a:lstStyle/>
          <a:p>
            <a:pPr lvl="0"/>
            <a:r>
              <a:rPr lang="en-US" sz="2800" b="1" dirty="0">
                <a:latin typeface="Times New Roman" panose="02020603050405020304" pitchFamily="18" charset="0"/>
                <a:cs typeface="Times New Roman" panose="02020603050405020304" pitchFamily="18" charset="0"/>
              </a:rPr>
              <a:t>+</a:t>
            </a:r>
            <a:endParaRPr lang="en-US" sz="2800" b="1" dirty="0"/>
          </a:p>
          <a:p>
            <a:endParaRPr lang="en-US" sz="1050" baseline="30000" dirty="0"/>
          </a:p>
        </p:txBody>
      </p:sp>
      <p:sp>
        <p:nvSpPr>
          <p:cNvPr id="35" name="Down Arrow 34"/>
          <p:cNvSpPr/>
          <p:nvPr/>
        </p:nvSpPr>
        <p:spPr bwMode="auto">
          <a:xfrm>
            <a:off x="6664164" y="2667000"/>
            <a:ext cx="228600" cy="268643"/>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2" name="Picture 1"/>
          <p:cNvPicPr>
            <a:picLocks noChangeAspect="1"/>
          </p:cNvPicPr>
          <p:nvPr/>
        </p:nvPicPr>
        <p:blipFill>
          <a:blip r:embed="rId6"/>
          <a:stretch>
            <a:fillRect/>
          </a:stretch>
        </p:blipFill>
        <p:spPr>
          <a:xfrm>
            <a:off x="5727378" y="2966443"/>
            <a:ext cx="2140272" cy="646014"/>
          </a:xfrm>
          <a:prstGeom prst="rect">
            <a:avLst/>
          </a:prstGeom>
        </p:spPr>
      </p:pic>
      <p:sp>
        <p:nvSpPr>
          <p:cNvPr id="36" name="Down Arrow 35"/>
          <p:cNvSpPr/>
          <p:nvPr/>
        </p:nvSpPr>
        <p:spPr bwMode="auto">
          <a:xfrm rot="4050109" flipH="1">
            <a:off x="5568052" y="3289363"/>
            <a:ext cx="187384" cy="324953"/>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5" name="TextBox 24">
            <a:extLst>
              <a:ext uri="{FF2B5EF4-FFF2-40B4-BE49-F238E27FC236}">
                <a16:creationId xmlns:a16="http://schemas.microsoft.com/office/drawing/2014/main" id="{8164BB59-8F4C-4DE3-9465-628773620B86}"/>
              </a:ext>
            </a:extLst>
          </p:cNvPr>
          <p:cNvSpPr txBox="1"/>
          <p:nvPr/>
        </p:nvSpPr>
        <p:spPr>
          <a:xfrm>
            <a:off x="762000" y="1320969"/>
            <a:ext cx="7086600" cy="400110"/>
          </a:xfrm>
          <a:prstGeom prst="rect">
            <a:avLst/>
          </a:prstGeom>
          <a:noFill/>
        </p:spPr>
        <p:txBody>
          <a:bodyPr wrap="square" rtlCol="0">
            <a:spAutoFit/>
          </a:bodyPr>
          <a:lstStyle/>
          <a:p>
            <a:pPr lvl="0"/>
            <a:r>
              <a:rPr lang="en-US" sz="2000" dirty="0" err="1">
                <a:latin typeface="Times New Roman" panose="02020603050405020304" pitchFamily="18" charset="0"/>
                <a:cs typeface="Times New Roman" panose="02020603050405020304" pitchFamily="18" charset="0"/>
              </a:rPr>
              <a:t>Linecode</a:t>
            </a:r>
            <a:r>
              <a:rPr lang="en-US" sz="2000" dirty="0">
                <a:latin typeface="Times New Roman" panose="02020603050405020304" pitchFamily="18" charset="0"/>
                <a:cs typeface="Times New Roman" panose="02020603050405020304" pitchFamily="18" charset="0"/>
              </a:rPr>
              <a:t> -- Series impedance</a:t>
            </a:r>
            <a:endParaRPr lang="en-US" sz="1050" baseline="30000" dirty="0"/>
          </a:p>
        </p:txBody>
      </p:sp>
    </p:spTree>
    <p:extLst>
      <p:ext uri="{BB962C8B-B14F-4D97-AF65-F5344CB8AC3E}">
        <p14:creationId xmlns:p14="http://schemas.microsoft.com/office/powerpoint/2010/main" val="352514678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2962544" y="4148909"/>
            <a:ext cx="2685512" cy="1335726"/>
          </a:xfrm>
          <a:prstGeom prst="rect">
            <a:avLst/>
          </a:prstGeom>
        </p:spPr>
      </p:pic>
      <p:sp>
        <p:nvSpPr>
          <p:cNvPr id="4" name="Slide Number Placeholder 3"/>
          <p:cNvSpPr>
            <a:spLocks noGrp="1"/>
          </p:cNvSpPr>
          <p:nvPr>
            <p:ph type="sldNum" sz="quarter" idx="4"/>
          </p:nvPr>
        </p:nvSpPr>
        <p:spPr/>
        <p:txBody>
          <a:bodyPr/>
          <a:lstStyle/>
          <a:p>
            <a:fld id="{179A9A4E-4C82-4D44-9372-C31BB3818094}" type="slidenum">
              <a:rPr lang="en-US" smtClean="0"/>
              <a:pPr/>
              <a:t>145</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3"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sp>
        <p:nvSpPr>
          <p:cNvPr id="15" name="Rectangle 14"/>
          <p:cNvSpPr/>
          <p:nvPr/>
        </p:nvSpPr>
        <p:spPr>
          <a:xfrm>
            <a:off x="0" y="5249128"/>
            <a:ext cx="4488139" cy="830997"/>
          </a:xfrm>
          <a:prstGeom prst="rect">
            <a:avLst/>
          </a:prstGeom>
        </p:spPr>
        <p:txBody>
          <a:bodyPr wrap="square">
            <a:spAutoFit/>
          </a:bodyPr>
          <a:lstStyle/>
          <a:p>
            <a:r>
              <a:rPr lang="en-US" sz="1200" i="1" dirty="0" err="1"/>
              <a:t>Sii</a:t>
            </a:r>
            <a:r>
              <a:rPr lang="en-US" sz="1200" dirty="0"/>
              <a:t> – the distance from conductor </a:t>
            </a:r>
            <a:r>
              <a:rPr lang="en-US" sz="1200" i="1" dirty="0" err="1"/>
              <a:t>i</a:t>
            </a:r>
            <a:r>
              <a:rPr lang="en-US" sz="1200" dirty="0"/>
              <a:t> to its image </a:t>
            </a:r>
            <a:r>
              <a:rPr lang="en-US" sz="1200" i="1" dirty="0" err="1"/>
              <a:t>i</a:t>
            </a:r>
            <a:r>
              <a:rPr lang="en-US" sz="1200" dirty="0"/>
              <a:t>’ (</a:t>
            </a:r>
            <a:r>
              <a:rPr lang="en-US" sz="1200" dirty="0" err="1"/>
              <a:t>ft</a:t>
            </a:r>
            <a:r>
              <a:rPr lang="en-US" sz="1200" dirty="0"/>
              <a:t>)</a:t>
            </a:r>
          </a:p>
          <a:p>
            <a:r>
              <a:rPr lang="en-US" sz="1200" i="1" dirty="0" err="1"/>
              <a:t>Sij</a:t>
            </a:r>
            <a:r>
              <a:rPr lang="en-US" sz="1200" dirty="0"/>
              <a:t> – the distance from conductor </a:t>
            </a:r>
            <a:r>
              <a:rPr lang="en-US" sz="1200" i="1" dirty="0" err="1"/>
              <a:t>i</a:t>
            </a:r>
            <a:r>
              <a:rPr lang="en-US" sz="1200" dirty="0"/>
              <a:t> to the image of conductor </a:t>
            </a:r>
            <a:r>
              <a:rPr lang="en-US" sz="1200" i="1" dirty="0"/>
              <a:t>j</a:t>
            </a:r>
            <a:r>
              <a:rPr lang="en-US" sz="1200" dirty="0"/>
              <a:t> (</a:t>
            </a:r>
            <a:r>
              <a:rPr lang="en-US" sz="1200" dirty="0" err="1"/>
              <a:t>ft</a:t>
            </a:r>
            <a:r>
              <a:rPr lang="en-US" sz="1200" dirty="0"/>
              <a:t>)</a:t>
            </a:r>
          </a:p>
          <a:p>
            <a:r>
              <a:rPr lang="en-US" sz="1200" i="1" dirty="0" err="1"/>
              <a:t>Dij</a:t>
            </a:r>
            <a:r>
              <a:rPr lang="en-US" sz="1200" dirty="0"/>
              <a:t> – the distance from conductor </a:t>
            </a:r>
            <a:r>
              <a:rPr lang="en-US" sz="1200" i="1" dirty="0" err="1"/>
              <a:t>i</a:t>
            </a:r>
            <a:r>
              <a:rPr lang="en-US" sz="1200" dirty="0"/>
              <a:t> to conductor </a:t>
            </a:r>
            <a:r>
              <a:rPr lang="en-US" sz="1200" i="1" dirty="0"/>
              <a:t>j</a:t>
            </a:r>
            <a:r>
              <a:rPr lang="en-US" sz="1200" dirty="0"/>
              <a:t> (</a:t>
            </a:r>
            <a:r>
              <a:rPr lang="en-US" sz="1200" dirty="0" err="1"/>
              <a:t>ft</a:t>
            </a:r>
            <a:r>
              <a:rPr lang="en-US" sz="1200" dirty="0"/>
              <a:t>)</a:t>
            </a:r>
          </a:p>
          <a:p>
            <a:r>
              <a:rPr lang="en-US" sz="1200" i="1" dirty="0" err="1"/>
              <a:t>RDi</a:t>
            </a:r>
            <a:r>
              <a:rPr lang="en-US" sz="1200" dirty="0"/>
              <a:t> – the radius of conductor </a:t>
            </a:r>
            <a:r>
              <a:rPr lang="en-US" sz="1200" i="1" dirty="0" err="1"/>
              <a:t>i</a:t>
            </a:r>
            <a:r>
              <a:rPr lang="en-US" sz="1200" dirty="0"/>
              <a:t> (</a:t>
            </a:r>
            <a:r>
              <a:rPr lang="en-US" sz="1200" dirty="0" err="1"/>
              <a:t>ft</a:t>
            </a:r>
            <a:r>
              <a:rPr lang="en-US" sz="1200" dirty="0"/>
              <a:t>)</a:t>
            </a:r>
          </a:p>
        </p:txBody>
      </p:sp>
      <p:pic>
        <p:nvPicPr>
          <p:cNvPr id="16" name="Picture 15"/>
          <p:cNvPicPr>
            <a:picLocks noChangeAspect="1"/>
          </p:cNvPicPr>
          <p:nvPr/>
        </p:nvPicPr>
        <p:blipFill>
          <a:blip r:embed="rId4"/>
          <a:stretch>
            <a:fillRect/>
          </a:stretch>
        </p:blipFill>
        <p:spPr>
          <a:xfrm>
            <a:off x="4792568" y="2501290"/>
            <a:ext cx="3176049" cy="564052"/>
          </a:xfrm>
          <a:prstGeom prst="rect">
            <a:avLst/>
          </a:prstGeom>
        </p:spPr>
      </p:pic>
      <p:pic>
        <p:nvPicPr>
          <p:cNvPr id="17" name="Picture 16"/>
          <p:cNvPicPr>
            <a:picLocks noChangeAspect="1"/>
          </p:cNvPicPr>
          <p:nvPr/>
        </p:nvPicPr>
        <p:blipFill>
          <a:blip r:embed="rId5"/>
          <a:stretch>
            <a:fillRect/>
          </a:stretch>
        </p:blipFill>
        <p:spPr>
          <a:xfrm>
            <a:off x="4850852" y="2965231"/>
            <a:ext cx="2990312" cy="594405"/>
          </a:xfrm>
          <a:prstGeom prst="rect">
            <a:avLst/>
          </a:prstGeom>
        </p:spPr>
      </p:pic>
      <p:sp>
        <p:nvSpPr>
          <p:cNvPr id="20" name="TextBox 19"/>
          <p:cNvSpPr txBox="1"/>
          <p:nvPr/>
        </p:nvSpPr>
        <p:spPr>
          <a:xfrm>
            <a:off x="921812" y="1816608"/>
            <a:ext cx="7391400" cy="687368"/>
          </a:xfrm>
          <a:prstGeom prst="rect">
            <a:avLst/>
          </a:prstGeom>
          <a:noFill/>
        </p:spPr>
        <p:txBody>
          <a:bodyPr wrap="square" rtlCol="0">
            <a:spAutoFit/>
          </a:bodyPr>
          <a:lstStyle/>
          <a:p>
            <a:pPr lvl="0"/>
            <a:r>
              <a:rPr lang="en-US" sz="1600" dirty="0">
                <a:latin typeface="Times New Roman" panose="02020603050405020304" pitchFamily="18" charset="0"/>
                <a:cs typeface="Times New Roman" panose="02020603050405020304" pitchFamily="18" charset="0"/>
              </a:rPr>
              <a:t>To obtain shunt admittance matrix of overhead lines, first, we should calculate the self and mutual potential coefficients of each conductor:</a:t>
            </a:r>
            <a:endParaRPr lang="en-US" sz="1600" dirty="0"/>
          </a:p>
          <a:p>
            <a:endParaRPr lang="en-US" sz="1000" baseline="30000" dirty="0"/>
          </a:p>
        </p:txBody>
      </p:sp>
      <p:sp>
        <p:nvSpPr>
          <p:cNvPr id="21" name="TextBox 20">
            <a:extLst>
              <a:ext uri="{FF2B5EF4-FFF2-40B4-BE49-F238E27FC236}">
                <a16:creationId xmlns:a16="http://schemas.microsoft.com/office/drawing/2014/main" id="{7A83E5EF-84C5-4AE0-B5F1-C159768FC7C3}"/>
              </a:ext>
            </a:extLst>
          </p:cNvPr>
          <p:cNvSpPr txBox="1"/>
          <p:nvPr/>
        </p:nvSpPr>
        <p:spPr>
          <a:xfrm>
            <a:off x="762000" y="1320969"/>
            <a:ext cx="7086600" cy="400110"/>
          </a:xfrm>
          <a:prstGeom prst="rect">
            <a:avLst/>
          </a:prstGeom>
          <a:noFill/>
        </p:spPr>
        <p:txBody>
          <a:bodyPr wrap="square" rtlCol="0">
            <a:spAutoFit/>
          </a:bodyPr>
          <a:lstStyle/>
          <a:p>
            <a:pPr lvl="0"/>
            <a:r>
              <a:rPr lang="en-US" sz="2000" dirty="0" err="1">
                <a:latin typeface="Times New Roman" panose="02020603050405020304" pitchFamily="18" charset="0"/>
                <a:cs typeface="Times New Roman" panose="02020603050405020304" pitchFamily="18" charset="0"/>
              </a:rPr>
              <a:t>Linecode</a:t>
            </a:r>
            <a:r>
              <a:rPr lang="en-US" sz="2000" dirty="0">
                <a:latin typeface="Times New Roman" panose="02020603050405020304" pitchFamily="18" charset="0"/>
                <a:cs typeface="Times New Roman" panose="02020603050405020304" pitchFamily="18" charset="0"/>
              </a:rPr>
              <a:t> – Shunt admittance</a:t>
            </a:r>
            <a:endParaRPr lang="en-US" sz="1050" baseline="30000" dirty="0"/>
          </a:p>
        </p:txBody>
      </p:sp>
      <p:pic>
        <p:nvPicPr>
          <p:cNvPr id="22" name="Picture 21">
            <a:extLst>
              <a:ext uri="{FF2B5EF4-FFF2-40B4-BE49-F238E27FC236}">
                <a16:creationId xmlns:a16="http://schemas.microsoft.com/office/drawing/2014/main" id="{DA156D86-755A-47AE-A6EE-C7B964DC82A2}"/>
              </a:ext>
            </a:extLst>
          </p:cNvPr>
          <p:cNvPicPr>
            <a:picLocks noChangeAspect="1"/>
          </p:cNvPicPr>
          <p:nvPr/>
        </p:nvPicPr>
        <p:blipFill>
          <a:blip r:embed="rId6"/>
          <a:stretch>
            <a:fillRect/>
          </a:stretch>
        </p:blipFill>
        <p:spPr>
          <a:xfrm>
            <a:off x="3214821" y="2445707"/>
            <a:ext cx="1126943" cy="1355808"/>
          </a:xfrm>
          <a:prstGeom prst="rect">
            <a:avLst/>
          </a:prstGeom>
        </p:spPr>
      </p:pic>
      <p:pic>
        <p:nvPicPr>
          <p:cNvPr id="25" name="Picture 24">
            <a:extLst>
              <a:ext uri="{FF2B5EF4-FFF2-40B4-BE49-F238E27FC236}">
                <a16:creationId xmlns:a16="http://schemas.microsoft.com/office/drawing/2014/main" id="{D75F852D-3B1F-478B-88C5-4F86D489AAD4}"/>
              </a:ext>
            </a:extLst>
          </p:cNvPr>
          <p:cNvPicPr>
            <a:picLocks noChangeAspect="1"/>
          </p:cNvPicPr>
          <p:nvPr/>
        </p:nvPicPr>
        <p:blipFill>
          <a:blip r:embed="rId7"/>
          <a:stretch>
            <a:fillRect/>
          </a:stretch>
        </p:blipFill>
        <p:spPr>
          <a:xfrm>
            <a:off x="103666" y="2387438"/>
            <a:ext cx="2626878" cy="1355808"/>
          </a:xfrm>
          <a:prstGeom prst="rect">
            <a:avLst/>
          </a:prstGeom>
        </p:spPr>
      </p:pic>
      <p:sp>
        <p:nvSpPr>
          <p:cNvPr id="26" name="TextBox 25">
            <a:extLst>
              <a:ext uri="{FF2B5EF4-FFF2-40B4-BE49-F238E27FC236}">
                <a16:creationId xmlns:a16="http://schemas.microsoft.com/office/drawing/2014/main" id="{E8C01BF3-D7F5-4F0F-B711-12700392191A}"/>
              </a:ext>
            </a:extLst>
          </p:cNvPr>
          <p:cNvSpPr txBox="1"/>
          <p:nvPr/>
        </p:nvSpPr>
        <p:spPr>
          <a:xfrm>
            <a:off x="2745751" y="2835852"/>
            <a:ext cx="457199" cy="630942"/>
          </a:xfrm>
          <a:prstGeom prst="rect">
            <a:avLst/>
          </a:prstGeom>
          <a:noFill/>
        </p:spPr>
        <p:txBody>
          <a:bodyPr wrap="square" rtlCol="0">
            <a:spAutoFit/>
          </a:bodyPr>
          <a:lstStyle/>
          <a:p>
            <a:pPr lvl="0"/>
            <a:r>
              <a:rPr lang="en-US" sz="2800" b="1" dirty="0">
                <a:latin typeface="Times New Roman" panose="02020603050405020304" pitchFamily="18" charset="0"/>
                <a:cs typeface="Times New Roman" panose="02020603050405020304" pitchFamily="18" charset="0"/>
              </a:rPr>
              <a:t>+</a:t>
            </a:r>
            <a:endParaRPr lang="en-US" sz="2800" b="1" dirty="0"/>
          </a:p>
          <a:p>
            <a:endParaRPr lang="en-US" sz="1050" baseline="30000" dirty="0"/>
          </a:p>
        </p:txBody>
      </p:sp>
      <p:sp>
        <p:nvSpPr>
          <p:cNvPr id="27" name="TextBox 26">
            <a:extLst>
              <a:ext uri="{FF2B5EF4-FFF2-40B4-BE49-F238E27FC236}">
                <a16:creationId xmlns:a16="http://schemas.microsoft.com/office/drawing/2014/main" id="{1B1554C2-81B1-450E-88B8-190FD23318C8}"/>
              </a:ext>
            </a:extLst>
          </p:cNvPr>
          <p:cNvSpPr txBox="1"/>
          <p:nvPr/>
        </p:nvSpPr>
        <p:spPr>
          <a:xfrm>
            <a:off x="4351433" y="2797636"/>
            <a:ext cx="457199" cy="630942"/>
          </a:xfrm>
          <a:prstGeom prst="rect">
            <a:avLst/>
          </a:prstGeom>
          <a:noFill/>
        </p:spPr>
        <p:txBody>
          <a:bodyPr wrap="square" rtlCol="0">
            <a:spAutoFit/>
          </a:bodyPr>
          <a:lstStyle/>
          <a:p>
            <a:pPr lvl="0"/>
            <a:r>
              <a:rPr lang="en-US" sz="2800" b="1" dirty="0">
                <a:latin typeface="Times New Roman" panose="02020603050405020304" pitchFamily="18" charset="0"/>
                <a:cs typeface="Times New Roman" panose="02020603050405020304" pitchFamily="18" charset="0"/>
              </a:rPr>
              <a:t>+</a:t>
            </a:r>
            <a:endParaRPr lang="en-US" sz="2800" b="1" dirty="0"/>
          </a:p>
          <a:p>
            <a:endParaRPr lang="en-US" sz="1050" baseline="30000" dirty="0"/>
          </a:p>
        </p:txBody>
      </p:sp>
      <p:sp>
        <p:nvSpPr>
          <p:cNvPr id="2" name="Arrow: Down 1">
            <a:extLst>
              <a:ext uri="{FF2B5EF4-FFF2-40B4-BE49-F238E27FC236}">
                <a16:creationId xmlns:a16="http://schemas.microsoft.com/office/drawing/2014/main" id="{39319DB2-5319-4E55-895B-0A9C4FCD30F4}"/>
              </a:ext>
            </a:extLst>
          </p:cNvPr>
          <p:cNvSpPr/>
          <p:nvPr/>
        </p:nvSpPr>
        <p:spPr bwMode="auto">
          <a:xfrm>
            <a:off x="4533900" y="3886200"/>
            <a:ext cx="274732" cy="24745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224293250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4" name="TextBox 13"/>
          <p:cNvSpPr txBox="1"/>
          <p:nvPr/>
        </p:nvSpPr>
        <p:spPr>
          <a:xfrm>
            <a:off x="762000" y="1320969"/>
            <a:ext cx="7086600" cy="400110"/>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Shunt admittance matrix</a:t>
            </a:r>
            <a:endParaRPr lang="en-US" sz="1050" baseline="30000" dirty="0"/>
          </a:p>
        </p:txBody>
      </p:sp>
      <p:sp>
        <p:nvSpPr>
          <p:cNvPr id="13"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sp>
        <p:nvSpPr>
          <p:cNvPr id="27" name="TextBox 26"/>
          <p:cNvSpPr txBox="1"/>
          <p:nvPr/>
        </p:nvSpPr>
        <p:spPr>
          <a:xfrm>
            <a:off x="1143001" y="1676400"/>
            <a:ext cx="6324600" cy="441146"/>
          </a:xfrm>
          <a:prstGeom prst="rect">
            <a:avLst/>
          </a:prstGeom>
          <a:noFill/>
        </p:spPr>
        <p:txBody>
          <a:bodyPr wrap="square" rtlCol="0">
            <a:spAutoFit/>
          </a:bodyPr>
          <a:lstStyle/>
          <a:p>
            <a:pPr lvl="0"/>
            <a:r>
              <a:rPr lang="en-US" sz="1600" dirty="0">
                <a:latin typeface="Times New Roman" panose="02020603050405020304" pitchFamily="18" charset="0"/>
                <a:cs typeface="Times New Roman" panose="02020603050405020304" pitchFamily="18" charset="0"/>
              </a:rPr>
              <a:t>Then, the primitive potential coefficient matrix is partitioned as follows</a:t>
            </a:r>
            <a:endParaRPr lang="en-US" sz="1600" dirty="0"/>
          </a:p>
          <a:p>
            <a:endParaRPr lang="en-US" sz="1000" baseline="30000" dirty="0"/>
          </a:p>
        </p:txBody>
      </p:sp>
      <p:pic>
        <p:nvPicPr>
          <p:cNvPr id="28" name="Picture 27"/>
          <p:cNvPicPr>
            <a:picLocks noChangeAspect="1"/>
          </p:cNvPicPr>
          <p:nvPr/>
        </p:nvPicPr>
        <p:blipFill>
          <a:blip r:embed="rId3"/>
          <a:stretch>
            <a:fillRect/>
          </a:stretch>
        </p:blipFill>
        <p:spPr>
          <a:xfrm>
            <a:off x="2057400" y="2057400"/>
            <a:ext cx="2152112" cy="1070422"/>
          </a:xfrm>
          <a:prstGeom prst="rect">
            <a:avLst/>
          </a:prstGeom>
        </p:spPr>
      </p:pic>
      <p:pic>
        <p:nvPicPr>
          <p:cNvPr id="29" name="Picture 28"/>
          <p:cNvPicPr>
            <a:picLocks noChangeAspect="1"/>
          </p:cNvPicPr>
          <p:nvPr/>
        </p:nvPicPr>
        <p:blipFill>
          <a:blip r:embed="rId4"/>
          <a:stretch>
            <a:fillRect/>
          </a:stretch>
        </p:blipFill>
        <p:spPr>
          <a:xfrm>
            <a:off x="4939707" y="2244482"/>
            <a:ext cx="2197251" cy="714859"/>
          </a:xfrm>
          <a:prstGeom prst="rect">
            <a:avLst/>
          </a:prstGeom>
        </p:spPr>
      </p:pic>
      <p:sp>
        <p:nvSpPr>
          <p:cNvPr id="30" name="Right Arrow 29"/>
          <p:cNvSpPr/>
          <p:nvPr/>
        </p:nvSpPr>
        <p:spPr bwMode="auto">
          <a:xfrm>
            <a:off x="4343400" y="2454254"/>
            <a:ext cx="492319" cy="228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1" name="Rectangle 30"/>
          <p:cNvSpPr/>
          <p:nvPr/>
        </p:nvSpPr>
        <p:spPr>
          <a:xfrm>
            <a:off x="1143002" y="3063854"/>
            <a:ext cx="7293994" cy="584775"/>
          </a:xfrm>
          <a:prstGeom prst="rect">
            <a:avLst/>
          </a:prstGeom>
        </p:spPr>
        <p:txBody>
          <a:bodyPr wrap="square">
            <a:spAutoFit/>
          </a:bodyPr>
          <a:lstStyle/>
          <a:p>
            <a:r>
              <a:rPr lang="en-US" sz="1600" dirty="0"/>
              <a:t>Then, the primitive matrix can be reduced using the </a:t>
            </a:r>
            <a:r>
              <a:rPr lang="en-US" sz="1600" dirty="0" err="1"/>
              <a:t>Kron</a:t>
            </a:r>
            <a:r>
              <a:rPr lang="en-US" sz="1600" dirty="0"/>
              <a:t> reduction method to an n*n phase potential coefficient matrix</a:t>
            </a:r>
          </a:p>
        </p:txBody>
      </p:sp>
      <p:pic>
        <p:nvPicPr>
          <p:cNvPr id="32" name="Picture 31"/>
          <p:cNvPicPr>
            <a:picLocks noChangeAspect="1"/>
          </p:cNvPicPr>
          <p:nvPr/>
        </p:nvPicPr>
        <p:blipFill>
          <a:blip r:embed="rId5"/>
          <a:stretch>
            <a:fillRect/>
          </a:stretch>
        </p:blipFill>
        <p:spPr>
          <a:xfrm>
            <a:off x="3133456" y="3544282"/>
            <a:ext cx="3124200" cy="474133"/>
          </a:xfrm>
          <a:prstGeom prst="rect">
            <a:avLst/>
          </a:prstGeom>
        </p:spPr>
      </p:pic>
      <p:sp>
        <p:nvSpPr>
          <p:cNvPr id="33" name="Rectangle 32"/>
          <p:cNvSpPr/>
          <p:nvPr/>
        </p:nvSpPr>
        <p:spPr>
          <a:xfrm>
            <a:off x="1143001" y="3886200"/>
            <a:ext cx="7772399" cy="584775"/>
          </a:xfrm>
          <a:prstGeom prst="rect">
            <a:avLst/>
          </a:prstGeom>
        </p:spPr>
        <p:txBody>
          <a:bodyPr wrap="square">
            <a:spAutoFit/>
          </a:bodyPr>
          <a:lstStyle/>
          <a:p>
            <a:r>
              <a:rPr lang="en-US" sz="1600" dirty="0"/>
              <a:t>Finally, the inverse of the potential coefficient matrix will give the n*n capacitance matrix as follows</a:t>
            </a:r>
          </a:p>
        </p:txBody>
      </p:sp>
      <p:pic>
        <p:nvPicPr>
          <p:cNvPr id="34" name="Picture 33"/>
          <p:cNvPicPr>
            <a:picLocks noChangeAspect="1"/>
          </p:cNvPicPr>
          <p:nvPr/>
        </p:nvPicPr>
        <p:blipFill>
          <a:blip r:embed="rId6"/>
          <a:stretch>
            <a:fillRect/>
          </a:stretch>
        </p:blipFill>
        <p:spPr>
          <a:xfrm>
            <a:off x="4004931" y="4361360"/>
            <a:ext cx="1570135" cy="422729"/>
          </a:xfrm>
          <a:prstGeom prst="rect">
            <a:avLst/>
          </a:prstGeom>
        </p:spPr>
      </p:pic>
      <p:grpSp>
        <p:nvGrpSpPr>
          <p:cNvPr id="35" name="Group 34"/>
          <p:cNvGrpSpPr/>
          <p:nvPr/>
        </p:nvGrpSpPr>
        <p:grpSpPr>
          <a:xfrm>
            <a:off x="700046" y="4757396"/>
            <a:ext cx="8166652" cy="1353761"/>
            <a:chOff x="748748" y="4804605"/>
            <a:chExt cx="8166652" cy="1353761"/>
          </a:xfrm>
        </p:grpSpPr>
        <p:sp>
          <p:nvSpPr>
            <p:cNvPr id="36" name="Down Arrow 35"/>
            <p:cNvSpPr/>
            <p:nvPr/>
          </p:nvSpPr>
          <p:spPr bwMode="auto">
            <a:xfrm>
              <a:off x="4619246" y="4804605"/>
              <a:ext cx="438908" cy="42634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nvGrpSpPr>
            <p:cNvPr id="37" name="Group 36"/>
            <p:cNvGrpSpPr/>
            <p:nvPr/>
          </p:nvGrpSpPr>
          <p:grpSpPr>
            <a:xfrm>
              <a:off x="748748" y="4952850"/>
              <a:ext cx="8166652" cy="1205516"/>
              <a:chOff x="748748" y="4952850"/>
              <a:chExt cx="8166652" cy="1205516"/>
            </a:xfrm>
          </p:grpSpPr>
          <p:sp>
            <p:nvSpPr>
              <p:cNvPr id="38" name="Rectangle 37"/>
              <p:cNvSpPr/>
              <p:nvPr/>
            </p:nvSpPr>
            <p:spPr>
              <a:xfrm>
                <a:off x="748748" y="4952850"/>
                <a:ext cx="1870388" cy="338554"/>
              </a:xfrm>
              <a:prstGeom prst="rect">
                <a:avLst/>
              </a:prstGeom>
            </p:spPr>
            <p:txBody>
              <a:bodyPr wrap="square">
                <a:spAutoFit/>
              </a:bodyPr>
              <a:lstStyle/>
              <a:p>
                <a:r>
                  <a:rPr lang="en-US" sz="1600" dirty="0" err="1"/>
                  <a:t>OpenDSS</a:t>
                </a:r>
                <a:r>
                  <a:rPr lang="en-US" sz="1600" dirty="0"/>
                  <a:t> code:</a:t>
                </a:r>
              </a:p>
            </p:txBody>
          </p:sp>
          <p:sp>
            <p:nvSpPr>
              <p:cNvPr id="39" name="Rectangle 38"/>
              <p:cNvSpPr/>
              <p:nvPr/>
            </p:nvSpPr>
            <p:spPr>
              <a:xfrm>
                <a:off x="762000" y="5204259"/>
                <a:ext cx="8153400" cy="954107"/>
              </a:xfrm>
              <a:prstGeom prst="rect">
                <a:avLst/>
              </a:prstGeom>
            </p:spPr>
            <p:txBody>
              <a:bodyPr wrap="square">
                <a:spAutoFit/>
              </a:bodyPr>
              <a:lstStyle/>
              <a:p>
                <a:r>
                  <a:rPr lang="en-US" sz="1400" dirty="0"/>
                  <a:t>New LineCode.1/0ACSR_#2ACSR7/1_3ph_OH </a:t>
                </a:r>
                <a:r>
                  <a:rPr lang="en-US" sz="1400" dirty="0" err="1"/>
                  <a:t>nphases</a:t>
                </a:r>
                <a:r>
                  <a:rPr lang="en-US" sz="1400" dirty="0"/>
                  <a:t>=3 Units=mi</a:t>
                </a:r>
              </a:p>
              <a:p>
                <a:r>
                  <a:rPr lang="en-US" sz="1400" dirty="0"/>
                  <a:t>~ </a:t>
                </a:r>
                <a:r>
                  <a:rPr lang="en-US" sz="1400" dirty="0" err="1"/>
                  <a:t>Rmatrix</a:t>
                </a:r>
                <a:r>
                  <a:rPr lang="en-US" sz="1400" dirty="0"/>
                  <a:t>= ( 1.350475 | 0.227405 1.344401 | 0.230475 0.227405 1.350475 ) </a:t>
                </a:r>
              </a:p>
              <a:p>
                <a:r>
                  <a:rPr lang="en-US" sz="1400" dirty="0"/>
                  <a:t>~ </a:t>
                </a:r>
                <a:r>
                  <a:rPr lang="en-US" sz="1400" dirty="0" err="1"/>
                  <a:t>Xmatrix</a:t>
                </a:r>
                <a:r>
                  <a:rPr lang="en-US" sz="1400" dirty="0"/>
                  <a:t>= ( 1.412199 | 0.589906 1.419390 | 0.519317 0.589906 1.412199 ) </a:t>
                </a:r>
              </a:p>
              <a:p>
                <a:r>
                  <a:rPr lang="en-US" sz="1400" dirty="0"/>
                  <a:t>~ </a:t>
                </a:r>
                <a:r>
                  <a:rPr lang="en-US" sz="1400" dirty="0" err="1"/>
                  <a:t>Cmatrix</a:t>
                </a:r>
                <a:r>
                  <a:rPr lang="en-US" sz="1400" dirty="0"/>
                  <a:t>= ( 13.111582 | -3.100145 13.428192 | -1.706202 -3.100145 13.111582  )</a:t>
                </a:r>
              </a:p>
            </p:txBody>
          </p:sp>
        </p:grpSp>
      </p:grpSp>
      <p:sp>
        <p:nvSpPr>
          <p:cNvPr id="2" name="Rectangle 1"/>
          <p:cNvSpPr/>
          <p:nvPr/>
        </p:nvSpPr>
        <p:spPr bwMode="auto">
          <a:xfrm>
            <a:off x="762000" y="5808391"/>
            <a:ext cx="6019800" cy="243757"/>
          </a:xfrm>
          <a:prstGeom prst="rect">
            <a:avLst/>
          </a:prstGeom>
          <a:noFill/>
          <a:ln w="19050" cap="flat" cmpd="sng" algn="ctr">
            <a:solidFill>
              <a:srgbClr val="FF0000"/>
            </a:solidFill>
            <a:prstDash val="lg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0" name="Rectangle 19">
            <a:extLst>
              <a:ext uri="{FF2B5EF4-FFF2-40B4-BE49-F238E27FC236}">
                <a16:creationId xmlns:a16="http://schemas.microsoft.com/office/drawing/2014/main" id="{0F7AB196-2710-47A4-ADED-60600704A041}"/>
              </a:ext>
            </a:extLst>
          </p:cNvPr>
          <p:cNvSpPr/>
          <p:nvPr/>
        </p:nvSpPr>
        <p:spPr>
          <a:xfrm>
            <a:off x="2086010" y="4396713"/>
            <a:ext cx="1643216" cy="307777"/>
          </a:xfrm>
          <a:prstGeom prst="rect">
            <a:avLst/>
          </a:prstGeom>
        </p:spPr>
        <p:txBody>
          <a:bodyPr wrap="square">
            <a:spAutoFit/>
          </a:bodyPr>
          <a:lstStyle/>
          <a:p>
            <a:r>
              <a:rPr lang="en-US" sz="1400" dirty="0">
                <a:solidFill>
                  <a:srgbClr val="FF0000"/>
                </a:solidFill>
              </a:rPr>
              <a:t>Capacitance matrix</a:t>
            </a:r>
          </a:p>
        </p:txBody>
      </p:sp>
      <p:cxnSp>
        <p:nvCxnSpPr>
          <p:cNvPr id="21" name="Straight Connector 20">
            <a:extLst>
              <a:ext uri="{FF2B5EF4-FFF2-40B4-BE49-F238E27FC236}">
                <a16:creationId xmlns:a16="http://schemas.microsoft.com/office/drawing/2014/main" id="{764D9AE8-3696-4CAF-AAA2-F2D0AD281DDA}"/>
              </a:ext>
            </a:extLst>
          </p:cNvPr>
          <p:cNvCxnSpPr>
            <a:cxnSpLocks/>
          </p:cNvCxnSpPr>
          <p:nvPr/>
        </p:nvCxnSpPr>
        <p:spPr bwMode="auto">
          <a:xfrm>
            <a:off x="3620988" y="4589121"/>
            <a:ext cx="419100" cy="0"/>
          </a:xfrm>
          <a:prstGeom prst="line">
            <a:avLst/>
          </a:prstGeom>
          <a:solidFill>
            <a:schemeClr val="accent1"/>
          </a:solidFill>
          <a:ln w="19050" cap="flat" cmpd="sng" algn="ctr">
            <a:solidFill>
              <a:srgbClr val="FF0000"/>
            </a:solidFill>
            <a:prstDash val="solid"/>
            <a:round/>
            <a:headEnd type="none" w="med" len="med"/>
            <a:tailEnd type="triangle" w="med" len="med"/>
          </a:ln>
          <a:effectLst/>
        </p:spPr>
      </p:cxnSp>
    </p:spTree>
    <p:extLst>
      <p:ext uri="{BB962C8B-B14F-4D97-AF65-F5344CB8AC3E}">
        <p14:creationId xmlns:p14="http://schemas.microsoft.com/office/powerpoint/2010/main" val="349040125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79A9A4E-4C82-4D44-9372-C31BB3818094}" type="slidenum">
              <a:rPr lang="en-US" smtClean="0"/>
              <a:pPr/>
              <a:t>147</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4" name="TextBox 13"/>
          <p:cNvSpPr txBox="1"/>
          <p:nvPr/>
        </p:nvSpPr>
        <p:spPr>
          <a:xfrm>
            <a:off x="762000" y="1295400"/>
            <a:ext cx="7086600"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Secondary Distribution Transformer – 3-phase</a:t>
            </a:r>
            <a:endParaRPr lang="en-US" sz="2000" dirty="0"/>
          </a:p>
          <a:p>
            <a:endParaRPr lang="en-US" sz="1050" baseline="30000" dirty="0"/>
          </a:p>
        </p:txBody>
      </p:sp>
      <p:sp>
        <p:nvSpPr>
          <p:cNvPr id="10"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sp>
        <p:nvSpPr>
          <p:cNvPr id="33" name="TextBox 32"/>
          <p:cNvSpPr txBox="1"/>
          <p:nvPr/>
        </p:nvSpPr>
        <p:spPr>
          <a:xfrm>
            <a:off x="762000" y="1666228"/>
            <a:ext cx="7086600" cy="338554"/>
          </a:xfrm>
          <a:prstGeom prst="rect">
            <a:avLst/>
          </a:prstGeom>
          <a:noFill/>
        </p:spPr>
        <p:txBody>
          <a:bodyPr wrap="square" rtlCol="0">
            <a:spAutoFit/>
          </a:bodyPr>
          <a:lstStyle/>
          <a:p>
            <a:pPr lvl="0"/>
            <a:r>
              <a:rPr lang="en-US" sz="1600" dirty="0">
                <a:latin typeface="Times New Roman" panose="02020603050405020304" pitchFamily="18" charset="0"/>
                <a:cs typeface="Times New Roman" panose="02020603050405020304" pitchFamily="18" charset="0"/>
              </a:rPr>
              <a:t>For a three-phase distribution transformer, its model is</a:t>
            </a:r>
            <a:endParaRPr lang="en-US" sz="900" baseline="30000" dirty="0"/>
          </a:p>
        </p:txBody>
      </p:sp>
      <p:grpSp>
        <p:nvGrpSpPr>
          <p:cNvPr id="35" name="Group 34"/>
          <p:cNvGrpSpPr/>
          <p:nvPr/>
        </p:nvGrpSpPr>
        <p:grpSpPr>
          <a:xfrm>
            <a:off x="914400" y="2743200"/>
            <a:ext cx="3019293" cy="1697528"/>
            <a:chOff x="5105904" y="191469"/>
            <a:chExt cx="4159234" cy="2593465"/>
          </a:xfrm>
        </p:grpSpPr>
        <p:pic>
          <p:nvPicPr>
            <p:cNvPr id="36" name="Picture 35"/>
            <p:cNvPicPr>
              <a:picLocks noChangeAspect="1"/>
            </p:cNvPicPr>
            <p:nvPr/>
          </p:nvPicPr>
          <p:blipFill>
            <a:blip r:embed="rId3"/>
            <a:stretch>
              <a:fillRect/>
            </a:stretch>
          </p:blipFill>
          <p:spPr>
            <a:xfrm>
              <a:off x="5105904" y="191469"/>
              <a:ext cx="4159234" cy="2593465"/>
            </a:xfrm>
            <a:prstGeom prst="rect">
              <a:avLst/>
            </a:prstGeom>
          </p:spPr>
        </p:pic>
        <p:sp>
          <p:nvSpPr>
            <p:cNvPr id="37" name="Oval 36"/>
            <p:cNvSpPr/>
            <p:nvPr/>
          </p:nvSpPr>
          <p:spPr bwMode="auto">
            <a:xfrm>
              <a:off x="5171407" y="1197673"/>
              <a:ext cx="391194" cy="362314"/>
            </a:xfrm>
            <a:prstGeom prst="ellipse">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8" name="Oval 37"/>
            <p:cNvSpPr/>
            <p:nvPr/>
          </p:nvSpPr>
          <p:spPr bwMode="auto">
            <a:xfrm>
              <a:off x="5214227" y="1730387"/>
              <a:ext cx="696748" cy="362314"/>
            </a:xfrm>
            <a:prstGeom prst="ellipse">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9" name="Oval 38"/>
            <p:cNvSpPr/>
            <p:nvPr/>
          </p:nvSpPr>
          <p:spPr bwMode="auto">
            <a:xfrm>
              <a:off x="6354176" y="1721764"/>
              <a:ext cx="696748" cy="362314"/>
            </a:xfrm>
            <a:prstGeom prst="ellipse">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40" name="Oval 39"/>
            <p:cNvSpPr/>
            <p:nvPr/>
          </p:nvSpPr>
          <p:spPr bwMode="auto">
            <a:xfrm>
              <a:off x="7429500" y="1709179"/>
              <a:ext cx="696748" cy="362314"/>
            </a:xfrm>
            <a:prstGeom prst="ellipse">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grpSp>
        <p:nvGrpSpPr>
          <p:cNvPr id="41" name="Group 40"/>
          <p:cNvGrpSpPr/>
          <p:nvPr/>
        </p:nvGrpSpPr>
        <p:grpSpPr>
          <a:xfrm>
            <a:off x="4180820" y="2743200"/>
            <a:ext cx="1515294" cy="624829"/>
            <a:chOff x="5266506" y="3796684"/>
            <a:chExt cx="2772594" cy="1428750"/>
          </a:xfrm>
        </p:grpSpPr>
        <p:pic>
          <p:nvPicPr>
            <p:cNvPr id="42" name="Picture 41"/>
            <p:cNvPicPr>
              <a:picLocks noChangeAspect="1"/>
            </p:cNvPicPr>
            <p:nvPr/>
          </p:nvPicPr>
          <p:blipFill>
            <a:blip r:embed="rId4"/>
            <a:stretch>
              <a:fillRect/>
            </a:stretch>
          </p:blipFill>
          <p:spPr>
            <a:xfrm>
              <a:off x="5715000" y="3796684"/>
              <a:ext cx="2324100" cy="1428750"/>
            </a:xfrm>
            <a:prstGeom prst="rect">
              <a:avLst/>
            </a:prstGeom>
          </p:spPr>
        </p:pic>
        <p:pic>
          <p:nvPicPr>
            <p:cNvPr id="43" name="Picture 42"/>
            <p:cNvPicPr>
              <a:picLocks noChangeAspect="1"/>
            </p:cNvPicPr>
            <p:nvPr/>
          </p:nvPicPr>
          <p:blipFill>
            <a:blip r:embed="rId5"/>
            <a:stretch>
              <a:fillRect/>
            </a:stretch>
          </p:blipFill>
          <p:spPr>
            <a:xfrm>
              <a:off x="5266506" y="4262854"/>
              <a:ext cx="561975" cy="485775"/>
            </a:xfrm>
            <a:prstGeom prst="rect">
              <a:avLst/>
            </a:prstGeom>
          </p:spPr>
        </p:pic>
      </p:grpSp>
      <p:grpSp>
        <p:nvGrpSpPr>
          <p:cNvPr id="44" name="Group 43"/>
          <p:cNvGrpSpPr/>
          <p:nvPr/>
        </p:nvGrpSpPr>
        <p:grpSpPr>
          <a:xfrm>
            <a:off x="5998548" y="2667000"/>
            <a:ext cx="2286394" cy="668827"/>
            <a:chOff x="6517178" y="3826984"/>
            <a:chExt cx="3108685" cy="980337"/>
          </a:xfrm>
        </p:grpSpPr>
        <p:pic>
          <p:nvPicPr>
            <p:cNvPr id="45" name="Picture 44"/>
            <p:cNvPicPr>
              <a:picLocks noChangeAspect="1"/>
            </p:cNvPicPr>
            <p:nvPr/>
          </p:nvPicPr>
          <p:blipFill>
            <a:blip r:embed="rId6"/>
            <a:stretch>
              <a:fillRect/>
            </a:stretch>
          </p:blipFill>
          <p:spPr>
            <a:xfrm>
              <a:off x="7003464" y="3826984"/>
              <a:ext cx="2622399" cy="980337"/>
            </a:xfrm>
            <a:prstGeom prst="rect">
              <a:avLst/>
            </a:prstGeom>
          </p:spPr>
        </p:pic>
        <p:pic>
          <p:nvPicPr>
            <p:cNvPr id="46" name="Picture 45"/>
            <p:cNvPicPr>
              <a:picLocks noChangeAspect="1"/>
            </p:cNvPicPr>
            <p:nvPr/>
          </p:nvPicPr>
          <p:blipFill>
            <a:blip r:embed="rId7"/>
            <a:stretch>
              <a:fillRect/>
            </a:stretch>
          </p:blipFill>
          <p:spPr>
            <a:xfrm>
              <a:off x="6517178" y="4054778"/>
              <a:ext cx="521286" cy="479247"/>
            </a:xfrm>
            <a:prstGeom prst="rect">
              <a:avLst/>
            </a:prstGeom>
          </p:spPr>
        </p:pic>
      </p:grpSp>
      <p:pic>
        <p:nvPicPr>
          <p:cNvPr id="47" name="Picture 46"/>
          <p:cNvPicPr>
            <a:picLocks noChangeAspect="1"/>
          </p:cNvPicPr>
          <p:nvPr/>
        </p:nvPicPr>
        <p:blipFill>
          <a:blip r:embed="rId8"/>
          <a:stretch>
            <a:fillRect/>
          </a:stretch>
        </p:blipFill>
        <p:spPr>
          <a:xfrm>
            <a:off x="4333220" y="3505200"/>
            <a:ext cx="1266043" cy="816977"/>
          </a:xfrm>
          <a:prstGeom prst="rect">
            <a:avLst/>
          </a:prstGeom>
        </p:spPr>
      </p:pic>
      <p:grpSp>
        <p:nvGrpSpPr>
          <p:cNvPr id="48" name="Group 47"/>
          <p:cNvGrpSpPr/>
          <p:nvPr/>
        </p:nvGrpSpPr>
        <p:grpSpPr>
          <a:xfrm>
            <a:off x="6159767" y="3581400"/>
            <a:ext cx="1808749" cy="772177"/>
            <a:chOff x="6757910" y="4660240"/>
            <a:chExt cx="1808749" cy="772177"/>
          </a:xfrm>
        </p:grpSpPr>
        <p:pic>
          <p:nvPicPr>
            <p:cNvPr id="49" name="Picture 48"/>
            <p:cNvPicPr>
              <a:picLocks noChangeAspect="1"/>
            </p:cNvPicPr>
            <p:nvPr/>
          </p:nvPicPr>
          <p:blipFill>
            <a:blip r:embed="rId9"/>
            <a:stretch>
              <a:fillRect/>
            </a:stretch>
          </p:blipFill>
          <p:spPr>
            <a:xfrm>
              <a:off x="7181887" y="4660240"/>
              <a:ext cx="1384772" cy="772177"/>
            </a:xfrm>
            <a:prstGeom prst="rect">
              <a:avLst/>
            </a:prstGeom>
          </p:spPr>
        </p:pic>
        <p:pic>
          <p:nvPicPr>
            <p:cNvPr id="50" name="Picture 49"/>
            <p:cNvPicPr>
              <a:picLocks noChangeAspect="1"/>
            </p:cNvPicPr>
            <p:nvPr/>
          </p:nvPicPr>
          <p:blipFill>
            <a:blip r:embed="rId10"/>
            <a:stretch>
              <a:fillRect/>
            </a:stretch>
          </p:blipFill>
          <p:spPr>
            <a:xfrm>
              <a:off x="6757910" y="4880801"/>
              <a:ext cx="419063" cy="337954"/>
            </a:xfrm>
            <a:prstGeom prst="rect">
              <a:avLst/>
            </a:prstGeom>
          </p:spPr>
        </p:pic>
      </p:grpSp>
      <p:grpSp>
        <p:nvGrpSpPr>
          <p:cNvPr id="51" name="Group 50"/>
          <p:cNvGrpSpPr/>
          <p:nvPr/>
        </p:nvGrpSpPr>
        <p:grpSpPr>
          <a:xfrm>
            <a:off x="2844209" y="2002529"/>
            <a:ext cx="3502444" cy="588271"/>
            <a:chOff x="2492016" y="3362512"/>
            <a:chExt cx="5267325" cy="949184"/>
          </a:xfrm>
        </p:grpSpPr>
        <p:pic>
          <p:nvPicPr>
            <p:cNvPr id="52" name="Picture 51"/>
            <p:cNvPicPr>
              <a:picLocks noChangeAspect="1"/>
            </p:cNvPicPr>
            <p:nvPr/>
          </p:nvPicPr>
          <p:blipFill>
            <a:blip r:embed="rId11"/>
            <a:stretch>
              <a:fillRect/>
            </a:stretch>
          </p:blipFill>
          <p:spPr>
            <a:xfrm>
              <a:off x="2492016" y="3362512"/>
              <a:ext cx="5267325" cy="485775"/>
            </a:xfrm>
            <a:prstGeom prst="rect">
              <a:avLst/>
            </a:prstGeom>
          </p:spPr>
        </p:pic>
        <p:pic>
          <p:nvPicPr>
            <p:cNvPr id="53" name="Picture 52"/>
            <p:cNvPicPr>
              <a:picLocks noChangeAspect="1"/>
            </p:cNvPicPr>
            <p:nvPr/>
          </p:nvPicPr>
          <p:blipFill>
            <a:blip r:embed="rId12"/>
            <a:stretch>
              <a:fillRect/>
            </a:stretch>
          </p:blipFill>
          <p:spPr>
            <a:xfrm>
              <a:off x="2720615" y="3825921"/>
              <a:ext cx="4810125" cy="485775"/>
            </a:xfrm>
            <a:prstGeom prst="rect">
              <a:avLst/>
            </a:prstGeom>
          </p:spPr>
        </p:pic>
      </p:grpSp>
      <p:sp>
        <p:nvSpPr>
          <p:cNvPr id="55" name="Rectangle 54"/>
          <p:cNvSpPr/>
          <p:nvPr/>
        </p:nvSpPr>
        <p:spPr>
          <a:xfrm>
            <a:off x="988621" y="4648200"/>
            <a:ext cx="7774379" cy="584775"/>
          </a:xfrm>
          <a:prstGeom prst="rect">
            <a:avLst/>
          </a:prstGeom>
        </p:spPr>
        <p:txBody>
          <a:bodyPr wrap="square">
            <a:spAutoFit/>
          </a:bodyPr>
          <a:lstStyle/>
          <a:p>
            <a:r>
              <a:rPr lang="en-US" sz="1600" i="1" dirty="0"/>
              <a:t>a</a:t>
            </a:r>
            <a:r>
              <a:rPr lang="en-US" sz="1600" i="1" baseline="-25000" dirty="0"/>
              <a:t>t</a:t>
            </a:r>
            <a:r>
              <a:rPr lang="en-US" sz="1600" dirty="0"/>
              <a:t>, </a:t>
            </a:r>
            <a:r>
              <a:rPr lang="en-US" sz="1600" i="1" dirty="0" err="1"/>
              <a:t>b</a:t>
            </a:r>
            <a:r>
              <a:rPr lang="en-US" sz="1600" i="1" baseline="-25000" dirty="0" err="1"/>
              <a:t>t</a:t>
            </a:r>
            <a:r>
              <a:rPr lang="en-US" sz="1600" dirty="0"/>
              <a:t>, </a:t>
            </a:r>
            <a:r>
              <a:rPr lang="en-US" sz="1600" i="1" dirty="0" err="1"/>
              <a:t>c</a:t>
            </a:r>
            <a:r>
              <a:rPr lang="en-US" sz="1600" i="1" baseline="-25000" dirty="0" err="1"/>
              <a:t>t</a:t>
            </a:r>
            <a:r>
              <a:rPr lang="en-US" sz="1600" dirty="0"/>
              <a:t> and </a:t>
            </a:r>
            <a:r>
              <a:rPr lang="en-US" sz="1600" i="1" dirty="0" err="1"/>
              <a:t>d</a:t>
            </a:r>
            <a:r>
              <a:rPr lang="en-US" sz="1600" i="1" baseline="-25000" dirty="0" err="1"/>
              <a:t>t</a:t>
            </a:r>
            <a:r>
              <a:rPr lang="en-US" sz="1600" dirty="0"/>
              <a:t> depend on </a:t>
            </a:r>
            <a:r>
              <a:rPr lang="en-US" sz="1600" i="1" dirty="0" err="1"/>
              <a:t>n</a:t>
            </a:r>
            <a:r>
              <a:rPr lang="en-US" sz="1600" i="1" baseline="-25000" dirty="0" err="1"/>
              <a:t>t</a:t>
            </a:r>
            <a:r>
              <a:rPr lang="en-US" sz="1600" dirty="0"/>
              <a:t>, </a:t>
            </a:r>
            <a:r>
              <a:rPr lang="en-US" sz="1600" dirty="0" err="1"/>
              <a:t>Z</a:t>
            </a:r>
            <a:r>
              <a:rPr lang="en-US" sz="1600" i="1" dirty="0" err="1"/>
              <a:t>t</a:t>
            </a:r>
            <a:r>
              <a:rPr lang="en-US" sz="1600" i="1" baseline="-25000" dirty="0" err="1"/>
              <a:t>a</a:t>
            </a:r>
            <a:r>
              <a:rPr lang="en-US" sz="1600" i="1" baseline="-25000" dirty="0"/>
              <a:t> </a:t>
            </a:r>
            <a:r>
              <a:rPr lang="en-US" sz="1600" i="1" dirty="0"/>
              <a:t>, </a:t>
            </a:r>
            <a:r>
              <a:rPr lang="en-US" sz="1600" i="1" dirty="0" err="1"/>
              <a:t>Zt</a:t>
            </a:r>
            <a:r>
              <a:rPr lang="en-US" sz="1600" i="1" baseline="-25000" dirty="0" err="1"/>
              <a:t>b</a:t>
            </a:r>
            <a:r>
              <a:rPr lang="en-US" sz="1600" i="1" baseline="-25000" dirty="0"/>
              <a:t> , </a:t>
            </a:r>
            <a:r>
              <a:rPr lang="en-US" sz="1600" i="1" dirty="0"/>
              <a:t>Zt</a:t>
            </a:r>
            <a:r>
              <a:rPr lang="en-US" sz="1600" i="1" baseline="-25000" dirty="0"/>
              <a:t>c </a:t>
            </a:r>
            <a:r>
              <a:rPr lang="en-US" sz="1600" dirty="0"/>
              <a:t>, i.e., depend on the specific winding connection, impedance and rating of a transformer. </a:t>
            </a:r>
          </a:p>
        </p:txBody>
      </p:sp>
      <p:sp>
        <p:nvSpPr>
          <p:cNvPr id="29" name="TextBox 28">
            <a:extLst>
              <a:ext uri="{FF2B5EF4-FFF2-40B4-BE49-F238E27FC236}">
                <a16:creationId xmlns:a16="http://schemas.microsoft.com/office/drawing/2014/main" id="{1E874AA5-1FFD-416A-959B-366605EDCE83}"/>
              </a:ext>
            </a:extLst>
          </p:cNvPr>
          <p:cNvSpPr txBox="1"/>
          <p:nvPr/>
        </p:nvSpPr>
        <p:spPr>
          <a:xfrm>
            <a:off x="781005" y="5306013"/>
            <a:ext cx="7924800" cy="933589"/>
          </a:xfrm>
          <a:prstGeom prst="rect">
            <a:avLst/>
          </a:prstGeom>
          <a:noFill/>
        </p:spPr>
        <p:txBody>
          <a:bodyPr wrap="square" rtlCol="0">
            <a:spAutoFit/>
          </a:bodyPr>
          <a:lstStyle/>
          <a:p>
            <a:pPr lvl="0"/>
            <a:r>
              <a:rPr lang="en-US" sz="1600" dirty="0">
                <a:solidFill>
                  <a:srgbClr val="FF0000"/>
                </a:solidFill>
                <a:latin typeface="Times New Roman" panose="02020603050405020304" pitchFamily="18" charset="0"/>
                <a:cs typeface="Times New Roman" panose="02020603050405020304" pitchFamily="18" charset="0"/>
              </a:rPr>
              <a:t>Similar with the substation transformer model, to build a </a:t>
            </a:r>
            <a:r>
              <a:rPr lang="en-US" sz="1600" dirty="0" err="1">
                <a:solidFill>
                  <a:srgbClr val="FF0000"/>
                </a:solidFill>
                <a:latin typeface="Times New Roman" panose="02020603050405020304" pitchFamily="18" charset="0"/>
                <a:cs typeface="Times New Roman" panose="02020603050405020304" pitchFamily="18" charset="0"/>
              </a:rPr>
              <a:t>distribtuion</a:t>
            </a:r>
            <a:r>
              <a:rPr lang="en-US" sz="1600" dirty="0">
                <a:solidFill>
                  <a:srgbClr val="FF0000"/>
                </a:solidFill>
                <a:latin typeface="Times New Roman" panose="02020603050405020304" pitchFamily="18" charset="0"/>
                <a:cs typeface="Times New Roman" panose="02020603050405020304" pitchFamily="18" charset="0"/>
              </a:rPr>
              <a:t> transformer model in </a:t>
            </a:r>
            <a:r>
              <a:rPr lang="en-US" sz="1600" dirty="0" err="1">
                <a:solidFill>
                  <a:srgbClr val="FF0000"/>
                </a:solidFill>
                <a:latin typeface="Times New Roman" panose="02020603050405020304" pitchFamily="18" charset="0"/>
                <a:cs typeface="Times New Roman" panose="02020603050405020304" pitchFamily="18" charset="0"/>
              </a:rPr>
              <a:t>OpenDSS</a:t>
            </a:r>
            <a:r>
              <a:rPr lang="en-US" sz="1600" dirty="0">
                <a:solidFill>
                  <a:srgbClr val="FF0000"/>
                </a:solidFill>
                <a:latin typeface="Times New Roman" panose="02020603050405020304" pitchFamily="18" charset="0"/>
                <a:cs typeface="Times New Roman" panose="02020603050405020304" pitchFamily="18" charset="0"/>
              </a:rPr>
              <a:t>, we need to know kV rating, kVA rating, number of phases, number of windings, connection, percent resistance, percent reactance.</a:t>
            </a:r>
            <a:endParaRPr lang="en-US" sz="1600" dirty="0">
              <a:solidFill>
                <a:srgbClr val="FF0000"/>
              </a:solidFill>
            </a:endParaRPr>
          </a:p>
          <a:p>
            <a:endParaRPr lang="en-US" sz="1000" baseline="30000" dirty="0"/>
          </a:p>
        </p:txBody>
      </p:sp>
    </p:spTree>
    <p:extLst>
      <p:ext uri="{BB962C8B-B14F-4D97-AF65-F5344CB8AC3E}">
        <p14:creationId xmlns:p14="http://schemas.microsoft.com/office/powerpoint/2010/main" val="86252580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79A9A4E-4C82-4D44-9372-C31BB3818094}" type="slidenum">
              <a:rPr lang="en-US" smtClean="0"/>
              <a:pPr/>
              <a:t>148</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4" name="TextBox 13"/>
          <p:cNvSpPr txBox="1"/>
          <p:nvPr/>
        </p:nvSpPr>
        <p:spPr>
          <a:xfrm>
            <a:off x="762000" y="1295400"/>
            <a:ext cx="7086600"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Secondary Distribution Transformer – 3-phase</a:t>
            </a:r>
            <a:endParaRPr lang="en-US" sz="2000" dirty="0"/>
          </a:p>
          <a:p>
            <a:endParaRPr lang="en-US" sz="1050" baseline="30000" dirty="0"/>
          </a:p>
        </p:txBody>
      </p:sp>
      <p:sp>
        <p:nvSpPr>
          <p:cNvPr id="10"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pic>
        <p:nvPicPr>
          <p:cNvPr id="3" name="Picture 2">
            <a:extLst>
              <a:ext uri="{FF2B5EF4-FFF2-40B4-BE49-F238E27FC236}">
                <a16:creationId xmlns:a16="http://schemas.microsoft.com/office/drawing/2014/main" id="{90F6153F-3AB5-4D83-8900-C54574D8F273}"/>
              </a:ext>
            </a:extLst>
          </p:cNvPr>
          <p:cNvPicPr>
            <a:picLocks noChangeAspect="1"/>
          </p:cNvPicPr>
          <p:nvPr/>
        </p:nvPicPr>
        <p:blipFill>
          <a:blip r:embed="rId3"/>
          <a:stretch>
            <a:fillRect/>
          </a:stretch>
        </p:blipFill>
        <p:spPr>
          <a:xfrm>
            <a:off x="1182394" y="2553027"/>
            <a:ext cx="1880799" cy="1956367"/>
          </a:xfrm>
          <a:prstGeom prst="rect">
            <a:avLst/>
          </a:prstGeom>
        </p:spPr>
      </p:pic>
      <p:sp>
        <p:nvSpPr>
          <p:cNvPr id="42" name="TextBox 41">
            <a:extLst>
              <a:ext uri="{FF2B5EF4-FFF2-40B4-BE49-F238E27FC236}">
                <a16:creationId xmlns:a16="http://schemas.microsoft.com/office/drawing/2014/main" id="{9EA5A19E-E535-4CB3-BF3C-CDDD1161C847}"/>
              </a:ext>
            </a:extLst>
          </p:cNvPr>
          <p:cNvSpPr txBox="1"/>
          <p:nvPr/>
        </p:nvSpPr>
        <p:spPr>
          <a:xfrm>
            <a:off x="807719" y="1610121"/>
            <a:ext cx="8031479" cy="830997"/>
          </a:xfrm>
          <a:prstGeom prst="rect">
            <a:avLst/>
          </a:prstGeom>
          <a:noFill/>
        </p:spPr>
        <p:txBody>
          <a:bodyPr wrap="square" rtlCol="0">
            <a:spAutoFit/>
          </a:bodyPr>
          <a:lstStyle/>
          <a:p>
            <a:pPr lvl="0"/>
            <a:r>
              <a:rPr lang="en-US" sz="1600" dirty="0">
                <a:latin typeface="Times New Roman" panose="02020603050405020304" pitchFamily="18" charset="0"/>
                <a:cs typeface="Times New Roman" panose="02020603050405020304" pitchFamily="18" charset="0"/>
              </a:rPr>
              <a:t>From the distribution system map and Milsoft model, we can obtain the kV rating, kVA rating, connection for the three-phase distribution transformers. We also know the measured percent impedances of a variety of distribution transformers, as shown in this table.</a:t>
            </a:r>
            <a:endParaRPr lang="en-US" sz="900" baseline="30000" dirty="0"/>
          </a:p>
        </p:txBody>
      </p:sp>
      <p:pic>
        <p:nvPicPr>
          <p:cNvPr id="43" name="Picture 42">
            <a:extLst>
              <a:ext uri="{FF2B5EF4-FFF2-40B4-BE49-F238E27FC236}">
                <a16:creationId xmlns:a16="http://schemas.microsoft.com/office/drawing/2014/main" id="{C2BE745F-A0CE-4C10-BDE6-3AB2F3A9C56E}"/>
              </a:ext>
            </a:extLst>
          </p:cNvPr>
          <p:cNvPicPr>
            <a:picLocks noChangeAspect="1"/>
          </p:cNvPicPr>
          <p:nvPr/>
        </p:nvPicPr>
        <p:blipFill>
          <a:blip r:embed="rId4"/>
          <a:stretch>
            <a:fillRect/>
          </a:stretch>
        </p:blipFill>
        <p:spPr>
          <a:xfrm>
            <a:off x="3563102" y="2463722"/>
            <a:ext cx="3124200" cy="2222025"/>
          </a:xfrm>
          <a:prstGeom prst="rect">
            <a:avLst/>
          </a:prstGeom>
        </p:spPr>
      </p:pic>
      <p:grpSp>
        <p:nvGrpSpPr>
          <p:cNvPr id="44" name="Group 43">
            <a:extLst>
              <a:ext uri="{FF2B5EF4-FFF2-40B4-BE49-F238E27FC236}">
                <a16:creationId xmlns:a16="http://schemas.microsoft.com/office/drawing/2014/main" id="{6F2D1266-9D51-4E9F-BBFD-1DE49978E52E}"/>
              </a:ext>
            </a:extLst>
          </p:cNvPr>
          <p:cNvGrpSpPr/>
          <p:nvPr/>
        </p:nvGrpSpPr>
        <p:grpSpPr>
          <a:xfrm>
            <a:off x="762000" y="4800600"/>
            <a:ext cx="8153400" cy="1219200"/>
            <a:chOff x="762000" y="4876800"/>
            <a:chExt cx="8153400" cy="1219200"/>
          </a:xfrm>
        </p:grpSpPr>
        <p:sp>
          <p:nvSpPr>
            <p:cNvPr id="45" name="Rectangle 44">
              <a:extLst>
                <a:ext uri="{FF2B5EF4-FFF2-40B4-BE49-F238E27FC236}">
                  <a16:creationId xmlns:a16="http://schemas.microsoft.com/office/drawing/2014/main" id="{B15046FB-1672-4EC2-83E2-A96B2B183AA3}"/>
                </a:ext>
              </a:extLst>
            </p:cNvPr>
            <p:cNvSpPr/>
            <p:nvPr/>
          </p:nvSpPr>
          <p:spPr>
            <a:xfrm>
              <a:off x="762000" y="4876800"/>
              <a:ext cx="1870388" cy="369332"/>
            </a:xfrm>
            <a:prstGeom prst="rect">
              <a:avLst/>
            </a:prstGeom>
          </p:spPr>
          <p:txBody>
            <a:bodyPr wrap="square">
              <a:spAutoFit/>
            </a:bodyPr>
            <a:lstStyle/>
            <a:p>
              <a:r>
                <a:rPr lang="en-US" sz="1800" dirty="0" err="1"/>
                <a:t>OpenDSS</a:t>
              </a:r>
              <a:r>
                <a:rPr lang="en-US" sz="1800" dirty="0"/>
                <a:t> code:</a:t>
              </a:r>
            </a:p>
          </p:txBody>
        </p:sp>
        <p:sp>
          <p:nvSpPr>
            <p:cNvPr id="46" name="Rectangle 45">
              <a:extLst>
                <a:ext uri="{FF2B5EF4-FFF2-40B4-BE49-F238E27FC236}">
                  <a16:creationId xmlns:a16="http://schemas.microsoft.com/office/drawing/2014/main" id="{F89E26E8-68A8-426D-8176-5003DA11C93E}"/>
                </a:ext>
              </a:extLst>
            </p:cNvPr>
            <p:cNvSpPr/>
            <p:nvPr/>
          </p:nvSpPr>
          <p:spPr>
            <a:xfrm>
              <a:off x="762000" y="5172670"/>
              <a:ext cx="8153400" cy="923330"/>
            </a:xfrm>
            <a:prstGeom prst="rect">
              <a:avLst/>
            </a:prstGeom>
          </p:spPr>
          <p:txBody>
            <a:bodyPr wrap="square">
              <a:spAutoFit/>
            </a:bodyPr>
            <a:lstStyle/>
            <a:p>
              <a:r>
                <a:rPr lang="en-US" sz="1800" dirty="0"/>
                <a:t>New Transformer.T-1-35 Phases=3 Windings=2 XHL=5.5</a:t>
              </a:r>
            </a:p>
            <a:p>
              <a:r>
                <a:rPr lang="en-US" sz="1800" dirty="0"/>
                <a:t>~ </a:t>
              </a:r>
              <a:r>
                <a:rPr lang="en-US" sz="1800" dirty="0" err="1"/>
                <a:t>wdg</a:t>
              </a:r>
              <a:r>
                <a:rPr lang="en-US" sz="1800" dirty="0"/>
                <a:t>=1 bus=1-35.1.2.3.0           conn=wye kV=13.8  </a:t>
              </a:r>
              <a:r>
                <a:rPr lang="en-US" sz="1800" dirty="0" err="1"/>
                <a:t>kva</a:t>
              </a:r>
              <a:r>
                <a:rPr lang="en-US" sz="1800" dirty="0"/>
                <a:t>=225 %R=0.575</a:t>
              </a:r>
            </a:p>
            <a:p>
              <a:r>
                <a:rPr lang="en-US" sz="1800" dirty="0"/>
                <a:t>~ </a:t>
              </a:r>
              <a:r>
                <a:rPr lang="en-US" sz="1800" dirty="0" err="1"/>
                <a:t>wdg</a:t>
              </a:r>
              <a:r>
                <a:rPr lang="en-US" sz="1800" dirty="0"/>
                <a:t>=2 bus=T-1-35-L.1.2.3.0    conn=wye kV=0.208 </a:t>
              </a:r>
              <a:r>
                <a:rPr lang="en-US" sz="1800" dirty="0" err="1"/>
                <a:t>kva</a:t>
              </a:r>
              <a:r>
                <a:rPr lang="en-US" sz="1800" dirty="0"/>
                <a:t>=225 %R=0.575</a:t>
              </a:r>
            </a:p>
          </p:txBody>
        </p:sp>
      </p:grpSp>
      <p:grpSp>
        <p:nvGrpSpPr>
          <p:cNvPr id="47" name="Group 46">
            <a:extLst>
              <a:ext uri="{FF2B5EF4-FFF2-40B4-BE49-F238E27FC236}">
                <a16:creationId xmlns:a16="http://schemas.microsoft.com/office/drawing/2014/main" id="{12A0CA07-F166-44A4-9F42-45ED73F456BE}"/>
              </a:ext>
            </a:extLst>
          </p:cNvPr>
          <p:cNvGrpSpPr/>
          <p:nvPr/>
        </p:nvGrpSpPr>
        <p:grpSpPr>
          <a:xfrm>
            <a:off x="6180768" y="4038600"/>
            <a:ext cx="1614579" cy="1995238"/>
            <a:chOff x="5709113" y="2400091"/>
            <a:chExt cx="1614579" cy="1995238"/>
          </a:xfrm>
        </p:grpSpPr>
        <p:sp>
          <p:nvSpPr>
            <p:cNvPr id="48" name="Rectangle 47">
              <a:extLst>
                <a:ext uri="{FF2B5EF4-FFF2-40B4-BE49-F238E27FC236}">
                  <a16:creationId xmlns:a16="http://schemas.microsoft.com/office/drawing/2014/main" id="{A5F4A68B-A432-40DD-9E05-573E7671CA51}"/>
                </a:ext>
              </a:extLst>
            </p:cNvPr>
            <p:cNvSpPr/>
            <p:nvPr/>
          </p:nvSpPr>
          <p:spPr bwMode="auto">
            <a:xfrm>
              <a:off x="5709113" y="2476291"/>
              <a:ext cx="544579" cy="208658"/>
            </a:xfrm>
            <a:prstGeom prst="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cxnSp>
          <p:nvCxnSpPr>
            <p:cNvPr id="49" name="Straight Arrow Connector 48">
              <a:extLst>
                <a:ext uri="{FF2B5EF4-FFF2-40B4-BE49-F238E27FC236}">
                  <a16:creationId xmlns:a16="http://schemas.microsoft.com/office/drawing/2014/main" id="{E197B9D1-A436-4754-8997-3E26F7E87265}"/>
                </a:ext>
              </a:extLst>
            </p:cNvPr>
            <p:cNvCxnSpPr>
              <a:cxnSpLocks/>
            </p:cNvCxnSpPr>
            <p:nvPr/>
          </p:nvCxnSpPr>
          <p:spPr bwMode="auto">
            <a:xfrm>
              <a:off x="6289659" y="2684949"/>
              <a:ext cx="546658" cy="1003640"/>
            </a:xfrm>
            <a:prstGeom prst="straightConnector1">
              <a:avLst/>
            </a:prstGeom>
            <a:solidFill>
              <a:schemeClr val="accent1"/>
            </a:solidFill>
            <a:ln w="12700" cap="flat" cmpd="sng" algn="ctr">
              <a:solidFill>
                <a:srgbClr val="FF0000"/>
              </a:solidFill>
              <a:prstDash val="solid"/>
              <a:round/>
              <a:headEnd type="none" w="lg" len="lg"/>
              <a:tailEnd type="triangle" w="lg" len="lg"/>
            </a:ln>
            <a:effectLst/>
          </p:spPr>
        </p:cxnSp>
        <p:sp>
          <p:nvSpPr>
            <p:cNvPr id="50" name="Rectangle 49">
              <a:extLst>
                <a:ext uri="{FF2B5EF4-FFF2-40B4-BE49-F238E27FC236}">
                  <a16:creationId xmlns:a16="http://schemas.microsoft.com/office/drawing/2014/main" id="{50FDB605-910A-465D-A27B-268C2A5C6142}"/>
                </a:ext>
              </a:extLst>
            </p:cNvPr>
            <p:cNvSpPr/>
            <p:nvPr/>
          </p:nvSpPr>
          <p:spPr bwMode="auto">
            <a:xfrm>
              <a:off x="6233945" y="3758237"/>
              <a:ext cx="1089747" cy="637092"/>
            </a:xfrm>
            <a:prstGeom prst="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51" name="TextBox 50">
              <a:extLst>
                <a:ext uri="{FF2B5EF4-FFF2-40B4-BE49-F238E27FC236}">
                  <a16:creationId xmlns:a16="http://schemas.microsoft.com/office/drawing/2014/main" id="{3874DF77-4575-4647-B65A-0B7625B1DD14}"/>
                </a:ext>
              </a:extLst>
            </p:cNvPr>
            <p:cNvSpPr txBox="1"/>
            <p:nvPr/>
          </p:nvSpPr>
          <p:spPr>
            <a:xfrm>
              <a:off x="6206122" y="2400091"/>
              <a:ext cx="630195" cy="369332"/>
            </a:xfrm>
            <a:prstGeom prst="rect">
              <a:avLst/>
            </a:prstGeom>
            <a:noFill/>
          </p:spPr>
          <p:txBody>
            <a:bodyPr wrap="square" rtlCol="0">
              <a:spAutoFit/>
            </a:bodyPr>
            <a:lstStyle/>
            <a:p>
              <a:pPr lvl="0"/>
              <a:r>
                <a:rPr lang="en-US" sz="1800" dirty="0">
                  <a:latin typeface="Times New Roman" panose="02020603050405020304" pitchFamily="18" charset="0"/>
                  <a:cs typeface="Times New Roman" panose="02020603050405020304" pitchFamily="18" charset="0"/>
                </a:rPr>
                <a:t>*0.5</a:t>
              </a:r>
            </a:p>
          </p:txBody>
        </p:sp>
      </p:grpSp>
      <p:sp>
        <p:nvSpPr>
          <p:cNvPr id="52" name="Rectangle 51">
            <a:extLst>
              <a:ext uri="{FF2B5EF4-FFF2-40B4-BE49-F238E27FC236}">
                <a16:creationId xmlns:a16="http://schemas.microsoft.com/office/drawing/2014/main" id="{8D58DCCC-2BB0-4BA4-B8C2-7658CE26BD0A}"/>
              </a:ext>
            </a:extLst>
          </p:cNvPr>
          <p:cNvSpPr/>
          <p:nvPr/>
        </p:nvSpPr>
        <p:spPr>
          <a:xfrm>
            <a:off x="3429000" y="4596330"/>
            <a:ext cx="3429772" cy="307777"/>
          </a:xfrm>
          <a:prstGeom prst="rect">
            <a:avLst/>
          </a:prstGeom>
        </p:spPr>
        <p:txBody>
          <a:bodyPr wrap="square">
            <a:spAutoFit/>
          </a:bodyPr>
          <a:lstStyle/>
          <a:p>
            <a:r>
              <a:rPr lang="en-US" sz="1400" dirty="0"/>
              <a:t>Parameters obtained from short circuit tests</a:t>
            </a:r>
          </a:p>
        </p:txBody>
      </p:sp>
      <p:sp>
        <p:nvSpPr>
          <p:cNvPr id="53" name="Rectangle 52">
            <a:extLst>
              <a:ext uri="{FF2B5EF4-FFF2-40B4-BE49-F238E27FC236}">
                <a16:creationId xmlns:a16="http://schemas.microsoft.com/office/drawing/2014/main" id="{7680A6B7-BC8A-4AF1-9D79-5077FD47B2C7}"/>
              </a:ext>
            </a:extLst>
          </p:cNvPr>
          <p:cNvSpPr/>
          <p:nvPr/>
        </p:nvSpPr>
        <p:spPr>
          <a:xfrm>
            <a:off x="7234658" y="4038600"/>
            <a:ext cx="1807084" cy="338554"/>
          </a:xfrm>
          <a:prstGeom prst="rect">
            <a:avLst/>
          </a:prstGeom>
        </p:spPr>
        <p:txBody>
          <a:bodyPr wrap="square">
            <a:spAutoFit/>
          </a:bodyPr>
          <a:lstStyle/>
          <a:p>
            <a:r>
              <a:rPr lang="en-US" sz="1600" dirty="0">
                <a:solidFill>
                  <a:srgbClr val="FF0000"/>
                </a:solidFill>
              </a:rPr>
              <a:t>Assuming R</a:t>
            </a:r>
            <a:r>
              <a:rPr lang="en-US" sz="1600" baseline="-25000" dirty="0">
                <a:solidFill>
                  <a:srgbClr val="FF0000"/>
                </a:solidFill>
              </a:rPr>
              <a:t>S</a:t>
            </a:r>
            <a:r>
              <a:rPr lang="en-US" sz="1600" dirty="0">
                <a:solidFill>
                  <a:srgbClr val="FF0000"/>
                </a:solidFill>
              </a:rPr>
              <a:t> = R</a:t>
            </a:r>
            <a:r>
              <a:rPr lang="en-US" sz="1600" baseline="-25000" dirty="0">
                <a:solidFill>
                  <a:srgbClr val="FF0000"/>
                </a:solidFill>
              </a:rPr>
              <a:t>L</a:t>
            </a:r>
          </a:p>
        </p:txBody>
      </p:sp>
      <p:sp>
        <p:nvSpPr>
          <p:cNvPr id="54" name="Rectangle 53">
            <a:extLst>
              <a:ext uri="{FF2B5EF4-FFF2-40B4-BE49-F238E27FC236}">
                <a16:creationId xmlns:a16="http://schemas.microsoft.com/office/drawing/2014/main" id="{9131E82C-CF02-4C56-9E4A-13A2FC0D524D}"/>
              </a:ext>
            </a:extLst>
          </p:cNvPr>
          <p:cNvSpPr/>
          <p:nvPr/>
        </p:nvSpPr>
        <p:spPr>
          <a:xfrm>
            <a:off x="6634425" y="2360663"/>
            <a:ext cx="2500418" cy="1323439"/>
          </a:xfrm>
          <a:prstGeom prst="rect">
            <a:avLst/>
          </a:prstGeom>
        </p:spPr>
        <p:txBody>
          <a:bodyPr wrap="square">
            <a:spAutoFit/>
          </a:bodyPr>
          <a:lstStyle/>
          <a:p>
            <a:r>
              <a:rPr lang="en-US" sz="1600" dirty="0">
                <a:solidFill>
                  <a:srgbClr val="FF0000"/>
                </a:solidFill>
              </a:rPr>
              <a:t>Note that %R should be split into the primary winding percent impedance and secondary winding impedance.</a:t>
            </a:r>
            <a:endParaRPr lang="en-US" sz="1600" baseline="-25000" dirty="0">
              <a:solidFill>
                <a:srgbClr val="FF0000"/>
              </a:solidFill>
            </a:endParaRPr>
          </a:p>
        </p:txBody>
      </p:sp>
      <p:sp>
        <p:nvSpPr>
          <p:cNvPr id="55" name="TextBox 54">
            <a:extLst>
              <a:ext uri="{FF2B5EF4-FFF2-40B4-BE49-F238E27FC236}">
                <a16:creationId xmlns:a16="http://schemas.microsoft.com/office/drawing/2014/main" id="{0DECBC22-95CF-4C91-9D20-F58C4370C57B}"/>
              </a:ext>
            </a:extLst>
          </p:cNvPr>
          <p:cNvSpPr txBox="1"/>
          <p:nvPr/>
        </p:nvSpPr>
        <p:spPr>
          <a:xfrm>
            <a:off x="3121965" y="3228610"/>
            <a:ext cx="457199" cy="630942"/>
          </a:xfrm>
          <a:prstGeom prst="rect">
            <a:avLst/>
          </a:prstGeom>
          <a:noFill/>
        </p:spPr>
        <p:txBody>
          <a:bodyPr wrap="square" rtlCol="0">
            <a:spAutoFit/>
          </a:bodyPr>
          <a:lstStyle/>
          <a:p>
            <a:pPr lvl="0"/>
            <a:r>
              <a:rPr lang="en-US" sz="2800" b="1" dirty="0">
                <a:latin typeface="Times New Roman" panose="02020603050405020304" pitchFamily="18" charset="0"/>
                <a:cs typeface="Times New Roman" panose="02020603050405020304" pitchFamily="18" charset="0"/>
              </a:rPr>
              <a:t>+</a:t>
            </a:r>
            <a:endParaRPr lang="en-US" sz="2800" b="1" dirty="0"/>
          </a:p>
          <a:p>
            <a:endParaRPr lang="en-US" sz="1050" baseline="30000" dirty="0"/>
          </a:p>
        </p:txBody>
      </p:sp>
    </p:spTree>
    <p:extLst>
      <p:ext uri="{BB962C8B-B14F-4D97-AF65-F5344CB8AC3E}">
        <p14:creationId xmlns:p14="http://schemas.microsoft.com/office/powerpoint/2010/main" val="297097983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79A9A4E-4C82-4D44-9372-C31BB3818094}" type="slidenum">
              <a:rPr lang="en-US" smtClean="0"/>
              <a:pPr/>
              <a:t>149</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0"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pic>
        <p:nvPicPr>
          <p:cNvPr id="39" name="Picture 38">
            <a:extLst>
              <a:ext uri="{FF2B5EF4-FFF2-40B4-BE49-F238E27FC236}">
                <a16:creationId xmlns:a16="http://schemas.microsoft.com/office/drawing/2014/main" id="{7C9A67A8-E09A-488E-89E3-4094B936658A}"/>
              </a:ext>
            </a:extLst>
          </p:cNvPr>
          <p:cNvPicPr>
            <a:picLocks noChangeAspect="1"/>
          </p:cNvPicPr>
          <p:nvPr/>
        </p:nvPicPr>
        <p:blipFill>
          <a:blip r:embed="rId3"/>
          <a:stretch>
            <a:fillRect/>
          </a:stretch>
        </p:blipFill>
        <p:spPr>
          <a:xfrm>
            <a:off x="262369" y="1669103"/>
            <a:ext cx="3203311" cy="1675675"/>
          </a:xfrm>
          <a:prstGeom prst="rect">
            <a:avLst/>
          </a:prstGeom>
        </p:spPr>
      </p:pic>
      <p:sp>
        <p:nvSpPr>
          <p:cNvPr id="40" name="Rectangle 39">
            <a:extLst>
              <a:ext uri="{FF2B5EF4-FFF2-40B4-BE49-F238E27FC236}">
                <a16:creationId xmlns:a16="http://schemas.microsoft.com/office/drawing/2014/main" id="{C25094ED-94DB-4C5E-BD49-088074DB1A36}"/>
              </a:ext>
            </a:extLst>
          </p:cNvPr>
          <p:cNvSpPr/>
          <p:nvPr/>
        </p:nvSpPr>
        <p:spPr>
          <a:xfrm>
            <a:off x="1371600" y="4368225"/>
            <a:ext cx="7574035" cy="584775"/>
          </a:xfrm>
          <a:prstGeom prst="rect">
            <a:avLst/>
          </a:prstGeom>
        </p:spPr>
        <p:txBody>
          <a:bodyPr wrap="square">
            <a:spAutoFit/>
          </a:bodyPr>
          <a:lstStyle/>
          <a:p>
            <a:r>
              <a:rPr lang="en-US" sz="1600" i="1" dirty="0"/>
              <a:t>a</a:t>
            </a:r>
            <a:r>
              <a:rPr lang="en-US" sz="1600" i="1" baseline="-25000" dirty="0"/>
              <a:t>t</a:t>
            </a:r>
            <a:r>
              <a:rPr lang="en-US" sz="1600" dirty="0"/>
              <a:t>, </a:t>
            </a:r>
            <a:r>
              <a:rPr lang="en-US" sz="1600" i="1" dirty="0" err="1"/>
              <a:t>b</a:t>
            </a:r>
            <a:r>
              <a:rPr lang="en-US" sz="1600" i="1" baseline="-25000" dirty="0" err="1"/>
              <a:t>t</a:t>
            </a:r>
            <a:r>
              <a:rPr lang="en-US" sz="1600" dirty="0"/>
              <a:t>, </a:t>
            </a:r>
            <a:r>
              <a:rPr lang="en-US" sz="1600" i="1" dirty="0" err="1"/>
              <a:t>c</a:t>
            </a:r>
            <a:r>
              <a:rPr lang="en-US" sz="1600" i="1" baseline="-25000" dirty="0" err="1"/>
              <a:t>t</a:t>
            </a:r>
            <a:r>
              <a:rPr lang="en-US" sz="1600" dirty="0"/>
              <a:t> and </a:t>
            </a:r>
            <a:r>
              <a:rPr lang="en-US" sz="1600" i="1" dirty="0" err="1"/>
              <a:t>d</a:t>
            </a:r>
            <a:r>
              <a:rPr lang="en-US" sz="1600" i="1" baseline="-25000" dirty="0" err="1"/>
              <a:t>t</a:t>
            </a:r>
            <a:r>
              <a:rPr lang="en-US" sz="1600" dirty="0"/>
              <a:t> depend on </a:t>
            </a:r>
            <a:r>
              <a:rPr lang="en-US" sz="1600" i="1" dirty="0" err="1"/>
              <a:t>n</a:t>
            </a:r>
            <a:r>
              <a:rPr lang="en-US" sz="1600" i="1" baseline="-25000" dirty="0" err="1"/>
              <a:t>t</a:t>
            </a:r>
            <a:r>
              <a:rPr lang="en-US" sz="1600" dirty="0"/>
              <a:t>, Z</a:t>
            </a:r>
            <a:r>
              <a:rPr lang="en-US" sz="1600" i="1" baseline="-25000" dirty="0"/>
              <a:t>0 </a:t>
            </a:r>
            <a:r>
              <a:rPr lang="en-US" sz="1600" i="1" dirty="0"/>
              <a:t>, Z</a:t>
            </a:r>
            <a:r>
              <a:rPr lang="en-US" sz="1600" i="1" baseline="-25000" dirty="0"/>
              <a:t>1 , </a:t>
            </a:r>
            <a:r>
              <a:rPr lang="en-US" sz="1600" i="1" dirty="0"/>
              <a:t>Z</a:t>
            </a:r>
            <a:r>
              <a:rPr lang="en-US" sz="1600" i="1" baseline="-25000" dirty="0"/>
              <a:t>2 </a:t>
            </a:r>
            <a:r>
              <a:rPr lang="en-US" sz="1600" dirty="0"/>
              <a:t>, i.e., depend on the specific impedance and winding ratings of a transformer. </a:t>
            </a:r>
          </a:p>
        </p:txBody>
      </p:sp>
      <p:grpSp>
        <p:nvGrpSpPr>
          <p:cNvPr id="41" name="Group 40">
            <a:extLst>
              <a:ext uri="{FF2B5EF4-FFF2-40B4-BE49-F238E27FC236}">
                <a16:creationId xmlns:a16="http://schemas.microsoft.com/office/drawing/2014/main" id="{26E48BAF-0E45-4989-A1DC-6989EBFECAAA}"/>
              </a:ext>
            </a:extLst>
          </p:cNvPr>
          <p:cNvGrpSpPr/>
          <p:nvPr/>
        </p:nvGrpSpPr>
        <p:grpSpPr>
          <a:xfrm>
            <a:off x="747744" y="3303567"/>
            <a:ext cx="3007843" cy="925893"/>
            <a:chOff x="4688357" y="3736191"/>
            <a:chExt cx="3007843" cy="925893"/>
          </a:xfrm>
        </p:grpSpPr>
        <p:grpSp>
          <p:nvGrpSpPr>
            <p:cNvPr id="42" name="Group 41">
              <a:extLst>
                <a:ext uri="{FF2B5EF4-FFF2-40B4-BE49-F238E27FC236}">
                  <a16:creationId xmlns:a16="http://schemas.microsoft.com/office/drawing/2014/main" id="{3E7AB255-D60F-4464-82EA-B35F623A86F4}"/>
                </a:ext>
              </a:extLst>
            </p:cNvPr>
            <p:cNvGrpSpPr/>
            <p:nvPr/>
          </p:nvGrpSpPr>
          <p:grpSpPr>
            <a:xfrm>
              <a:off x="4688357" y="3736191"/>
              <a:ext cx="3007843" cy="798559"/>
              <a:chOff x="406571" y="3991619"/>
              <a:chExt cx="4236323" cy="834585"/>
            </a:xfrm>
          </p:grpSpPr>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963A8784-7B24-46B0-9F84-64AB6BDDFD10}"/>
                      </a:ext>
                    </a:extLst>
                  </p:cNvPr>
                  <p:cNvSpPr txBox="1"/>
                  <p:nvPr/>
                </p:nvSpPr>
                <p:spPr>
                  <a:xfrm>
                    <a:off x="682335" y="3991619"/>
                    <a:ext cx="3423950" cy="257329"/>
                  </a:xfrm>
                  <a:prstGeom prst="rect">
                    <a:avLst/>
                  </a:prstGeom>
                  <a:noFill/>
                </p:spPr>
                <p:txBody>
                  <a:bodyPr wrap="square" lIns="0" tIns="0" rIns="0" bIns="0" rtlCol="0">
                    <a:spAutoFit/>
                  </a:bodyPr>
                  <a:lstStyle/>
                  <a:p>
                    <a14:m>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rPr>
                              <m:t>𝑍</m:t>
                            </m:r>
                          </m:e>
                          <m:sub>
                            <m:r>
                              <a:rPr lang="en-US" sz="1600" i="1">
                                <a:latin typeface="Cambria Math" panose="02040503050406030204" pitchFamily="18" charset="0"/>
                              </a:rPr>
                              <m:t>0</m:t>
                            </m:r>
                          </m:sub>
                        </m:sSub>
                        <m:r>
                          <a:rPr lang="en-US" sz="1600" b="0" i="1" smtClean="0">
                            <a:latin typeface="Cambria Math" panose="02040503050406030204" pitchFamily="18" charset="0"/>
                          </a:rPr>
                          <m:t>=0.5∗%</m:t>
                        </m:r>
                        <m:r>
                          <a:rPr lang="en-US" sz="1600" b="0" i="1" smtClean="0">
                            <a:latin typeface="Cambria Math" panose="02040503050406030204" pitchFamily="18" charset="0"/>
                          </a:rPr>
                          <m:t>𝑅</m:t>
                        </m:r>
                        <m:r>
                          <a:rPr lang="en-US" sz="1600" b="0" i="1" smtClean="0">
                            <a:latin typeface="Cambria Math" panose="02040503050406030204" pitchFamily="18" charset="0"/>
                          </a:rPr>
                          <m:t>+</m:t>
                        </m:r>
                      </m:oMath>
                    </a14:m>
                    <a:r>
                      <a:rPr lang="en-US" sz="1600" dirty="0"/>
                      <a:t>j 0.8 * </a:t>
                    </a:r>
                    <a14:m>
                      <m:oMath xmlns:m="http://schemas.openxmlformats.org/officeDocument/2006/math">
                        <m:r>
                          <a:rPr lang="en-US" sz="1600" i="1">
                            <a:latin typeface="Cambria Math" panose="02040503050406030204" pitchFamily="18" charset="0"/>
                          </a:rPr>
                          <m:t>%</m:t>
                        </m:r>
                        <m:r>
                          <a:rPr lang="en-US" sz="1600" b="0" i="1" smtClean="0">
                            <a:latin typeface="Cambria Math" panose="02040503050406030204" pitchFamily="18" charset="0"/>
                          </a:rPr>
                          <m:t>𝑋</m:t>
                        </m:r>
                      </m:oMath>
                    </a14:m>
                    <a:r>
                      <a:rPr lang="en-US" sz="1600" dirty="0"/>
                      <a:t> </a:t>
                    </a:r>
                  </a:p>
                </p:txBody>
              </p:sp>
            </mc:Choice>
            <mc:Fallback xmlns="">
              <p:sp>
                <p:nvSpPr>
                  <p:cNvPr id="43" name="TextBox 42"/>
                  <p:cNvSpPr txBox="1">
                    <a:spLocks noRot="1" noChangeAspect="1" noMove="1" noResize="1" noEditPoints="1" noAdjustHandles="1" noChangeArrowheads="1" noChangeShapeType="1" noTextEdit="1"/>
                  </p:cNvSpPr>
                  <p:nvPr/>
                </p:nvSpPr>
                <p:spPr>
                  <a:xfrm>
                    <a:off x="682335" y="3991619"/>
                    <a:ext cx="3423950" cy="257329"/>
                  </a:xfrm>
                  <a:prstGeom prst="rect">
                    <a:avLst/>
                  </a:prstGeom>
                  <a:blipFill>
                    <a:blip r:embed="rId9"/>
                    <a:stretch>
                      <a:fillRect l="-3008" t="-27500"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9B7A3758-A14D-4B27-B48B-C3A568F30C5E}"/>
                      </a:ext>
                    </a:extLst>
                  </p:cNvPr>
                  <p:cNvSpPr txBox="1"/>
                  <p:nvPr/>
                </p:nvSpPr>
                <p:spPr>
                  <a:xfrm>
                    <a:off x="682334" y="4338933"/>
                    <a:ext cx="3960560" cy="257329"/>
                  </a:xfrm>
                  <a:prstGeom prst="rect">
                    <a:avLst/>
                  </a:prstGeom>
                  <a:noFill/>
                </p:spPr>
                <p:txBody>
                  <a:bodyPr wrap="square" lIns="0" tIns="0" rIns="0" bIns="0" rtlCol="0">
                    <a:spAutoFit/>
                  </a:bodyPr>
                  <a:lstStyle/>
                  <a:p>
                    <a14:m>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rPr>
                              <m:t>𝑍</m:t>
                            </m:r>
                          </m:e>
                          <m:sub>
                            <m:r>
                              <a:rPr lang="en-US" sz="1600" b="0" i="1" smtClean="0">
                                <a:latin typeface="Cambria Math" panose="02040503050406030204" pitchFamily="18" charset="0"/>
                              </a:rPr>
                              <m:t>1</m:t>
                            </m:r>
                          </m:sub>
                        </m:sSub>
                        <m:r>
                          <a:rPr lang="en-US" sz="1600" i="1">
                            <a:latin typeface="Cambria Math" panose="02040503050406030204" pitchFamily="18" charset="0"/>
                          </a:rPr>
                          <m:t>=%</m:t>
                        </m:r>
                        <m:r>
                          <a:rPr lang="en-US" sz="1600" i="1">
                            <a:latin typeface="Cambria Math" panose="02040503050406030204" pitchFamily="18" charset="0"/>
                          </a:rPr>
                          <m:t>𝑅</m:t>
                        </m:r>
                        <m:r>
                          <a:rPr lang="en-US" sz="1600" i="1">
                            <a:latin typeface="Cambria Math" panose="02040503050406030204" pitchFamily="18" charset="0"/>
                          </a:rPr>
                          <m:t>+</m:t>
                        </m:r>
                      </m:oMath>
                    </a14:m>
                    <a:r>
                      <a:rPr lang="en-US" sz="1600" dirty="0"/>
                      <a:t>j 0.4 * </a:t>
                    </a:r>
                    <a14:m>
                      <m:oMath xmlns:m="http://schemas.openxmlformats.org/officeDocument/2006/math">
                        <m:r>
                          <a:rPr lang="en-US" sz="1600" i="1">
                            <a:latin typeface="Cambria Math" panose="02040503050406030204" pitchFamily="18" charset="0"/>
                          </a:rPr>
                          <m:t>%</m:t>
                        </m:r>
                        <m:r>
                          <a:rPr lang="en-US" sz="1600" i="1">
                            <a:latin typeface="Cambria Math" panose="02040503050406030204" pitchFamily="18" charset="0"/>
                          </a:rPr>
                          <m:t>𝑋</m:t>
                        </m:r>
                      </m:oMath>
                    </a14:m>
                    <a:r>
                      <a:rPr lang="en-US" sz="1600" dirty="0"/>
                      <a:t> </a:t>
                    </a:r>
                  </a:p>
                </p:txBody>
              </p:sp>
            </mc:Choice>
            <mc:Fallback xmlns="">
              <p:sp>
                <p:nvSpPr>
                  <p:cNvPr id="44" name="TextBox 43"/>
                  <p:cNvSpPr txBox="1">
                    <a:spLocks noRot="1" noChangeAspect="1" noMove="1" noResize="1" noEditPoints="1" noAdjustHandles="1" noChangeArrowheads="1" noChangeShapeType="1" noTextEdit="1"/>
                  </p:cNvSpPr>
                  <p:nvPr/>
                </p:nvSpPr>
                <p:spPr>
                  <a:xfrm>
                    <a:off x="682334" y="4338933"/>
                    <a:ext cx="3960560" cy="257329"/>
                  </a:xfrm>
                  <a:prstGeom prst="rect">
                    <a:avLst/>
                  </a:prstGeom>
                  <a:blipFill>
                    <a:blip r:embed="rId10"/>
                    <a:stretch>
                      <a:fillRect l="-2603" t="-24390" b="-48780"/>
                    </a:stretch>
                  </a:blipFill>
                </p:spPr>
                <p:txBody>
                  <a:bodyPr/>
                  <a:lstStyle/>
                  <a:p>
                    <a:r>
                      <a:rPr lang="en-US">
                        <a:noFill/>
                      </a:rPr>
                      <a:t> </a:t>
                    </a:r>
                  </a:p>
                </p:txBody>
              </p:sp>
            </mc:Fallback>
          </mc:AlternateContent>
          <p:sp>
            <p:nvSpPr>
              <p:cNvPr id="46" name="Left Brace 45">
                <a:extLst>
                  <a:ext uri="{FF2B5EF4-FFF2-40B4-BE49-F238E27FC236}">
                    <a16:creationId xmlns:a16="http://schemas.microsoft.com/office/drawing/2014/main" id="{3C44C1D3-440B-47A2-9E85-2B5E853F82EF}"/>
                  </a:ext>
                </a:extLst>
              </p:cNvPr>
              <p:cNvSpPr/>
              <p:nvPr/>
            </p:nvSpPr>
            <p:spPr bwMode="auto">
              <a:xfrm>
                <a:off x="406571" y="4126995"/>
                <a:ext cx="202298" cy="699209"/>
              </a:xfrm>
              <a:prstGeom prst="leftBrace">
                <a:avLst>
                  <a:gd name="adj1" fmla="val 15432"/>
                  <a:gd name="adj2" fmla="val 5000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EDCA50FC-7266-4E5F-A484-3671B1F77A9D}"/>
                    </a:ext>
                  </a:extLst>
                </p:cNvPr>
                <p:cNvSpPr txBox="1"/>
                <p:nvPr/>
              </p:nvSpPr>
              <p:spPr>
                <a:xfrm>
                  <a:off x="4884152" y="4415863"/>
                  <a:ext cx="2278648" cy="246221"/>
                </a:xfrm>
                <a:prstGeom prst="rect">
                  <a:avLst/>
                </a:prstGeom>
                <a:noFill/>
              </p:spPr>
              <p:txBody>
                <a:bodyPr wrap="square" lIns="0" tIns="0" rIns="0" bIns="0" rtlCol="0">
                  <a:spAutoFit/>
                </a:bodyPr>
                <a:lstStyle/>
                <a:p>
                  <a14:m>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rPr>
                            <m:t>𝑍</m:t>
                          </m:r>
                        </m:e>
                        <m:sub>
                          <m:r>
                            <a:rPr lang="en-US" sz="1600" b="0" i="1" smtClean="0">
                              <a:latin typeface="Cambria Math" panose="02040503050406030204" pitchFamily="18" charset="0"/>
                            </a:rPr>
                            <m:t>2</m:t>
                          </m:r>
                        </m:sub>
                      </m:sSub>
                      <m:r>
                        <a:rPr lang="en-US" sz="1600" i="1">
                          <a:latin typeface="Cambria Math" panose="02040503050406030204" pitchFamily="18" charset="0"/>
                        </a:rPr>
                        <m:t>=%</m:t>
                      </m:r>
                      <m:r>
                        <a:rPr lang="en-US" sz="1600" i="1">
                          <a:latin typeface="Cambria Math" panose="02040503050406030204" pitchFamily="18" charset="0"/>
                        </a:rPr>
                        <m:t>𝑅</m:t>
                      </m:r>
                      <m:r>
                        <a:rPr lang="en-US" sz="1600" i="1">
                          <a:latin typeface="Cambria Math" panose="02040503050406030204" pitchFamily="18" charset="0"/>
                        </a:rPr>
                        <m:t>+</m:t>
                      </m:r>
                    </m:oMath>
                  </a14:m>
                  <a:r>
                    <a:rPr lang="en-US" sz="1600" dirty="0"/>
                    <a:t>j 0.4 * </a:t>
                  </a:r>
                  <a14:m>
                    <m:oMath xmlns:m="http://schemas.openxmlformats.org/officeDocument/2006/math">
                      <m:r>
                        <a:rPr lang="en-US" sz="1600" i="1">
                          <a:latin typeface="Cambria Math" panose="02040503050406030204" pitchFamily="18" charset="0"/>
                        </a:rPr>
                        <m:t>%</m:t>
                      </m:r>
                      <m:r>
                        <a:rPr lang="en-US" sz="1600" i="1">
                          <a:latin typeface="Cambria Math" panose="02040503050406030204" pitchFamily="18" charset="0"/>
                        </a:rPr>
                        <m:t>𝑋</m:t>
                      </m:r>
                    </m:oMath>
                  </a14:m>
                  <a:r>
                    <a:rPr lang="en-US" sz="1600" dirty="0"/>
                    <a:t> </a:t>
                  </a:r>
                </a:p>
              </p:txBody>
            </p:sp>
          </mc:Choice>
          <mc:Fallback xmlns="">
            <p:sp>
              <p:nvSpPr>
                <p:cNvPr id="46" name="TextBox 45"/>
                <p:cNvSpPr txBox="1">
                  <a:spLocks noRot="1" noChangeAspect="1" noMove="1" noResize="1" noEditPoints="1" noAdjustHandles="1" noChangeArrowheads="1" noChangeShapeType="1" noTextEdit="1"/>
                </p:cNvSpPr>
                <p:nvPr/>
              </p:nvSpPr>
              <p:spPr>
                <a:xfrm>
                  <a:off x="4884152" y="4415863"/>
                  <a:ext cx="2278648" cy="246221"/>
                </a:xfrm>
                <a:prstGeom prst="rect">
                  <a:avLst/>
                </a:prstGeom>
                <a:blipFill>
                  <a:blip r:embed="rId11"/>
                  <a:stretch>
                    <a:fillRect l="-3209" t="-24390" b="-48780"/>
                  </a:stretch>
                </a:blipFill>
              </p:spPr>
              <p:txBody>
                <a:bodyPr/>
                <a:lstStyle/>
                <a:p>
                  <a:r>
                    <a:rPr lang="en-US">
                      <a:noFill/>
                    </a:rPr>
                    <a:t> </a:t>
                  </a:r>
                </a:p>
              </p:txBody>
            </p:sp>
          </mc:Fallback>
        </mc:AlternateContent>
      </p:grpSp>
      <p:sp>
        <p:nvSpPr>
          <p:cNvPr id="47" name="TextBox 46">
            <a:extLst>
              <a:ext uri="{FF2B5EF4-FFF2-40B4-BE49-F238E27FC236}">
                <a16:creationId xmlns:a16="http://schemas.microsoft.com/office/drawing/2014/main" id="{E126479E-4F98-4690-ABCE-A2AC92E90877}"/>
              </a:ext>
            </a:extLst>
          </p:cNvPr>
          <p:cNvSpPr txBox="1"/>
          <p:nvPr/>
        </p:nvSpPr>
        <p:spPr>
          <a:xfrm>
            <a:off x="762001" y="5050124"/>
            <a:ext cx="8077198" cy="933589"/>
          </a:xfrm>
          <a:prstGeom prst="rect">
            <a:avLst/>
          </a:prstGeom>
          <a:noFill/>
        </p:spPr>
        <p:txBody>
          <a:bodyPr wrap="square" rtlCol="0">
            <a:spAutoFit/>
          </a:bodyPr>
          <a:lstStyle/>
          <a:p>
            <a:pPr lvl="0"/>
            <a:r>
              <a:rPr lang="en-US" sz="1600" dirty="0">
                <a:solidFill>
                  <a:srgbClr val="FF0000"/>
                </a:solidFill>
                <a:latin typeface="Times New Roman" panose="02020603050405020304" pitchFamily="18" charset="0"/>
                <a:cs typeface="Times New Roman" panose="02020603050405020304" pitchFamily="18" charset="0"/>
              </a:rPr>
              <a:t>Similar with 3-phase distribution transformers, to build a 1-phase center-tapped distribution transformer model in </a:t>
            </a:r>
            <a:r>
              <a:rPr lang="en-US" sz="1600" dirty="0" err="1">
                <a:solidFill>
                  <a:srgbClr val="FF0000"/>
                </a:solidFill>
                <a:latin typeface="Times New Roman" panose="02020603050405020304" pitchFamily="18" charset="0"/>
                <a:cs typeface="Times New Roman" panose="02020603050405020304" pitchFamily="18" charset="0"/>
              </a:rPr>
              <a:t>OpenDSS</a:t>
            </a:r>
            <a:r>
              <a:rPr lang="en-US" sz="1600" dirty="0">
                <a:solidFill>
                  <a:srgbClr val="FF0000"/>
                </a:solidFill>
                <a:latin typeface="Times New Roman" panose="02020603050405020304" pitchFamily="18" charset="0"/>
                <a:cs typeface="Times New Roman" panose="02020603050405020304" pitchFamily="18" charset="0"/>
              </a:rPr>
              <a:t>, we need to know kV rating, kVA rating, number of phases, number of windings, connection, percent resistance, and percent reactance.</a:t>
            </a:r>
            <a:endParaRPr lang="en-US" sz="1600" dirty="0">
              <a:solidFill>
                <a:srgbClr val="FF0000"/>
              </a:solidFill>
            </a:endParaRPr>
          </a:p>
          <a:p>
            <a:endParaRPr lang="en-US" sz="1000" baseline="30000" dirty="0"/>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33E06545-2934-496C-B310-010977DB50AB}"/>
                  </a:ext>
                </a:extLst>
              </p:cNvPr>
              <p:cNvSpPr txBox="1"/>
              <p:nvPr/>
            </p:nvSpPr>
            <p:spPr>
              <a:xfrm>
                <a:off x="3659610" y="1867699"/>
                <a:ext cx="2793349" cy="215444"/>
              </a:xfrm>
              <a:prstGeom prst="rect">
                <a:avLst/>
              </a:prstGeom>
              <a:noFill/>
            </p:spPr>
            <p:txBody>
              <a:bodyPr wrap="square" lIns="0" tIns="0" rIns="0" bIns="0" rtlCol="0">
                <a:spAutoFit/>
              </a:bodyPr>
              <a:lstStyle/>
              <a:p>
                <a:r>
                  <a:rPr lang="en-US" sz="1400" b="0" dirty="0"/>
                  <a:t>[</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𝑉</m:t>
                        </m:r>
                      </m:e>
                      <m:sub>
                        <m:r>
                          <a:rPr lang="en-US" sz="1400" b="0" i="1" smtClean="0">
                            <a:latin typeface="Cambria Math" panose="02040503050406030204" pitchFamily="18" charset="0"/>
                          </a:rPr>
                          <m:t>𝑠𝑠</m:t>
                        </m:r>
                      </m:sub>
                    </m:sSub>
                    <m:r>
                      <a:rPr lang="en-US" sz="1400" b="0" i="1" smtClean="0">
                        <a:latin typeface="Cambria Math" panose="02040503050406030204" pitchFamily="18" charset="0"/>
                      </a:rPr>
                      <m:t>]=</m:t>
                    </m:r>
                    <m:r>
                      <m:rPr>
                        <m:nor/>
                      </m:rPr>
                      <a:rPr lang="en-US" sz="1400" dirty="0"/>
                      <m:t>[</m:t>
                    </m:r>
                    <m:sSub>
                      <m:sSubPr>
                        <m:ctrlPr>
                          <a:rPr lang="en-US" sz="1400" i="1">
                            <a:latin typeface="Cambria Math" panose="02040503050406030204" pitchFamily="18" charset="0"/>
                          </a:rPr>
                        </m:ctrlPr>
                      </m:sSubPr>
                      <m:e>
                        <m:r>
                          <a:rPr lang="en-US" sz="1400" b="0" i="1" smtClean="0">
                            <a:latin typeface="Cambria Math" panose="02040503050406030204" pitchFamily="18" charset="0"/>
                          </a:rPr>
                          <m:t>𝑎</m:t>
                        </m:r>
                      </m:e>
                      <m:sub>
                        <m:r>
                          <a:rPr lang="en-US" sz="1400" b="0" i="1" smtClean="0">
                            <a:latin typeface="Cambria Math" panose="02040503050406030204" pitchFamily="18" charset="0"/>
                          </a:rPr>
                          <m:t>𝑡</m:t>
                        </m:r>
                      </m:sub>
                    </m:sSub>
                    <m:r>
                      <a:rPr lang="en-US" sz="1400" i="1">
                        <a:latin typeface="Cambria Math" panose="02040503050406030204" pitchFamily="18" charset="0"/>
                      </a:rPr>
                      <m:t>]</m:t>
                    </m:r>
                    <m:r>
                      <a:rPr lang="en-US" sz="1400" i="1" smtClean="0">
                        <a:latin typeface="Cambria Math" panose="02040503050406030204" pitchFamily="18" charset="0"/>
                      </a:rPr>
                      <m:t>·</m:t>
                    </m:r>
                    <m:r>
                      <m:rPr>
                        <m:nor/>
                      </m:rPr>
                      <a:rPr lang="en-US" sz="1400" dirty="0"/>
                      <m:t>[</m:t>
                    </m:r>
                    <m:sSub>
                      <m:sSubPr>
                        <m:ctrlPr>
                          <a:rPr lang="en-US" sz="1400" i="1">
                            <a:latin typeface="Cambria Math" panose="02040503050406030204" pitchFamily="18" charset="0"/>
                          </a:rPr>
                        </m:ctrlPr>
                      </m:sSubPr>
                      <m:e>
                        <m:r>
                          <a:rPr lang="en-US" sz="1400" i="1">
                            <a:latin typeface="Cambria Math" panose="02040503050406030204" pitchFamily="18" charset="0"/>
                          </a:rPr>
                          <m:t>𝑉</m:t>
                        </m:r>
                      </m:e>
                      <m:sub>
                        <m:r>
                          <a:rPr lang="en-US" sz="1400" b="0" i="1" smtClean="0">
                            <a:latin typeface="Cambria Math" panose="02040503050406030204" pitchFamily="18" charset="0"/>
                          </a:rPr>
                          <m:t>12</m:t>
                        </m:r>
                      </m:sub>
                    </m:sSub>
                    <m:r>
                      <a:rPr lang="en-US" sz="1400" i="1">
                        <a:latin typeface="Cambria Math" panose="02040503050406030204" pitchFamily="18" charset="0"/>
                      </a:rPr>
                      <m:t>]+</m:t>
                    </m:r>
                  </m:oMath>
                </a14:m>
                <a:r>
                  <a:rPr lang="en-US" sz="1400" dirty="0"/>
                  <a:t> </a:t>
                </a:r>
                <a14:m>
                  <m:oMath xmlns:m="http://schemas.openxmlformats.org/officeDocument/2006/math">
                    <m:r>
                      <m:rPr>
                        <m:nor/>
                      </m:rPr>
                      <a:rPr lang="en-US" sz="1400" dirty="0"/>
                      <m:t>[</m:t>
                    </m:r>
                    <m:sSub>
                      <m:sSubPr>
                        <m:ctrlPr>
                          <a:rPr lang="en-US" sz="1400" i="1">
                            <a:latin typeface="Cambria Math" panose="02040503050406030204" pitchFamily="18" charset="0"/>
                          </a:rPr>
                        </m:ctrlPr>
                      </m:sSubPr>
                      <m:e>
                        <m:r>
                          <a:rPr lang="en-US" sz="1400" b="0" i="1" smtClean="0">
                            <a:latin typeface="Cambria Math" panose="02040503050406030204" pitchFamily="18" charset="0"/>
                          </a:rPr>
                          <m:t>𝑏</m:t>
                        </m:r>
                      </m:e>
                      <m:sub>
                        <m:r>
                          <a:rPr lang="en-US" sz="1400" i="1">
                            <a:latin typeface="Cambria Math" panose="02040503050406030204" pitchFamily="18" charset="0"/>
                          </a:rPr>
                          <m:t>𝑡</m:t>
                        </m:r>
                      </m:sub>
                    </m:sSub>
                    <m:r>
                      <a:rPr lang="en-US" sz="1400" i="1">
                        <a:latin typeface="Cambria Math" panose="02040503050406030204" pitchFamily="18" charset="0"/>
                      </a:rPr>
                      <m:t>]·</m:t>
                    </m:r>
                    <m:r>
                      <m:rPr>
                        <m:nor/>
                      </m:rPr>
                      <a:rPr lang="en-US" sz="1400" dirty="0"/>
                      <m:t>[</m:t>
                    </m:r>
                    <m:sSub>
                      <m:sSubPr>
                        <m:ctrlPr>
                          <a:rPr lang="en-US" sz="1400" i="1">
                            <a:latin typeface="Cambria Math" panose="02040503050406030204" pitchFamily="18" charset="0"/>
                          </a:rPr>
                        </m:ctrlPr>
                      </m:sSubPr>
                      <m:e>
                        <m:r>
                          <a:rPr lang="en-US" sz="1400" b="0" i="1" smtClean="0">
                            <a:latin typeface="Cambria Math" panose="02040503050406030204" pitchFamily="18" charset="0"/>
                          </a:rPr>
                          <m:t>𝐼</m:t>
                        </m:r>
                      </m:e>
                      <m:sub>
                        <m:r>
                          <a:rPr lang="en-US" sz="1400" i="1">
                            <a:latin typeface="Cambria Math" panose="02040503050406030204" pitchFamily="18" charset="0"/>
                          </a:rPr>
                          <m:t>12</m:t>
                        </m:r>
                      </m:sub>
                    </m:sSub>
                    <m:r>
                      <a:rPr lang="en-US" sz="1400" i="1">
                        <a:latin typeface="Cambria Math" panose="02040503050406030204" pitchFamily="18" charset="0"/>
                      </a:rPr>
                      <m:t>]</m:t>
                    </m:r>
                  </m:oMath>
                </a14:m>
                <a:endParaRPr lang="en-US" sz="1400" dirty="0"/>
              </a:p>
            </p:txBody>
          </p:sp>
        </mc:Choice>
        <mc:Fallback xmlns="">
          <p:sp>
            <p:nvSpPr>
              <p:cNvPr id="48" name="TextBox 47">
                <a:extLst>
                  <a:ext uri="{FF2B5EF4-FFF2-40B4-BE49-F238E27FC236}">
                    <a16:creationId xmlns:a16="http://schemas.microsoft.com/office/drawing/2014/main" id="{33E06545-2934-496C-B310-010977DB50AB}"/>
                  </a:ext>
                </a:extLst>
              </p:cNvPr>
              <p:cNvSpPr txBox="1">
                <a:spLocks noRot="1" noChangeAspect="1" noMove="1" noResize="1" noEditPoints="1" noAdjustHandles="1" noChangeArrowheads="1" noChangeShapeType="1" noTextEdit="1"/>
              </p:cNvSpPr>
              <p:nvPr/>
            </p:nvSpPr>
            <p:spPr>
              <a:xfrm>
                <a:off x="3659610" y="1867699"/>
                <a:ext cx="2793349" cy="215444"/>
              </a:xfrm>
              <a:prstGeom prst="rect">
                <a:avLst/>
              </a:prstGeom>
              <a:blipFill>
                <a:blip r:embed="rId12"/>
                <a:stretch>
                  <a:fillRect l="-3922" t="-25000" b="-47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A47B1C5A-565B-4277-AB68-5739D4D94209}"/>
                  </a:ext>
                </a:extLst>
              </p:cNvPr>
              <p:cNvSpPr txBox="1"/>
              <p:nvPr/>
            </p:nvSpPr>
            <p:spPr>
              <a:xfrm>
                <a:off x="4656971" y="2309044"/>
                <a:ext cx="2362200" cy="260392"/>
              </a:xfrm>
              <a:prstGeom prst="rect">
                <a:avLst/>
              </a:prstGeom>
              <a:noFill/>
            </p:spPr>
            <p:txBody>
              <a:bodyPr wrap="square" lIns="0" tIns="0" rIns="0" bIns="0" rtlCol="0">
                <a:spAutoFit/>
              </a:bodyPr>
              <a:lstStyle/>
              <a:p>
                <a14:m>
                  <m:oMath xmlns:m="http://schemas.openxmlformats.org/officeDocument/2006/math">
                    <m:r>
                      <m:rPr>
                        <m:nor/>
                      </m:rPr>
                      <a:rPr lang="en-US" sz="1400" dirty="0"/>
                      <m:t>[</m:t>
                    </m:r>
                    <m:sSub>
                      <m:sSubPr>
                        <m:ctrlPr>
                          <a:rPr lang="en-US" sz="1400" i="1">
                            <a:latin typeface="Cambria Math" panose="02040503050406030204" pitchFamily="18" charset="0"/>
                          </a:rPr>
                        </m:ctrlPr>
                      </m:sSubPr>
                      <m:e>
                        <m:r>
                          <a:rPr lang="en-US" sz="1400" b="0" i="1" smtClean="0">
                            <a:latin typeface="Cambria Math" panose="02040503050406030204" pitchFamily="18" charset="0"/>
                          </a:rPr>
                          <m:t>𝑎</m:t>
                        </m:r>
                      </m:e>
                      <m:sub>
                        <m:r>
                          <a:rPr lang="en-US" sz="1400" b="0" i="1" smtClean="0">
                            <a:latin typeface="Cambria Math" panose="02040503050406030204" pitchFamily="18" charset="0"/>
                          </a:rPr>
                          <m:t>𝑡</m:t>
                        </m:r>
                      </m:sub>
                    </m:sSub>
                    <m:r>
                      <a:rPr lang="en-US" sz="1400" i="1">
                        <a:latin typeface="Cambria Math" panose="02040503050406030204" pitchFamily="18" charset="0"/>
                      </a:rPr>
                      <m:t>]</m:t>
                    </m:r>
                    <m:r>
                      <a:rPr lang="en-US" sz="1400" b="0" i="1" smtClean="0">
                        <a:latin typeface="Cambria Math" panose="02040503050406030204" pitchFamily="18" charset="0"/>
                      </a:rPr>
                      <m:t>= </m:t>
                    </m:r>
                    <m:r>
                      <m:rPr>
                        <m:nor/>
                      </m:rPr>
                      <a:rPr lang="en-US" sz="1400" dirty="0"/>
                      <m:t>[</m:t>
                    </m:r>
                    <m:r>
                      <a:rPr lang="en-US" sz="1400" i="1" smtClean="0">
                        <a:latin typeface="Cambria Math" panose="02040503050406030204" pitchFamily="18" charset="0"/>
                      </a:rPr>
                      <m:t>𝑎</m:t>
                    </m:r>
                    <m:r>
                      <a:rPr lang="en-US" sz="1400" b="0" i="1" smtClean="0">
                        <a:latin typeface="Cambria Math" panose="02040503050406030204" pitchFamily="18" charset="0"/>
                      </a:rPr>
                      <m:t>𝑣</m:t>
                    </m:r>
                    <m:r>
                      <a:rPr lang="en-US" sz="1400" i="1">
                        <a:latin typeface="Cambria Math" panose="02040503050406030204" pitchFamily="18" charset="0"/>
                      </a:rPr>
                      <m:t>]</m:t>
                    </m:r>
                    <m:r>
                      <a:rPr lang="en-US" sz="1400" b="0" i="1" smtClean="0">
                        <a:latin typeface="Cambria Math" panose="02040503050406030204" pitchFamily="18" charset="0"/>
                      </a:rPr>
                      <m:t>=</m:t>
                    </m:r>
                  </m:oMath>
                </a14:m>
                <a:r>
                  <a:rPr lang="en-US" sz="1400" dirty="0"/>
                  <a:t> </a:t>
                </a:r>
                <a14:m>
                  <m:oMath xmlns:m="http://schemas.openxmlformats.org/officeDocument/2006/math">
                    <m:sSub>
                      <m:sSubPr>
                        <m:ctrlPr>
                          <a:rPr lang="en-US" sz="1400" i="1">
                            <a:latin typeface="Cambria Math" panose="02040503050406030204" pitchFamily="18" charset="0"/>
                          </a:rPr>
                        </m:ctrlPr>
                      </m:sSubPr>
                      <m:e>
                        <m:r>
                          <a:rPr lang="en-US" sz="1400" b="0" i="1" smtClean="0">
                            <a:latin typeface="Cambria Math" panose="02040503050406030204" pitchFamily="18" charset="0"/>
                          </a:rPr>
                          <m:t>𝑛</m:t>
                        </m:r>
                      </m:e>
                      <m:sub>
                        <m:r>
                          <a:rPr lang="en-US" sz="1400" i="1">
                            <a:latin typeface="Cambria Math" panose="02040503050406030204" pitchFamily="18" charset="0"/>
                          </a:rPr>
                          <m:t>𝑡</m:t>
                        </m:r>
                      </m:sub>
                    </m:sSub>
                    <m:r>
                      <a:rPr lang="en-US" sz="1400" i="1">
                        <a:latin typeface="Cambria Math" panose="02040503050406030204" pitchFamily="18" charset="0"/>
                      </a:rPr>
                      <m:t>·</m:t>
                    </m:r>
                    <m:d>
                      <m:dPr>
                        <m:begChr m:val="["/>
                        <m:endChr m:val="]"/>
                        <m:ctrlPr>
                          <a:rPr lang="en-US" sz="1400" i="1" smtClean="0">
                            <a:latin typeface="Cambria Math" panose="02040503050406030204" pitchFamily="18" charset="0"/>
                          </a:rPr>
                        </m:ctrlPr>
                      </m:dPr>
                      <m:e>
                        <m:f>
                          <m:fPr>
                            <m:type m:val="noBar"/>
                            <m:ctrlPr>
                              <a:rPr lang="el-GR" sz="1400" i="1">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0</m:t>
                            </m:r>
                          </m:den>
                        </m:f>
                        <m:f>
                          <m:fPr>
                            <m:type m:val="noBar"/>
                            <m:ctrlPr>
                              <a:rPr lang="el-GR" sz="1400" i="1">
                                <a:latin typeface="Cambria Math" panose="02040503050406030204" pitchFamily="18" charset="0"/>
                              </a:rPr>
                            </m:ctrlPr>
                          </m:fPr>
                          <m:num>
                            <m:r>
                              <a:rPr lang="en-US" sz="1400" b="0" i="1" smtClean="0">
                                <a:latin typeface="Cambria Math" panose="02040503050406030204" pitchFamily="18" charset="0"/>
                              </a:rPr>
                              <m:t>0</m:t>
                            </m:r>
                          </m:num>
                          <m:den>
                            <m:r>
                              <a:rPr lang="en-US" sz="1400" b="0" i="1" smtClean="0">
                                <a:latin typeface="Cambria Math" panose="02040503050406030204" pitchFamily="18" charset="0"/>
                              </a:rPr>
                              <m:t>1</m:t>
                            </m:r>
                          </m:den>
                        </m:f>
                      </m:e>
                    </m:d>
                  </m:oMath>
                </a14:m>
                <a:endParaRPr lang="en-US" sz="1400" dirty="0"/>
              </a:p>
            </p:txBody>
          </p:sp>
        </mc:Choice>
        <mc:Fallback xmlns="">
          <p:sp>
            <p:nvSpPr>
              <p:cNvPr id="49" name="TextBox 48">
                <a:extLst>
                  <a:ext uri="{FF2B5EF4-FFF2-40B4-BE49-F238E27FC236}">
                    <a16:creationId xmlns:a16="http://schemas.microsoft.com/office/drawing/2014/main" id="{A47B1C5A-565B-4277-AB68-5739D4D94209}"/>
                  </a:ext>
                </a:extLst>
              </p:cNvPr>
              <p:cNvSpPr txBox="1">
                <a:spLocks noRot="1" noChangeAspect="1" noMove="1" noResize="1" noEditPoints="1" noAdjustHandles="1" noChangeArrowheads="1" noChangeShapeType="1" noTextEdit="1"/>
              </p:cNvSpPr>
              <p:nvPr/>
            </p:nvSpPr>
            <p:spPr>
              <a:xfrm>
                <a:off x="4656971" y="2309044"/>
                <a:ext cx="2362200" cy="260392"/>
              </a:xfrm>
              <a:prstGeom prst="rect">
                <a:avLst/>
              </a:prstGeom>
              <a:blipFill>
                <a:blip r:embed="rId13"/>
                <a:stretch>
                  <a:fillRect l="-3618"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D9607683-2698-4CAF-90DF-8975A6C364AF}"/>
                  </a:ext>
                </a:extLst>
              </p:cNvPr>
              <p:cNvSpPr/>
              <p:nvPr/>
            </p:nvSpPr>
            <p:spPr>
              <a:xfrm>
                <a:off x="3525960" y="2214368"/>
                <a:ext cx="1003480" cy="413190"/>
              </a:xfrm>
              <a:prstGeom prst="rect">
                <a:avLst/>
              </a:prstGeom>
            </p:spPr>
            <p:txBody>
              <a:bodyPr wrap="none">
                <a:spAutoFit/>
              </a:bodyPr>
              <a:lstStyle/>
              <a:p>
                <a:r>
                  <a:rPr lang="en-US" sz="1400" dirty="0"/>
                  <a:t>[</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𝑉</m:t>
                        </m:r>
                      </m:e>
                      <m:sub>
                        <m:r>
                          <a:rPr lang="en-US" sz="1400" i="1">
                            <a:latin typeface="Cambria Math" panose="02040503050406030204" pitchFamily="18" charset="0"/>
                          </a:rPr>
                          <m:t>𝑠𝑠</m:t>
                        </m:r>
                      </m:sub>
                    </m:sSub>
                    <m:r>
                      <a:rPr lang="en-US" sz="1400" i="1">
                        <a:latin typeface="Cambria Math" panose="02040503050406030204" pitchFamily="18" charset="0"/>
                      </a:rPr>
                      <m:t>]=</m:t>
                    </m:r>
                    <m:d>
                      <m:dPr>
                        <m:begChr m:val="["/>
                        <m:endChr m:val="]"/>
                        <m:ctrlPr>
                          <a:rPr lang="en-US" sz="1400" i="1">
                            <a:latin typeface="Cambria Math" panose="02040503050406030204" pitchFamily="18" charset="0"/>
                          </a:rPr>
                        </m:ctrlPr>
                      </m:dPr>
                      <m:e>
                        <m:f>
                          <m:fPr>
                            <m:type m:val="noBar"/>
                            <m:ctrlPr>
                              <a:rPr lang="el-GR"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rPr>
                                  <m:t>𝑉</m:t>
                                </m:r>
                              </m:e>
                              <m:sub>
                                <m:r>
                                  <a:rPr lang="en-US" sz="1400" i="1">
                                    <a:latin typeface="Cambria Math" panose="02040503050406030204" pitchFamily="18" charset="0"/>
                                  </a:rPr>
                                  <m:t>𝑠</m:t>
                                </m:r>
                              </m:sub>
                            </m:sSub>
                          </m:num>
                          <m:den>
                            <m:sSub>
                              <m:sSubPr>
                                <m:ctrlPr>
                                  <a:rPr lang="en-US" sz="1400" i="1">
                                    <a:latin typeface="Cambria Math" panose="02040503050406030204" pitchFamily="18" charset="0"/>
                                  </a:rPr>
                                </m:ctrlPr>
                              </m:sSubPr>
                              <m:e>
                                <m:r>
                                  <a:rPr lang="en-US" sz="1400" i="1">
                                    <a:latin typeface="Cambria Math" panose="02040503050406030204" pitchFamily="18" charset="0"/>
                                  </a:rPr>
                                  <m:t>𝑉</m:t>
                                </m:r>
                              </m:e>
                              <m:sub>
                                <m:r>
                                  <a:rPr lang="en-US" sz="1400" i="1">
                                    <a:latin typeface="Cambria Math" panose="02040503050406030204" pitchFamily="18" charset="0"/>
                                  </a:rPr>
                                  <m:t>𝑠</m:t>
                                </m:r>
                              </m:sub>
                            </m:sSub>
                          </m:den>
                        </m:f>
                      </m:e>
                    </m:d>
                  </m:oMath>
                </a14:m>
                <a:endParaRPr lang="en-US" sz="1400" dirty="0"/>
              </a:p>
            </p:txBody>
          </p:sp>
        </mc:Choice>
        <mc:Fallback xmlns="">
          <p:sp>
            <p:nvSpPr>
              <p:cNvPr id="50" name="Rectangle 49">
                <a:extLst>
                  <a:ext uri="{FF2B5EF4-FFF2-40B4-BE49-F238E27FC236}">
                    <a16:creationId xmlns:a16="http://schemas.microsoft.com/office/drawing/2014/main" id="{D9607683-2698-4CAF-90DF-8975A6C364AF}"/>
                  </a:ext>
                </a:extLst>
              </p:cNvPr>
              <p:cNvSpPr>
                <a:spLocks noRot="1" noChangeAspect="1" noMove="1" noResize="1" noEditPoints="1" noAdjustHandles="1" noChangeArrowheads="1" noChangeShapeType="1" noTextEdit="1"/>
              </p:cNvSpPr>
              <p:nvPr/>
            </p:nvSpPr>
            <p:spPr>
              <a:xfrm>
                <a:off x="3525960" y="2214368"/>
                <a:ext cx="1003480" cy="413190"/>
              </a:xfrm>
              <a:prstGeom prst="rect">
                <a:avLst/>
              </a:prstGeom>
              <a:blipFill>
                <a:blip r:embed="rId14"/>
                <a:stretch>
                  <a:fillRect l="-1818" b="-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49C2C327-978E-4ABF-8EAB-C3FEDCB2ADEA}"/>
                  </a:ext>
                </a:extLst>
              </p:cNvPr>
              <p:cNvSpPr txBox="1"/>
              <p:nvPr/>
            </p:nvSpPr>
            <p:spPr>
              <a:xfrm>
                <a:off x="3608485" y="2655931"/>
                <a:ext cx="2895600" cy="684739"/>
              </a:xfrm>
              <a:prstGeom prst="rect">
                <a:avLst/>
              </a:prstGeom>
              <a:noFill/>
            </p:spPr>
            <p:txBody>
              <a:bodyPr wrap="square" lIns="0" tIns="0" rIns="0" bIns="0" rtlCol="0">
                <a:spAutoFit/>
              </a:bodyPr>
              <a:lstStyle/>
              <a:p>
                <a14:m>
                  <m:oMath xmlns:m="http://schemas.openxmlformats.org/officeDocument/2006/math">
                    <m:r>
                      <m:rPr>
                        <m:nor/>
                      </m:rPr>
                      <a:rPr lang="en-US" sz="1400" dirty="0" smtClean="0"/>
                      <m:t>[</m:t>
                    </m:r>
                    <m:sSub>
                      <m:sSubPr>
                        <m:ctrlPr>
                          <a:rPr lang="en-US" sz="1400" i="1">
                            <a:latin typeface="Cambria Math" panose="02040503050406030204" pitchFamily="18" charset="0"/>
                          </a:rPr>
                        </m:ctrlPr>
                      </m:sSubPr>
                      <m:e>
                        <m:r>
                          <a:rPr lang="en-US" sz="1400" b="0" i="1" smtClean="0">
                            <a:latin typeface="Cambria Math" panose="02040503050406030204" pitchFamily="18" charset="0"/>
                          </a:rPr>
                          <m:t>𝑏</m:t>
                        </m:r>
                      </m:e>
                      <m:sub>
                        <m:r>
                          <a:rPr lang="en-US" sz="1400" b="0" i="1" smtClean="0">
                            <a:latin typeface="Cambria Math" panose="02040503050406030204" pitchFamily="18" charset="0"/>
                          </a:rPr>
                          <m:t>𝑡</m:t>
                        </m:r>
                      </m:sub>
                    </m:sSub>
                    <m:r>
                      <a:rPr lang="en-US" sz="1400" i="1">
                        <a:latin typeface="Cambria Math" panose="02040503050406030204" pitchFamily="18" charset="0"/>
                      </a:rPr>
                      <m:t>]</m:t>
                    </m:r>
                    <m:r>
                      <a:rPr lang="en-US" sz="1400" b="0" i="1" smtClean="0">
                        <a:latin typeface="Cambria Math" panose="02040503050406030204" pitchFamily="18" charset="0"/>
                      </a:rPr>
                      <m:t>=</m:t>
                    </m:r>
                  </m:oMath>
                </a14:m>
                <a:r>
                  <a:rPr lang="en-US" sz="1400" dirty="0"/>
                  <a:t> </a:t>
                </a:r>
                <a14:m>
                  <m:oMath xmlns:m="http://schemas.openxmlformats.org/officeDocument/2006/math">
                    <m:d>
                      <m:dPr>
                        <m:begChr m:val="["/>
                        <m:endChr m:val="]"/>
                        <m:ctrlPr>
                          <a:rPr lang="en-US" sz="1400" i="1" smtClean="0">
                            <a:latin typeface="Cambria Math" panose="02040503050406030204" pitchFamily="18" charset="0"/>
                          </a:rPr>
                        </m:ctrlPr>
                      </m:dPr>
                      <m:e>
                        <m:f>
                          <m:fPr>
                            <m:type m:val="noBar"/>
                            <m:ctrlPr>
                              <a:rPr lang="el-GR"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rPr>
                                  <m:t>𝑛</m:t>
                                </m:r>
                              </m:e>
                              <m:sub>
                                <m:r>
                                  <a:rPr lang="en-US" sz="1400" i="1">
                                    <a:latin typeface="Cambria Math" panose="02040503050406030204" pitchFamily="18" charset="0"/>
                                  </a:rPr>
                                  <m:t>𝑡</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b="0" i="1" smtClean="0">
                                    <a:latin typeface="Cambria Math" panose="02040503050406030204" pitchFamily="18" charset="0"/>
                                  </a:rPr>
                                  <m:t>𝑍</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1</m:t>
                                </m:r>
                              </m:num>
                              <m:den>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𝑛</m:t>
                                    </m:r>
                                  </m:e>
                                  <m:sub>
                                    <m:r>
                                      <a:rPr lang="en-US" sz="1400" b="0" i="1" smtClean="0">
                                        <a:latin typeface="Cambria Math" panose="02040503050406030204" pitchFamily="18" charset="0"/>
                                      </a:rPr>
                                      <m:t>𝑡</m:t>
                                    </m:r>
                                  </m:sub>
                                  <m:sup>
                                    <m:r>
                                      <a:rPr lang="en-US" sz="1400" b="0" i="1" smtClean="0">
                                        <a:latin typeface="Cambria Math" panose="02040503050406030204" pitchFamily="18" charset="0"/>
                                      </a:rPr>
                                      <m:t>2</m:t>
                                    </m:r>
                                  </m:sup>
                                </m:sSubSup>
                              </m:den>
                            </m:f>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𝑍</m:t>
                                </m:r>
                              </m:e>
                              <m:sub>
                                <m:r>
                                  <a:rPr lang="en-US" sz="1400" b="0" i="1" smtClean="0">
                                    <a:latin typeface="Cambria Math" panose="02040503050406030204" pitchFamily="18" charset="0"/>
                                  </a:rPr>
                                  <m:t>0</m:t>
                                </m:r>
                              </m:sub>
                            </m:sSub>
                          </m:num>
                          <m:den>
                            <m:f>
                              <m:fPr>
                                <m:ctrlPr>
                                  <a:rPr lang="en-US" sz="1400" i="1">
                                    <a:latin typeface="Cambria Math" panose="02040503050406030204" pitchFamily="18" charset="0"/>
                                  </a:rPr>
                                </m:ctrlPr>
                              </m:fPr>
                              <m:num>
                                <m:r>
                                  <a:rPr lang="en-US" sz="1400" i="1">
                                    <a:latin typeface="Cambria Math" panose="02040503050406030204" pitchFamily="18" charset="0"/>
                                  </a:rPr>
                                  <m:t>1</m:t>
                                </m:r>
                              </m:num>
                              <m:den>
                                <m:sSubSup>
                                  <m:sSubSupPr>
                                    <m:ctrlPr>
                                      <a:rPr lang="en-US" sz="1400" i="1">
                                        <a:latin typeface="Cambria Math" panose="02040503050406030204" pitchFamily="18" charset="0"/>
                                      </a:rPr>
                                    </m:ctrlPr>
                                  </m:sSubSupPr>
                                  <m:e>
                                    <m:r>
                                      <a:rPr lang="en-US" sz="1400" i="1">
                                        <a:latin typeface="Cambria Math" panose="02040503050406030204" pitchFamily="18" charset="0"/>
                                      </a:rPr>
                                      <m:t>𝑛</m:t>
                                    </m:r>
                                  </m:e>
                                  <m:sub>
                                    <m:r>
                                      <a:rPr lang="en-US" sz="1400" i="1">
                                        <a:latin typeface="Cambria Math" panose="02040503050406030204" pitchFamily="18" charset="0"/>
                                      </a:rPr>
                                      <m:t>𝑡</m:t>
                                    </m:r>
                                  </m:sub>
                                  <m:sup>
                                    <m:r>
                                      <a:rPr lang="en-US" sz="1400" i="1">
                                        <a:latin typeface="Cambria Math" panose="02040503050406030204" pitchFamily="18" charset="0"/>
                                      </a:rPr>
                                      <m:t>2</m:t>
                                    </m:r>
                                  </m:sup>
                                </m:sSubSup>
                              </m:den>
                            </m:f>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𝑍</m:t>
                                </m:r>
                              </m:e>
                              <m:sub>
                                <m:r>
                                  <a:rPr lang="en-US" sz="1400" i="1">
                                    <a:latin typeface="Cambria Math" panose="02040503050406030204" pitchFamily="18" charset="0"/>
                                  </a:rPr>
                                  <m:t>0</m:t>
                                </m:r>
                              </m:sub>
                            </m:sSub>
                          </m:den>
                        </m:f>
                        <m:f>
                          <m:fPr>
                            <m:type m:val="noBar"/>
                            <m:ctrlPr>
                              <a:rPr lang="el-GR" sz="1400" i="1">
                                <a:latin typeface="Cambria Math" panose="02040503050406030204" pitchFamily="18" charset="0"/>
                              </a:rPr>
                            </m:ctrlPr>
                          </m:fPr>
                          <m:num>
                            <m:r>
                              <a:rPr lang="en-US" sz="1400" b="0" i="1" smtClean="0">
                                <a:latin typeface="Cambria Math" panose="02040503050406030204" pitchFamily="18" charset="0"/>
                              </a:rPr>
                              <m:t>  −</m:t>
                            </m:r>
                            <m:f>
                              <m:fPr>
                                <m:ctrlPr>
                                  <a:rPr lang="en-US" sz="1400" i="1">
                                    <a:latin typeface="Cambria Math" panose="02040503050406030204" pitchFamily="18" charset="0"/>
                                  </a:rPr>
                                </m:ctrlPr>
                              </m:fPr>
                              <m:num>
                                <m:r>
                                  <a:rPr lang="en-US" sz="1400" i="1">
                                    <a:latin typeface="Cambria Math" panose="02040503050406030204" pitchFamily="18" charset="0"/>
                                  </a:rPr>
                                  <m:t>1</m:t>
                                </m:r>
                              </m:num>
                              <m:den>
                                <m:sSubSup>
                                  <m:sSubSupPr>
                                    <m:ctrlPr>
                                      <a:rPr lang="en-US" sz="1400" i="1">
                                        <a:latin typeface="Cambria Math" panose="02040503050406030204" pitchFamily="18" charset="0"/>
                                      </a:rPr>
                                    </m:ctrlPr>
                                  </m:sSubSupPr>
                                  <m:e>
                                    <m:r>
                                      <a:rPr lang="en-US" sz="1400" i="1">
                                        <a:latin typeface="Cambria Math" panose="02040503050406030204" pitchFamily="18" charset="0"/>
                                      </a:rPr>
                                      <m:t>𝑛</m:t>
                                    </m:r>
                                  </m:e>
                                  <m:sub>
                                    <m:r>
                                      <a:rPr lang="en-US" sz="1400" i="1">
                                        <a:latin typeface="Cambria Math" panose="02040503050406030204" pitchFamily="18" charset="0"/>
                                      </a:rPr>
                                      <m:t>𝑡</m:t>
                                    </m:r>
                                  </m:sub>
                                  <m:sup>
                                    <m:r>
                                      <a:rPr lang="en-US" sz="1400" i="1">
                                        <a:latin typeface="Cambria Math" panose="02040503050406030204" pitchFamily="18" charset="0"/>
                                      </a:rPr>
                                      <m:t>2</m:t>
                                    </m:r>
                                  </m:sup>
                                </m:sSubSup>
                              </m:den>
                            </m:f>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𝑍</m:t>
                                </m:r>
                              </m:e>
                              <m:sub>
                                <m:r>
                                  <a:rPr lang="en-US" sz="1400" i="1">
                                    <a:latin typeface="Cambria Math" panose="02040503050406030204" pitchFamily="18" charset="0"/>
                                  </a:rPr>
                                  <m:t>0</m:t>
                                </m:r>
                              </m:sub>
                            </m:sSub>
                          </m:num>
                          <m:den>
                            <m:r>
                              <a:rPr lang="en-US" sz="1400" b="0" i="1" smtClean="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𝑛</m:t>
                                </m:r>
                              </m:e>
                              <m:sub>
                                <m:r>
                                  <a:rPr lang="en-US" sz="1400" i="1">
                                    <a:latin typeface="Cambria Math" panose="02040503050406030204" pitchFamily="18" charset="0"/>
                                  </a:rPr>
                                  <m:t>𝑡</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𝑍</m:t>
                                </m:r>
                              </m:e>
                              <m:sub>
                                <m:r>
                                  <a:rPr lang="en-US" sz="1400" b="0" i="1" smtClean="0">
                                    <a:latin typeface="Cambria Math" panose="02040503050406030204" pitchFamily="18" charset="0"/>
                                  </a:rPr>
                                  <m:t>2</m:t>
                                </m:r>
                              </m:sub>
                            </m:sSub>
                            <m:r>
                              <a:rPr lang="en-US" sz="1400" i="1">
                                <a:latin typeface="Cambria Math" panose="02040503050406030204" pitchFamily="18" charset="0"/>
                              </a:rPr>
                              <m:t>+</m:t>
                            </m:r>
                            <m:f>
                              <m:fPr>
                                <m:ctrlPr>
                                  <a:rPr lang="en-US" sz="1400" i="1">
                                    <a:latin typeface="Cambria Math" panose="02040503050406030204" pitchFamily="18" charset="0"/>
                                  </a:rPr>
                                </m:ctrlPr>
                              </m:fPr>
                              <m:num>
                                <m:r>
                                  <a:rPr lang="en-US" sz="1400" i="1">
                                    <a:latin typeface="Cambria Math" panose="02040503050406030204" pitchFamily="18" charset="0"/>
                                  </a:rPr>
                                  <m:t>1</m:t>
                                </m:r>
                              </m:num>
                              <m:den>
                                <m:sSubSup>
                                  <m:sSubSupPr>
                                    <m:ctrlPr>
                                      <a:rPr lang="en-US" sz="1400" i="1">
                                        <a:latin typeface="Cambria Math" panose="02040503050406030204" pitchFamily="18" charset="0"/>
                                      </a:rPr>
                                    </m:ctrlPr>
                                  </m:sSubSupPr>
                                  <m:e>
                                    <m:r>
                                      <a:rPr lang="en-US" sz="1400" i="1">
                                        <a:latin typeface="Cambria Math" panose="02040503050406030204" pitchFamily="18" charset="0"/>
                                      </a:rPr>
                                      <m:t>𝑛</m:t>
                                    </m:r>
                                  </m:e>
                                  <m:sub>
                                    <m:r>
                                      <a:rPr lang="en-US" sz="1400" i="1">
                                        <a:latin typeface="Cambria Math" panose="02040503050406030204" pitchFamily="18" charset="0"/>
                                      </a:rPr>
                                      <m:t>𝑡</m:t>
                                    </m:r>
                                  </m:sub>
                                  <m:sup>
                                    <m:r>
                                      <a:rPr lang="en-US" sz="1400" i="1">
                                        <a:latin typeface="Cambria Math" panose="02040503050406030204" pitchFamily="18" charset="0"/>
                                      </a:rPr>
                                      <m:t>2</m:t>
                                    </m:r>
                                  </m:sup>
                                </m:sSubSup>
                              </m:den>
                            </m:f>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𝑍</m:t>
                                </m:r>
                              </m:e>
                              <m:sub>
                                <m:r>
                                  <a:rPr lang="en-US" sz="1400" i="1">
                                    <a:latin typeface="Cambria Math" panose="02040503050406030204" pitchFamily="18" charset="0"/>
                                  </a:rPr>
                                  <m:t>0</m:t>
                                </m:r>
                              </m:sub>
                            </m:sSub>
                            <m:r>
                              <a:rPr lang="en-US" sz="1400" b="0" i="1" smtClean="0">
                                <a:latin typeface="Cambria Math" panose="02040503050406030204" pitchFamily="18" charset="0"/>
                              </a:rPr>
                              <m:t>)</m:t>
                            </m:r>
                          </m:den>
                        </m:f>
                      </m:e>
                    </m:d>
                  </m:oMath>
                </a14:m>
                <a:endParaRPr lang="en-US" sz="1400" dirty="0"/>
              </a:p>
            </p:txBody>
          </p:sp>
        </mc:Choice>
        <mc:Fallback xmlns="">
          <p:sp>
            <p:nvSpPr>
              <p:cNvPr id="51" name="TextBox 50">
                <a:extLst>
                  <a:ext uri="{FF2B5EF4-FFF2-40B4-BE49-F238E27FC236}">
                    <a16:creationId xmlns:a16="http://schemas.microsoft.com/office/drawing/2014/main" id="{49C2C327-978E-4ABF-8EAB-C3FEDCB2ADEA}"/>
                  </a:ext>
                </a:extLst>
              </p:cNvPr>
              <p:cNvSpPr txBox="1">
                <a:spLocks noRot="1" noChangeAspect="1" noMove="1" noResize="1" noEditPoints="1" noAdjustHandles="1" noChangeArrowheads="1" noChangeShapeType="1" noTextEdit="1"/>
              </p:cNvSpPr>
              <p:nvPr/>
            </p:nvSpPr>
            <p:spPr>
              <a:xfrm>
                <a:off x="3608485" y="2655931"/>
                <a:ext cx="2895600" cy="684739"/>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2A32CE5E-C0BC-43C9-943B-EB8A28CCA5C4}"/>
                  </a:ext>
                </a:extLst>
              </p:cNvPr>
              <p:cNvSpPr txBox="1"/>
              <p:nvPr/>
            </p:nvSpPr>
            <p:spPr>
              <a:xfrm>
                <a:off x="6608149" y="1883950"/>
                <a:ext cx="2535852" cy="215444"/>
              </a:xfrm>
              <a:prstGeom prst="rect">
                <a:avLst/>
              </a:prstGeom>
              <a:noFill/>
            </p:spPr>
            <p:txBody>
              <a:bodyPr wrap="square" lIns="0" tIns="0" rIns="0" bIns="0" rtlCol="0">
                <a:spAutoFit/>
              </a:bodyPr>
              <a:lstStyle/>
              <a:p>
                <a:r>
                  <a:rPr lang="en-US" sz="1400" b="0" dirty="0"/>
                  <a:t>[</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𝐼</m:t>
                        </m:r>
                      </m:e>
                      <m:sub>
                        <m:r>
                          <a:rPr lang="en-US" sz="1400" b="0" i="1" smtClean="0">
                            <a:latin typeface="Cambria Math" panose="02040503050406030204" pitchFamily="18" charset="0"/>
                          </a:rPr>
                          <m:t>00</m:t>
                        </m:r>
                      </m:sub>
                    </m:sSub>
                    <m:r>
                      <a:rPr lang="en-US" sz="1400" b="0" i="1" smtClean="0">
                        <a:latin typeface="Cambria Math" panose="02040503050406030204" pitchFamily="18" charset="0"/>
                      </a:rPr>
                      <m:t>]=</m:t>
                    </m:r>
                    <m:r>
                      <m:rPr>
                        <m:nor/>
                      </m:rPr>
                      <a:rPr lang="en-US" sz="1400" dirty="0"/>
                      <m:t>[</m:t>
                    </m:r>
                    <m:sSub>
                      <m:sSubPr>
                        <m:ctrlPr>
                          <a:rPr lang="en-US" sz="1400" i="1">
                            <a:latin typeface="Cambria Math" panose="02040503050406030204" pitchFamily="18" charset="0"/>
                          </a:rPr>
                        </m:ctrlPr>
                      </m:sSubPr>
                      <m:e>
                        <m:r>
                          <a:rPr lang="en-US" sz="1400" b="0" i="1" smtClean="0">
                            <a:latin typeface="Cambria Math" panose="02040503050406030204" pitchFamily="18" charset="0"/>
                          </a:rPr>
                          <m:t>𝑐</m:t>
                        </m:r>
                      </m:e>
                      <m:sub>
                        <m:r>
                          <a:rPr lang="en-US" sz="1400" b="0" i="1" smtClean="0">
                            <a:latin typeface="Cambria Math" panose="02040503050406030204" pitchFamily="18" charset="0"/>
                          </a:rPr>
                          <m:t>𝑡</m:t>
                        </m:r>
                      </m:sub>
                    </m:sSub>
                    <m:r>
                      <a:rPr lang="en-US" sz="1400" i="1">
                        <a:latin typeface="Cambria Math" panose="02040503050406030204" pitchFamily="18" charset="0"/>
                      </a:rPr>
                      <m:t>]</m:t>
                    </m:r>
                    <m:r>
                      <a:rPr lang="en-US" sz="1400" i="1" smtClean="0">
                        <a:latin typeface="Cambria Math" panose="02040503050406030204" pitchFamily="18" charset="0"/>
                      </a:rPr>
                      <m:t>·</m:t>
                    </m:r>
                    <m:r>
                      <m:rPr>
                        <m:nor/>
                      </m:rPr>
                      <a:rPr lang="en-US" sz="1400" dirty="0"/>
                      <m:t>[</m:t>
                    </m:r>
                    <m:sSub>
                      <m:sSubPr>
                        <m:ctrlPr>
                          <a:rPr lang="en-US" sz="1400" i="1">
                            <a:latin typeface="Cambria Math" panose="02040503050406030204" pitchFamily="18" charset="0"/>
                          </a:rPr>
                        </m:ctrlPr>
                      </m:sSubPr>
                      <m:e>
                        <m:r>
                          <a:rPr lang="en-US" sz="1400" i="1">
                            <a:latin typeface="Cambria Math" panose="02040503050406030204" pitchFamily="18" charset="0"/>
                          </a:rPr>
                          <m:t>𝑉</m:t>
                        </m:r>
                      </m:e>
                      <m:sub>
                        <m:r>
                          <a:rPr lang="en-US" sz="1400" b="0" i="1" smtClean="0">
                            <a:latin typeface="Cambria Math" panose="02040503050406030204" pitchFamily="18" charset="0"/>
                          </a:rPr>
                          <m:t>12</m:t>
                        </m:r>
                      </m:sub>
                    </m:sSub>
                    <m:r>
                      <a:rPr lang="en-US" sz="1400" i="1">
                        <a:latin typeface="Cambria Math" panose="02040503050406030204" pitchFamily="18" charset="0"/>
                      </a:rPr>
                      <m:t>]+</m:t>
                    </m:r>
                  </m:oMath>
                </a14:m>
                <a:r>
                  <a:rPr lang="en-US" sz="1400" dirty="0"/>
                  <a:t> </a:t>
                </a:r>
                <a14:m>
                  <m:oMath xmlns:m="http://schemas.openxmlformats.org/officeDocument/2006/math">
                    <m:r>
                      <m:rPr>
                        <m:nor/>
                      </m:rPr>
                      <a:rPr lang="en-US" sz="1400" dirty="0"/>
                      <m:t>[</m:t>
                    </m:r>
                    <m:sSub>
                      <m:sSubPr>
                        <m:ctrlPr>
                          <a:rPr lang="en-US" sz="1400" i="1">
                            <a:latin typeface="Cambria Math" panose="02040503050406030204" pitchFamily="18" charset="0"/>
                          </a:rPr>
                        </m:ctrlPr>
                      </m:sSubPr>
                      <m:e>
                        <m:r>
                          <a:rPr lang="en-US" sz="1400" b="0" i="1" smtClean="0">
                            <a:latin typeface="Cambria Math" panose="02040503050406030204" pitchFamily="18" charset="0"/>
                          </a:rPr>
                          <m:t>𝑑</m:t>
                        </m:r>
                      </m:e>
                      <m:sub>
                        <m:r>
                          <a:rPr lang="en-US" sz="1400" i="1">
                            <a:latin typeface="Cambria Math" panose="02040503050406030204" pitchFamily="18" charset="0"/>
                          </a:rPr>
                          <m:t>𝑡</m:t>
                        </m:r>
                      </m:sub>
                    </m:sSub>
                    <m:r>
                      <a:rPr lang="en-US" sz="1400" i="1">
                        <a:latin typeface="Cambria Math" panose="02040503050406030204" pitchFamily="18" charset="0"/>
                      </a:rPr>
                      <m:t>]·</m:t>
                    </m:r>
                    <m:r>
                      <m:rPr>
                        <m:nor/>
                      </m:rPr>
                      <a:rPr lang="en-US" sz="1400" dirty="0"/>
                      <m:t>[</m:t>
                    </m:r>
                    <m:sSub>
                      <m:sSubPr>
                        <m:ctrlPr>
                          <a:rPr lang="en-US" sz="1400" i="1">
                            <a:latin typeface="Cambria Math" panose="02040503050406030204" pitchFamily="18" charset="0"/>
                          </a:rPr>
                        </m:ctrlPr>
                      </m:sSubPr>
                      <m:e>
                        <m:r>
                          <a:rPr lang="en-US" sz="1400" b="0" i="1" smtClean="0">
                            <a:latin typeface="Cambria Math" panose="02040503050406030204" pitchFamily="18" charset="0"/>
                          </a:rPr>
                          <m:t>𝐼</m:t>
                        </m:r>
                      </m:e>
                      <m:sub>
                        <m:r>
                          <a:rPr lang="en-US" sz="1400" i="1">
                            <a:latin typeface="Cambria Math" panose="02040503050406030204" pitchFamily="18" charset="0"/>
                          </a:rPr>
                          <m:t>12</m:t>
                        </m:r>
                      </m:sub>
                    </m:sSub>
                    <m:r>
                      <a:rPr lang="en-US" sz="1400" i="1">
                        <a:latin typeface="Cambria Math" panose="02040503050406030204" pitchFamily="18" charset="0"/>
                      </a:rPr>
                      <m:t>]</m:t>
                    </m:r>
                  </m:oMath>
                </a14:m>
                <a:endParaRPr lang="en-US" sz="1400" dirty="0"/>
              </a:p>
            </p:txBody>
          </p:sp>
        </mc:Choice>
        <mc:Fallback xmlns="">
          <p:sp>
            <p:nvSpPr>
              <p:cNvPr id="52" name="TextBox 51">
                <a:extLst>
                  <a:ext uri="{FF2B5EF4-FFF2-40B4-BE49-F238E27FC236}">
                    <a16:creationId xmlns:a16="http://schemas.microsoft.com/office/drawing/2014/main" id="{2A32CE5E-C0BC-43C9-943B-EB8A28CCA5C4}"/>
                  </a:ext>
                </a:extLst>
              </p:cNvPr>
              <p:cNvSpPr txBox="1">
                <a:spLocks noRot="1" noChangeAspect="1" noMove="1" noResize="1" noEditPoints="1" noAdjustHandles="1" noChangeArrowheads="1" noChangeShapeType="1" noTextEdit="1"/>
              </p:cNvSpPr>
              <p:nvPr/>
            </p:nvSpPr>
            <p:spPr>
              <a:xfrm>
                <a:off x="6608149" y="1883950"/>
                <a:ext cx="2535852" cy="215444"/>
              </a:xfrm>
              <a:prstGeom prst="rect">
                <a:avLst/>
              </a:prstGeom>
              <a:blipFill>
                <a:blip r:embed="rId16"/>
                <a:stretch>
                  <a:fillRect l="-4327" t="-25714" b="-5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DB6AAE27-C5F6-4A98-B82A-849A1A6AF631}"/>
                  </a:ext>
                </a:extLst>
              </p:cNvPr>
              <p:cNvSpPr/>
              <p:nvPr/>
            </p:nvSpPr>
            <p:spPr>
              <a:xfrm>
                <a:off x="6619149" y="2235547"/>
                <a:ext cx="1000851" cy="413190"/>
              </a:xfrm>
              <a:prstGeom prst="rect">
                <a:avLst/>
              </a:prstGeom>
            </p:spPr>
            <p:txBody>
              <a:bodyPr wrap="none">
                <a:spAutoFit/>
              </a:bodyPr>
              <a:lstStyle/>
              <a:p>
                <a:r>
                  <a:rPr lang="en-US" sz="1400" dirty="0"/>
                  <a:t>[</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𝐼</m:t>
                        </m:r>
                      </m:e>
                      <m:sub>
                        <m:r>
                          <a:rPr lang="en-US" sz="1400" i="1">
                            <a:latin typeface="Cambria Math" panose="02040503050406030204" pitchFamily="18" charset="0"/>
                          </a:rPr>
                          <m:t>00</m:t>
                        </m:r>
                      </m:sub>
                    </m:sSub>
                    <m:r>
                      <a:rPr lang="en-US" sz="1400" i="1">
                        <a:latin typeface="Cambria Math" panose="02040503050406030204" pitchFamily="18" charset="0"/>
                      </a:rPr>
                      <m:t>]=</m:t>
                    </m:r>
                    <m:d>
                      <m:dPr>
                        <m:begChr m:val="["/>
                        <m:endChr m:val="]"/>
                        <m:ctrlPr>
                          <a:rPr lang="en-US" sz="1400" i="1">
                            <a:latin typeface="Cambria Math" panose="02040503050406030204" pitchFamily="18" charset="0"/>
                          </a:rPr>
                        </m:ctrlPr>
                      </m:dPr>
                      <m:e>
                        <m:f>
                          <m:fPr>
                            <m:type m:val="noBar"/>
                            <m:ctrlPr>
                              <a:rPr lang="el-GR"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b="0" i="1" smtClean="0">
                                    <a:latin typeface="Cambria Math" panose="02040503050406030204" pitchFamily="18" charset="0"/>
                                  </a:rPr>
                                  <m:t>𝐼</m:t>
                                </m:r>
                              </m:e>
                              <m:sub>
                                <m:r>
                                  <a:rPr lang="en-US" sz="1400" b="0" i="1" smtClean="0">
                                    <a:latin typeface="Cambria Math" panose="02040503050406030204" pitchFamily="18" charset="0"/>
                                  </a:rPr>
                                  <m:t>0</m:t>
                                </m:r>
                              </m:sub>
                            </m:sSub>
                          </m:num>
                          <m:den>
                            <m:sSub>
                              <m:sSubPr>
                                <m:ctrlPr>
                                  <a:rPr lang="en-US" sz="1400" i="1">
                                    <a:latin typeface="Cambria Math" panose="02040503050406030204" pitchFamily="18" charset="0"/>
                                  </a:rPr>
                                </m:ctrlPr>
                              </m:sSubPr>
                              <m:e>
                                <m:r>
                                  <a:rPr lang="en-US" sz="1400" i="1">
                                    <a:latin typeface="Cambria Math" panose="02040503050406030204" pitchFamily="18" charset="0"/>
                                  </a:rPr>
                                  <m:t>𝐼</m:t>
                                </m:r>
                              </m:e>
                              <m:sub>
                                <m:r>
                                  <a:rPr lang="en-US" sz="1400" i="1">
                                    <a:latin typeface="Cambria Math" panose="02040503050406030204" pitchFamily="18" charset="0"/>
                                  </a:rPr>
                                  <m:t>0</m:t>
                                </m:r>
                              </m:sub>
                            </m:sSub>
                          </m:den>
                        </m:f>
                      </m:e>
                    </m:d>
                  </m:oMath>
                </a14:m>
                <a:endParaRPr lang="en-US" sz="1400" dirty="0"/>
              </a:p>
            </p:txBody>
          </p:sp>
        </mc:Choice>
        <mc:Fallback xmlns="">
          <p:sp>
            <p:nvSpPr>
              <p:cNvPr id="53" name="Rectangle 52">
                <a:extLst>
                  <a:ext uri="{FF2B5EF4-FFF2-40B4-BE49-F238E27FC236}">
                    <a16:creationId xmlns:a16="http://schemas.microsoft.com/office/drawing/2014/main" id="{DB6AAE27-C5F6-4A98-B82A-849A1A6AF631}"/>
                  </a:ext>
                </a:extLst>
              </p:cNvPr>
              <p:cNvSpPr>
                <a:spLocks noRot="1" noChangeAspect="1" noMove="1" noResize="1" noEditPoints="1" noAdjustHandles="1" noChangeArrowheads="1" noChangeShapeType="1" noTextEdit="1"/>
              </p:cNvSpPr>
              <p:nvPr/>
            </p:nvSpPr>
            <p:spPr>
              <a:xfrm>
                <a:off x="6619149" y="2235547"/>
                <a:ext cx="1000851" cy="413190"/>
              </a:xfrm>
              <a:prstGeom prst="rect">
                <a:avLst/>
              </a:prstGeom>
              <a:blipFill>
                <a:blip r:embed="rId17"/>
                <a:stretch>
                  <a:fillRect l="-1829" b="-14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33B18EC5-2024-4E3C-B7F8-4F7640C0E9EF}"/>
                  </a:ext>
                </a:extLst>
              </p:cNvPr>
              <p:cNvSpPr/>
              <p:nvPr/>
            </p:nvSpPr>
            <p:spPr>
              <a:xfrm>
                <a:off x="7686956" y="2293499"/>
                <a:ext cx="1294393" cy="352725"/>
              </a:xfrm>
              <a:prstGeom prst="rect">
                <a:avLst/>
              </a:prstGeom>
            </p:spPr>
            <p:txBody>
              <a:bodyPr wrap="none">
                <a:spAutoFit/>
              </a:bodyPr>
              <a:lstStyle/>
              <a:p>
                <a14:m>
                  <m:oMath xmlns:m="http://schemas.openxmlformats.org/officeDocument/2006/math">
                    <m:r>
                      <m:rPr>
                        <m:nor/>
                      </m:rPr>
                      <a:rPr lang="en-US" sz="1400" dirty="0" smtClean="0"/>
                      <m:t>[</m:t>
                    </m:r>
                    <m:sSub>
                      <m:sSubPr>
                        <m:ctrlPr>
                          <a:rPr lang="en-US" sz="1400" i="1">
                            <a:latin typeface="Cambria Math" panose="02040503050406030204" pitchFamily="18" charset="0"/>
                          </a:rPr>
                        </m:ctrlPr>
                      </m:sSubPr>
                      <m:e>
                        <m:r>
                          <a:rPr lang="en-US" sz="1400" b="0" i="1" smtClean="0">
                            <a:latin typeface="Cambria Math" panose="02040503050406030204" pitchFamily="18" charset="0"/>
                          </a:rPr>
                          <m:t>𝑐</m:t>
                        </m:r>
                      </m:e>
                      <m:sub>
                        <m:r>
                          <a:rPr lang="en-US" sz="1400" i="1">
                            <a:latin typeface="Cambria Math" panose="02040503050406030204" pitchFamily="18" charset="0"/>
                          </a:rPr>
                          <m:t>𝑡</m:t>
                        </m:r>
                      </m:sub>
                    </m:sSub>
                    <m:r>
                      <a:rPr lang="en-US" sz="1400" i="1">
                        <a:latin typeface="Cambria Math" panose="02040503050406030204" pitchFamily="18" charset="0"/>
                      </a:rPr>
                      <m:t>]=</m:t>
                    </m:r>
                  </m:oMath>
                </a14:m>
                <a:r>
                  <a:rPr lang="en-US" sz="1400" dirty="0"/>
                  <a:t>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𝑛</m:t>
                        </m:r>
                      </m:e>
                      <m:sub>
                        <m:r>
                          <a:rPr lang="en-US" sz="1400" i="1">
                            <a:latin typeface="Cambria Math" panose="02040503050406030204" pitchFamily="18" charset="0"/>
                          </a:rPr>
                          <m:t>𝑡</m:t>
                        </m:r>
                      </m:sub>
                    </m:sSub>
                    <m:r>
                      <a:rPr lang="en-US" sz="1400" i="1">
                        <a:latin typeface="Cambria Math" panose="02040503050406030204" pitchFamily="18" charset="0"/>
                      </a:rPr>
                      <m:t>·</m:t>
                    </m:r>
                    <m:d>
                      <m:dPr>
                        <m:begChr m:val="["/>
                        <m:endChr m:val="]"/>
                        <m:ctrlPr>
                          <a:rPr lang="en-US" sz="1400" i="1">
                            <a:latin typeface="Cambria Math" panose="02040503050406030204" pitchFamily="18" charset="0"/>
                          </a:rPr>
                        </m:ctrlPr>
                      </m:dPr>
                      <m:e>
                        <m:f>
                          <m:fPr>
                            <m:type m:val="noBar"/>
                            <m:ctrlPr>
                              <a:rPr lang="el-GR" sz="1400" i="1">
                                <a:latin typeface="Cambria Math" panose="02040503050406030204" pitchFamily="18" charset="0"/>
                              </a:rPr>
                            </m:ctrlPr>
                          </m:fPr>
                          <m:num>
                            <m:r>
                              <a:rPr lang="en-US" sz="1400" b="0" i="1" smtClean="0">
                                <a:latin typeface="Cambria Math" panose="02040503050406030204" pitchFamily="18" charset="0"/>
                              </a:rPr>
                              <m:t>0</m:t>
                            </m:r>
                          </m:num>
                          <m:den>
                            <m:r>
                              <a:rPr lang="en-US" sz="1400" i="1">
                                <a:latin typeface="Cambria Math" panose="02040503050406030204" pitchFamily="18" charset="0"/>
                              </a:rPr>
                              <m:t>0</m:t>
                            </m:r>
                          </m:den>
                        </m:f>
                        <m:f>
                          <m:fPr>
                            <m:type m:val="noBar"/>
                            <m:ctrlPr>
                              <a:rPr lang="el-GR" sz="1400" i="1">
                                <a:latin typeface="Cambria Math" panose="02040503050406030204" pitchFamily="18" charset="0"/>
                              </a:rPr>
                            </m:ctrlPr>
                          </m:fPr>
                          <m:num>
                            <m:r>
                              <a:rPr lang="en-US" sz="1400" i="1">
                                <a:latin typeface="Cambria Math" panose="02040503050406030204" pitchFamily="18" charset="0"/>
                              </a:rPr>
                              <m:t>0</m:t>
                            </m:r>
                          </m:num>
                          <m:den>
                            <m:r>
                              <a:rPr lang="en-US" sz="1400" b="0" i="1" smtClean="0">
                                <a:latin typeface="Cambria Math" panose="02040503050406030204" pitchFamily="18" charset="0"/>
                              </a:rPr>
                              <m:t>0</m:t>
                            </m:r>
                          </m:den>
                        </m:f>
                      </m:e>
                    </m:d>
                  </m:oMath>
                </a14:m>
                <a:endParaRPr lang="en-US" sz="1400" dirty="0"/>
              </a:p>
            </p:txBody>
          </p:sp>
        </mc:Choice>
        <mc:Fallback xmlns="">
          <p:sp>
            <p:nvSpPr>
              <p:cNvPr id="54" name="Rectangle 53">
                <a:extLst>
                  <a:ext uri="{FF2B5EF4-FFF2-40B4-BE49-F238E27FC236}">
                    <a16:creationId xmlns:a16="http://schemas.microsoft.com/office/drawing/2014/main" id="{33B18EC5-2024-4E3C-B7F8-4F7640C0E9EF}"/>
                  </a:ext>
                </a:extLst>
              </p:cNvPr>
              <p:cNvSpPr>
                <a:spLocks noRot="1" noChangeAspect="1" noMove="1" noResize="1" noEditPoints="1" noAdjustHandles="1" noChangeArrowheads="1" noChangeShapeType="1" noTextEdit="1"/>
              </p:cNvSpPr>
              <p:nvPr/>
            </p:nvSpPr>
            <p:spPr>
              <a:xfrm>
                <a:off x="7686956" y="2293499"/>
                <a:ext cx="1294393" cy="352725"/>
              </a:xfrm>
              <a:prstGeom prst="rect">
                <a:avLst/>
              </a:prstGeom>
              <a:blipFill>
                <a:blip r:embed="rId18"/>
                <a:stretch>
                  <a:fillRect b="-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FCB37068-8D51-4C67-885F-5DF1149CD4E9}"/>
                  </a:ext>
                </a:extLst>
              </p:cNvPr>
              <p:cNvSpPr txBox="1"/>
              <p:nvPr/>
            </p:nvSpPr>
            <p:spPr>
              <a:xfrm>
                <a:off x="7081474" y="2890699"/>
                <a:ext cx="1371600" cy="331950"/>
              </a:xfrm>
              <a:prstGeom prst="rect">
                <a:avLst/>
              </a:prstGeom>
              <a:noFill/>
            </p:spPr>
            <p:txBody>
              <a:bodyPr wrap="square" lIns="0" tIns="0" rIns="0" bIns="0" rtlCol="0">
                <a:spAutoFit/>
              </a:bodyPr>
              <a:lstStyle/>
              <a:p>
                <a14:m>
                  <m:oMath xmlns:m="http://schemas.openxmlformats.org/officeDocument/2006/math">
                    <m:r>
                      <m:rPr>
                        <m:nor/>
                      </m:rPr>
                      <a:rPr lang="en-US" sz="1400" dirty="0" smtClean="0"/>
                      <m:t>[</m:t>
                    </m:r>
                    <m:sSub>
                      <m:sSubPr>
                        <m:ctrlPr>
                          <a:rPr lang="en-US" sz="1400" i="1">
                            <a:latin typeface="Cambria Math" panose="02040503050406030204" pitchFamily="18" charset="0"/>
                          </a:rPr>
                        </m:ctrlPr>
                      </m:sSubPr>
                      <m:e>
                        <m:r>
                          <a:rPr lang="en-US" sz="1400" b="0" i="1" smtClean="0">
                            <a:latin typeface="Cambria Math" panose="02040503050406030204" pitchFamily="18" charset="0"/>
                          </a:rPr>
                          <m:t>𝑑</m:t>
                        </m:r>
                      </m:e>
                      <m:sub>
                        <m:r>
                          <a:rPr lang="en-US" sz="1400" b="0" i="1" smtClean="0">
                            <a:latin typeface="Cambria Math" panose="02040503050406030204" pitchFamily="18" charset="0"/>
                          </a:rPr>
                          <m:t>𝑡</m:t>
                        </m:r>
                      </m:sub>
                    </m:sSub>
                    <m:r>
                      <a:rPr lang="en-US" sz="1400" i="1">
                        <a:latin typeface="Cambria Math" panose="02040503050406030204" pitchFamily="18" charset="0"/>
                      </a:rPr>
                      <m:t>]</m:t>
                    </m:r>
                    <m:r>
                      <a:rPr lang="en-US" sz="1400" b="0" i="1" smtClean="0">
                        <a:latin typeface="Cambria Math" panose="02040503050406030204" pitchFamily="18" charset="0"/>
                      </a:rPr>
                      <m:t>=</m:t>
                    </m:r>
                  </m:oMath>
                </a14:m>
                <a:r>
                  <a:rPr lang="en-US" sz="1400" dirty="0"/>
                  <a:t> </a:t>
                </a:r>
                <a14:m>
                  <m:oMath xmlns:m="http://schemas.openxmlformats.org/officeDocument/2006/math">
                    <m:f>
                      <m:fPr>
                        <m:ctrlPr>
                          <a:rPr lang="en-US" sz="1400" i="1">
                            <a:latin typeface="Cambria Math" panose="02040503050406030204" pitchFamily="18" charset="0"/>
                          </a:rPr>
                        </m:ctrlPr>
                      </m:fPr>
                      <m:num>
                        <m:r>
                          <a:rPr lang="en-US" sz="1400" i="1">
                            <a:latin typeface="Cambria Math" panose="02040503050406030204" pitchFamily="18" charset="0"/>
                          </a:rPr>
                          <m:t>1</m:t>
                        </m:r>
                      </m:num>
                      <m:den>
                        <m:sSub>
                          <m:sSubPr>
                            <m:ctrlPr>
                              <a:rPr lang="en-US" sz="1400" i="1">
                                <a:latin typeface="Cambria Math" panose="02040503050406030204" pitchFamily="18" charset="0"/>
                              </a:rPr>
                            </m:ctrlPr>
                          </m:sSubPr>
                          <m:e>
                            <m:r>
                              <a:rPr lang="en-US" sz="1400" i="1">
                                <a:latin typeface="Cambria Math" panose="02040503050406030204" pitchFamily="18" charset="0"/>
                              </a:rPr>
                              <m:t>𝑛</m:t>
                            </m:r>
                          </m:e>
                          <m:sub>
                            <m:r>
                              <a:rPr lang="en-US" sz="1400" i="1">
                                <a:latin typeface="Cambria Math" panose="02040503050406030204" pitchFamily="18" charset="0"/>
                              </a:rPr>
                              <m:t>𝑡</m:t>
                            </m:r>
                          </m:sub>
                        </m:sSub>
                      </m:den>
                    </m:f>
                    <m:d>
                      <m:dPr>
                        <m:begChr m:val="["/>
                        <m:endChr m:val="]"/>
                        <m:ctrlPr>
                          <a:rPr lang="en-US" sz="1400" i="1" smtClean="0">
                            <a:latin typeface="Cambria Math" panose="02040503050406030204" pitchFamily="18" charset="0"/>
                          </a:rPr>
                        </m:ctrlPr>
                      </m:dPr>
                      <m:e>
                        <m:f>
                          <m:fPr>
                            <m:type m:val="noBar"/>
                            <m:ctrlPr>
                              <a:rPr lang="el-GR" sz="1400" i="1">
                                <a:latin typeface="Cambria Math" panose="02040503050406030204" pitchFamily="18" charset="0"/>
                              </a:rPr>
                            </m:ctrlPr>
                          </m:fPr>
                          <m:num>
                            <m:r>
                              <a:rPr lang="en-US" sz="1400" i="1" smtClean="0">
                                <a:latin typeface="Cambria Math" panose="02040503050406030204" pitchFamily="18" charset="0"/>
                              </a:rPr>
                              <m:t>1</m:t>
                            </m:r>
                          </m:num>
                          <m:den>
                            <m:r>
                              <a:rPr lang="en-US" sz="1400" b="0" i="1" smtClean="0">
                                <a:latin typeface="Cambria Math" panose="02040503050406030204" pitchFamily="18" charset="0"/>
                              </a:rPr>
                              <m:t>1</m:t>
                            </m:r>
                          </m:den>
                        </m:f>
                        <m:f>
                          <m:fPr>
                            <m:type m:val="noBar"/>
                            <m:ctrlPr>
                              <a:rPr lang="el-GR" sz="1400" i="1">
                                <a:latin typeface="Cambria Math" panose="02040503050406030204" pitchFamily="18" charset="0"/>
                              </a:rPr>
                            </m:ctrlPr>
                          </m:fPr>
                          <m:num>
                            <m:r>
                              <a:rPr lang="en-US" sz="1400" b="0" i="1" smtClean="0">
                                <a:latin typeface="Cambria Math" panose="02040503050406030204" pitchFamily="18" charset="0"/>
                              </a:rPr>
                              <m:t> −1</m:t>
                            </m:r>
                          </m:num>
                          <m:den>
                            <m:r>
                              <a:rPr lang="en-US" sz="1400" b="0" i="1" smtClean="0">
                                <a:latin typeface="Cambria Math" panose="02040503050406030204" pitchFamily="18" charset="0"/>
                              </a:rPr>
                              <m:t>−1</m:t>
                            </m:r>
                          </m:den>
                        </m:f>
                      </m:e>
                    </m:d>
                  </m:oMath>
                </a14:m>
                <a:endParaRPr lang="en-US" sz="1400" dirty="0"/>
              </a:p>
            </p:txBody>
          </p:sp>
        </mc:Choice>
        <mc:Fallback xmlns="">
          <p:sp>
            <p:nvSpPr>
              <p:cNvPr id="55" name="TextBox 54">
                <a:extLst>
                  <a:ext uri="{FF2B5EF4-FFF2-40B4-BE49-F238E27FC236}">
                    <a16:creationId xmlns:a16="http://schemas.microsoft.com/office/drawing/2014/main" id="{FCB37068-8D51-4C67-885F-5DF1149CD4E9}"/>
                  </a:ext>
                </a:extLst>
              </p:cNvPr>
              <p:cNvSpPr txBox="1">
                <a:spLocks noRot="1" noChangeAspect="1" noMove="1" noResize="1" noEditPoints="1" noAdjustHandles="1" noChangeArrowheads="1" noChangeShapeType="1" noTextEdit="1"/>
              </p:cNvSpPr>
              <p:nvPr/>
            </p:nvSpPr>
            <p:spPr>
              <a:xfrm>
                <a:off x="7081474" y="2890699"/>
                <a:ext cx="1371600" cy="331950"/>
              </a:xfrm>
              <a:prstGeom prst="rect">
                <a:avLst/>
              </a:prstGeom>
              <a:blipFill>
                <a:blip r:embed="rId19"/>
                <a:stretch>
                  <a:fillRect l="-6222" b="-9091"/>
                </a:stretch>
              </a:blipFill>
            </p:spPr>
            <p:txBody>
              <a:bodyPr/>
              <a:lstStyle/>
              <a:p>
                <a:r>
                  <a:rPr lang="en-US">
                    <a:noFill/>
                  </a:rPr>
                  <a:t> </a:t>
                </a:r>
              </a:p>
            </p:txBody>
          </p:sp>
        </mc:Fallback>
      </mc:AlternateContent>
    </p:spTree>
    <p:extLst>
      <p:ext uri="{BB962C8B-B14F-4D97-AF65-F5344CB8AC3E}">
        <p14:creationId xmlns:p14="http://schemas.microsoft.com/office/powerpoint/2010/main" val="2154964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15</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1" name="TextBox 10"/>
          <p:cNvSpPr txBox="1"/>
          <p:nvPr/>
        </p:nvSpPr>
        <p:spPr>
          <a:xfrm>
            <a:off x="1390650" y="1600200"/>
            <a:ext cx="6762750" cy="1631216"/>
          </a:xfrm>
          <a:prstGeom prst="rect">
            <a:avLst/>
          </a:prstGeom>
          <a:noFill/>
        </p:spPr>
        <p:txBody>
          <a:bodyPr wrap="square" rtlCol="0">
            <a:spAutoFit/>
          </a:bodyPr>
          <a:lstStyle/>
          <a:p>
            <a:pPr marL="457200" lvl="0" indent="-457200">
              <a:buFont typeface="+mj-lt"/>
              <a:buAutoNum type="arabicParenR" startAt="4"/>
            </a:pPr>
            <a:r>
              <a:rPr lang="en-US" sz="2000" u="sng" dirty="0">
                <a:latin typeface="Times New Roman" panose="02020603050405020304" pitchFamily="18" charset="0"/>
                <a:cs typeface="Times New Roman" panose="02020603050405020304" pitchFamily="18" charset="0"/>
              </a:rPr>
              <a:t>Metering: </a:t>
            </a:r>
            <a:r>
              <a:rPr lang="en-US" sz="2000" dirty="0">
                <a:latin typeface="Times New Roman" panose="02020603050405020304" pitchFamily="18" charset="0"/>
                <a:cs typeface="Times New Roman" panose="02020603050405020304" pitchFamily="18" charset="0"/>
              </a:rPr>
              <a:t>Most substations have some sort of metering devices that record currents, voltages and powers of some specific electric devices. Digital recording is also heavily used and capable of recording a large amount of substation operational information.</a:t>
            </a:r>
          </a:p>
        </p:txBody>
      </p:sp>
      <p:pic>
        <p:nvPicPr>
          <p:cNvPr id="8194" name="Picture 2" descr="http://www.myerspowerproducts.com/images/products/metering-pane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429000"/>
            <a:ext cx="3374027" cy="21690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7175" y="5885118"/>
            <a:ext cx="4572000" cy="200055"/>
          </a:xfrm>
          <a:prstGeom prst="rect">
            <a:avLst/>
          </a:prstGeom>
        </p:spPr>
        <p:txBody>
          <a:bodyPr>
            <a:spAutoFit/>
          </a:bodyPr>
          <a:lstStyle/>
          <a:p>
            <a:r>
              <a:rPr lang="en-US" sz="700" dirty="0"/>
              <a:t>http://www.myerspowerproducts.com/index.php?option=com_content&amp;view=category&amp;id=167&amp;Itemid=378&amp;lang=en</a:t>
            </a:r>
          </a:p>
        </p:txBody>
      </p:sp>
      <p:pic>
        <p:nvPicPr>
          <p:cNvPr id="8198" name="Picture 6" descr="https://www.novatechweb.com/wp-content/uploads/2013/10/Substation-One-Li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429000"/>
            <a:ext cx="3521532" cy="22050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762500" y="5838173"/>
            <a:ext cx="4572000" cy="246221"/>
          </a:xfrm>
          <a:prstGeom prst="rect">
            <a:avLst/>
          </a:prstGeom>
        </p:spPr>
        <p:txBody>
          <a:bodyPr>
            <a:spAutoFit/>
          </a:bodyPr>
          <a:lstStyle/>
          <a:p>
            <a:r>
              <a:rPr lang="en-US" sz="1000" dirty="0">
                <a:hlinkClick r:id="rId5"/>
              </a:rPr>
              <a:t>https://www.novatechweb.com/substation-automation/web-server-hmi/</a:t>
            </a:r>
            <a:endParaRPr lang="en-US" sz="1000" dirty="0"/>
          </a:p>
        </p:txBody>
      </p:sp>
      <p:sp>
        <p:nvSpPr>
          <p:cNvPr id="13" name="Rectangle 12"/>
          <p:cNvSpPr/>
          <p:nvPr/>
        </p:nvSpPr>
        <p:spPr>
          <a:xfrm>
            <a:off x="927421" y="1143000"/>
            <a:ext cx="1675459"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Substation </a:t>
            </a:r>
            <a:endParaRPr lang="en-US" dirty="0"/>
          </a:p>
        </p:txBody>
      </p:sp>
    </p:spTree>
    <p:extLst>
      <p:ext uri="{BB962C8B-B14F-4D97-AF65-F5344CB8AC3E}">
        <p14:creationId xmlns:p14="http://schemas.microsoft.com/office/powerpoint/2010/main" val="166343524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4469659" y="1627654"/>
            <a:ext cx="3079777" cy="1468686"/>
            <a:chOff x="4676612" y="1815494"/>
            <a:chExt cx="3263197" cy="1363988"/>
          </a:xfrm>
        </p:grpSpPr>
        <p:pic>
          <p:nvPicPr>
            <p:cNvPr id="30" name="Picture 29"/>
            <p:cNvPicPr>
              <a:picLocks noChangeAspect="1"/>
            </p:cNvPicPr>
            <p:nvPr/>
          </p:nvPicPr>
          <p:blipFill>
            <a:blip r:embed="rId3"/>
            <a:stretch>
              <a:fillRect/>
            </a:stretch>
          </p:blipFill>
          <p:spPr>
            <a:xfrm>
              <a:off x="4676612" y="1815494"/>
              <a:ext cx="3263197" cy="1363988"/>
            </a:xfrm>
            <a:prstGeom prst="rect">
              <a:avLst/>
            </a:prstGeom>
          </p:spPr>
        </p:pic>
        <p:sp>
          <p:nvSpPr>
            <p:cNvPr id="31" name="Oval 30"/>
            <p:cNvSpPr/>
            <p:nvPr/>
          </p:nvSpPr>
          <p:spPr bwMode="auto">
            <a:xfrm>
              <a:off x="5249767" y="2380087"/>
              <a:ext cx="439183" cy="232341"/>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2" name="Oval 31"/>
            <p:cNvSpPr/>
            <p:nvPr/>
          </p:nvSpPr>
          <p:spPr bwMode="auto">
            <a:xfrm>
              <a:off x="6718521" y="1845986"/>
              <a:ext cx="308170" cy="232341"/>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3" name="Oval 32"/>
            <p:cNvSpPr/>
            <p:nvPr/>
          </p:nvSpPr>
          <p:spPr bwMode="auto">
            <a:xfrm>
              <a:off x="6822026" y="2887286"/>
              <a:ext cx="416973" cy="232341"/>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
        <p:nvSpPr>
          <p:cNvPr id="4" name="Slide Number Placeholder 3"/>
          <p:cNvSpPr>
            <a:spLocks noGrp="1"/>
          </p:cNvSpPr>
          <p:nvPr>
            <p:ph type="sldNum" sz="quarter" idx="4"/>
          </p:nvPr>
        </p:nvSpPr>
        <p:spPr/>
        <p:txBody>
          <a:bodyPr/>
          <a:lstStyle/>
          <a:p>
            <a:fld id="{179A9A4E-4C82-4D44-9372-C31BB3818094}" type="slidenum">
              <a:rPr lang="en-US" smtClean="0"/>
              <a:pPr/>
              <a:t>150</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4" name="TextBox 13"/>
          <p:cNvSpPr txBox="1"/>
          <p:nvPr/>
        </p:nvSpPr>
        <p:spPr>
          <a:xfrm>
            <a:off x="762000" y="1295400"/>
            <a:ext cx="7086600"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Secondary Distribution Transformer – 1-phase center-tapped</a:t>
            </a:r>
            <a:endParaRPr lang="en-US" sz="2000" dirty="0"/>
          </a:p>
          <a:p>
            <a:endParaRPr lang="en-US" sz="1050" baseline="30000" dirty="0"/>
          </a:p>
        </p:txBody>
      </p:sp>
      <p:sp>
        <p:nvSpPr>
          <p:cNvPr id="10"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graphicFrame>
        <p:nvGraphicFramePr>
          <p:cNvPr id="34" name="Table 33"/>
          <p:cNvGraphicFramePr>
            <a:graphicFrameLocks noGrp="1"/>
          </p:cNvGraphicFramePr>
          <p:nvPr>
            <p:extLst/>
          </p:nvPr>
        </p:nvGraphicFramePr>
        <p:xfrm>
          <a:off x="382032" y="2133600"/>
          <a:ext cx="3417636" cy="1594485"/>
        </p:xfrm>
        <a:graphic>
          <a:graphicData uri="http://schemas.openxmlformats.org/drawingml/2006/table">
            <a:tbl>
              <a:tblPr/>
              <a:tblGrid>
                <a:gridCol w="569606">
                  <a:extLst>
                    <a:ext uri="{9D8B030D-6E8A-4147-A177-3AD203B41FA5}">
                      <a16:colId xmlns:a16="http://schemas.microsoft.com/office/drawing/2014/main" val="1157049690"/>
                    </a:ext>
                  </a:extLst>
                </a:gridCol>
                <a:gridCol w="569606">
                  <a:extLst>
                    <a:ext uri="{9D8B030D-6E8A-4147-A177-3AD203B41FA5}">
                      <a16:colId xmlns:a16="http://schemas.microsoft.com/office/drawing/2014/main" val="1883768539"/>
                    </a:ext>
                  </a:extLst>
                </a:gridCol>
                <a:gridCol w="569606">
                  <a:extLst>
                    <a:ext uri="{9D8B030D-6E8A-4147-A177-3AD203B41FA5}">
                      <a16:colId xmlns:a16="http://schemas.microsoft.com/office/drawing/2014/main" val="4203443387"/>
                    </a:ext>
                  </a:extLst>
                </a:gridCol>
                <a:gridCol w="569606">
                  <a:extLst>
                    <a:ext uri="{9D8B030D-6E8A-4147-A177-3AD203B41FA5}">
                      <a16:colId xmlns:a16="http://schemas.microsoft.com/office/drawing/2014/main" val="2167358037"/>
                    </a:ext>
                  </a:extLst>
                </a:gridCol>
                <a:gridCol w="569606">
                  <a:extLst>
                    <a:ext uri="{9D8B030D-6E8A-4147-A177-3AD203B41FA5}">
                      <a16:colId xmlns:a16="http://schemas.microsoft.com/office/drawing/2014/main" val="19073147"/>
                    </a:ext>
                  </a:extLst>
                </a:gridCol>
                <a:gridCol w="569606">
                  <a:extLst>
                    <a:ext uri="{9D8B030D-6E8A-4147-A177-3AD203B41FA5}">
                      <a16:colId xmlns:a16="http://schemas.microsoft.com/office/drawing/2014/main" val="1860312925"/>
                    </a:ext>
                  </a:extLst>
                </a:gridCol>
              </a:tblGrid>
              <a:tr h="165847">
                <a:tc rowSpan="2">
                  <a:txBody>
                    <a:bodyPr/>
                    <a:lstStyle/>
                    <a:p>
                      <a:pPr algn="ctr" fontAlgn="ctr"/>
                      <a:r>
                        <a:rPr lang="en-US" sz="1100" b="1" i="0" u="none" strike="noStrike">
                          <a:solidFill>
                            <a:srgbClr val="000000"/>
                          </a:solidFill>
                          <a:effectLst/>
                          <a:latin typeface="Calibri" panose="020F0502020204030204" pitchFamily="34" charset="0"/>
                        </a:rPr>
                        <a:t>kVA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100" b="1" i="0" u="none" strike="noStrike" dirty="0">
                          <a:solidFill>
                            <a:srgbClr val="000000"/>
                          </a:solidFill>
                          <a:effectLst/>
                          <a:latin typeface="Calibri" panose="020F0502020204030204" pitchFamily="34" charset="0"/>
                        </a:rPr>
                        <a:t>Single-Phase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rowSpan="2">
                  <a:txBody>
                    <a:bodyPr/>
                    <a:lstStyle/>
                    <a:p>
                      <a:pPr algn="ctr" fontAlgn="ctr"/>
                      <a:r>
                        <a:rPr lang="en-US" sz="1100" b="1" i="0" u="none" strike="noStrike">
                          <a:solidFill>
                            <a:srgbClr val="000000"/>
                          </a:solidFill>
                          <a:effectLst/>
                          <a:latin typeface="Calibri" panose="020F0502020204030204" pitchFamily="34" charset="0"/>
                        </a:rPr>
                        <a:t>kVA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100" b="1" i="0" u="none" strike="noStrike" dirty="0">
                          <a:solidFill>
                            <a:srgbClr val="000000"/>
                          </a:solidFill>
                          <a:effectLst/>
                          <a:latin typeface="Calibri" panose="020F0502020204030204" pitchFamily="34" charset="0"/>
                        </a:rPr>
                        <a:t>Three-phase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42954188"/>
                  </a:ext>
                </a:extLst>
              </a:tr>
              <a:tr h="165847">
                <a:tc vMerge="1">
                  <a:txBody>
                    <a:bodyPr/>
                    <a:lstStyle/>
                    <a:p>
                      <a:endParaRPr lang="en-US"/>
                    </a:p>
                  </a:txBody>
                  <a:tcPr/>
                </a:tc>
                <a:tc>
                  <a:txBody>
                    <a:bodyPr/>
                    <a:lstStyle/>
                    <a:p>
                      <a:pPr algn="ctr" fontAlgn="ctr"/>
                      <a:r>
                        <a:rPr lang="en-US" sz="1100" b="1" i="0" u="none" strike="noStrike">
                          <a:solidFill>
                            <a:srgbClr val="000000"/>
                          </a:solidFill>
                          <a:effectLst/>
                          <a:latin typeface="Calibri" panose="020F0502020204030204" pitchFamily="34" charset="0"/>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100" b="1" i="0" u="none" strike="noStrike">
                          <a:solidFill>
                            <a:srgbClr val="000000"/>
                          </a:solidFill>
                          <a:effectLst/>
                          <a:latin typeface="Calibri" panose="020F0502020204030204" pitchFamily="34" charset="0"/>
                        </a:rPr>
                        <a:t>%X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8766856"/>
                  </a:ext>
                </a:extLst>
              </a:tr>
              <a:tr h="165847">
                <a:tc>
                  <a:txBody>
                    <a:bodyPr/>
                    <a:lstStyle/>
                    <a:p>
                      <a:pPr algn="ctr" fontAlgn="ctr"/>
                      <a:r>
                        <a:rPr lang="en-US"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7450020"/>
                  </a:ext>
                </a:extLst>
              </a:tr>
              <a:tr h="165847">
                <a:tc>
                  <a:txBody>
                    <a:bodyPr/>
                    <a:lstStyle/>
                    <a:p>
                      <a:pPr algn="ctr" fontAlgn="ctr"/>
                      <a:r>
                        <a:rPr lang="en-US" sz="1100" b="0" i="0" u="none" strike="noStrike">
                          <a:solidFill>
                            <a:srgbClr val="000000"/>
                          </a:solidFill>
                          <a:effectLst/>
                          <a:latin typeface="Calibri" panose="020F050202020403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7860369"/>
                  </a:ext>
                </a:extLst>
              </a:tr>
              <a:tr h="165847">
                <a:tc>
                  <a:txBody>
                    <a:bodyPr/>
                    <a:lstStyle/>
                    <a:p>
                      <a:pPr algn="ctr" fontAlgn="ctr"/>
                      <a:r>
                        <a:rPr lang="en-US" sz="11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5765725"/>
                  </a:ext>
                </a:extLst>
              </a:tr>
              <a:tr h="165847">
                <a:tc>
                  <a:txBody>
                    <a:bodyPr/>
                    <a:lstStyle/>
                    <a:p>
                      <a:pPr algn="ctr" fontAlgn="ctr"/>
                      <a:r>
                        <a:rPr lang="en-US" sz="1100" b="0" i="0" u="none" strike="noStrike">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2850456"/>
                  </a:ext>
                </a:extLst>
              </a:tr>
              <a:tr h="165847">
                <a:tc>
                  <a:txBody>
                    <a:bodyPr/>
                    <a:lstStyle/>
                    <a:p>
                      <a:pPr algn="ctr" fontAlgn="ctr"/>
                      <a:r>
                        <a:rPr lang="en-US" sz="1100" b="0" i="0" u="none" strike="noStrike">
                          <a:solidFill>
                            <a:srgbClr val="000000"/>
                          </a:solidFill>
                          <a:effectLst/>
                          <a:latin typeface="Calibri" panose="020F050202020403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6789248"/>
                  </a:ext>
                </a:extLst>
              </a:tr>
              <a:tr h="165847">
                <a:tc>
                  <a:txBody>
                    <a:bodyPr/>
                    <a:lstStyle/>
                    <a:p>
                      <a:pPr algn="ctr" fontAlgn="ctr"/>
                      <a:r>
                        <a:rPr lang="en-US" sz="1100" b="0" i="0" u="none" strike="noStrike">
                          <a:solidFill>
                            <a:srgbClr val="000000"/>
                          </a:solidFill>
                          <a:effectLst/>
                          <a:latin typeface="Calibri" panose="020F0502020204030204" pitchFamily="34" charset="0"/>
                        </a:rPr>
                        <a:t>37.5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8495049"/>
                  </a:ext>
                </a:extLst>
              </a:tr>
              <a:tr h="165847">
                <a:tc>
                  <a:txBody>
                    <a:bodyPr/>
                    <a:lstStyle/>
                    <a:p>
                      <a:pPr algn="ctr" fontAlgn="ctr"/>
                      <a:r>
                        <a:rPr lang="en-US" sz="1100" b="0"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112.5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2.43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661100"/>
                  </a:ext>
                </a:extLst>
              </a:tr>
            </a:tbl>
          </a:graphicData>
        </a:graphic>
      </p:graphicFrame>
      <p:sp>
        <p:nvSpPr>
          <p:cNvPr id="37" name="TextBox 36"/>
          <p:cNvSpPr txBox="1"/>
          <p:nvPr/>
        </p:nvSpPr>
        <p:spPr>
          <a:xfrm>
            <a:off x="3810001" y="2667000"/>
            <a:ext cx="457199" cy="630942"/>
          </a:xfrm>
          <a:prstGeom prst="rect">
            <a:avLst/>
          </a:prstGeom>
          <a:noFill/>
        </p:spPr>
        <p:txBody>
          <a:bodyPr wrap="square" rtlCol="0">
            <a:spAutoFit/>
          </a:bodyPr>
          <a:lstStyle/>
          <a:p>
            <a:pPr lvl="0"/>
            <a:r>
              <a:rPr lang="en-US" sz="2800" b="1" dirty="0">
                <a:latin typeface="Times New Roman" panose="02020603050405020304" pitchFamily="18" charset="0"/>
                <a:cs typeface="Times New Roman" panose="02020603050405020304" pitchFamily="18" charset="0"/>
              </a:rPr>
              <a:t>+</a:t>
            </a:r>
            <a:endParaRPr lang="en-US" sz="2800" b="1" dirty="0"/>
          </a:p>
          <a:p>
            <a:endParaRPr lang="en-US" sz="1050" baseline="30000" dirty="0"/>
          </a:p>
        </p:txBody>
      </p:sp>
      <p:sp>
        <p:nvSpPr>
          <p:cNvPr id="38" name="Oval 37"/>
          <p:cNvSpPr/>
          <p:nvPr/>
        </p:nvSpPr>
        <p:spPr bwMode="auto">
          <a:xfrm>
            <a:off x="304800" y="3124200"/>
            <a:ext cx="1952690" cy="345397"/>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nvGrpSpPr>
          <p:cNvPr id="39" name="Group 38"/>
          <p:cNvGrpSpPr/>
          <p:nvPr/>
        </p:nvGrpSpPr>
        <p:grpSpPr>
          <a:xfrm>
            <a:off x="4224111" y="3186682"/>
            <a:ext cx="3007843" cy="697710"/>
            <a:chOff x="4688357" y="3837042"/>
            <a:chExt cx="3007843" cy="697710"/>
          </a:xfrm>
        </p:grpSpPr>
        <p:grpSp>
          <p:nvGrpSpPr>
            <p:cNvPr id="40" name="Group 39"/>
            <p:cNvGrpSpPr/>
            <p:nvPr/>
          </p:nvGrpSpPr>
          <p:grpSpPr>
            <a:xfrm>
              <a:off x="4688357" y="3837042"/>
              <a:ext cx="3007843" cy="697710"/>
              <a:chOff x="406571" y="4097018"/>
              <a:chExt cx="4236323" cy="729186"/>
            </a:xfrm>
          </p:grpSpPr>
          <mc:AlternateContent xmlns:mc="http://schemas.openxmlformats.org/markup-compatibility/2006" xmlns:a14="http://schemas.microsoft.com/office/drawing/2010/main">
            <mc:Choice Requires="a14">
              <p:sp>
                <p:nvSpPr>
                  <p:cNvPr id="42" name="TextBox 41"/>
                  <p:cNvSpPr txBox="1"/>
                  <p:nvPr/>
                </p:nvSpPr>
                <p:spPr>
                  <a:xfrm>
                    <a:off x="682335" y="4097018"/>
                    <a:ext cx="3423950" cy="225163"/>
                  </a:xfrm>
                  <a:prstGeom prst="rect">
                    <a:avLst/>
                  </a:prstGeom>
                  <a:noFill/>
                </p:spPr>
                <p:txBody>
                  <a:bodyPr wrap="square" lIns="0" tIns="0" rIns="0" bIns="0" rtlCol="0">
                    <a:spAutoFit/>
                  </a:bodyPr>
                  <a:lstStyle/>
                  <a:p>
                    <a14:m>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𝑍</m:t>
                            </m:r>
                          </m:e>
                          <m:sub>
                            <m:r>
                              <a:rPr lang="en-US" sz="1400" i="1">
                                <a:latin typeface="Cambria Math" panose="02040503050406030204" pitchFamily="18" charset="0"/>
                              </a:rPr>
                              <m:t>0</m:t>
                            </m:r>
                          </m:sub>
                        </m:sSub>
                        <m:r>
                          <a:rPr lang="en-US" sz="1400" b="0" i="1" smtClean="0">
                            <a:latin typeface="Cambria Math" panose="02040503050406030204" pitchFamily="18" charset="0"/>
                          </a:rPr>
                          <m:t>=0.5∗%</m:t>
                        </m:r>
                        <m:r>
                          <a:rPr lang="en-US" sz="1400" b="0" i="1" smtClean="0">
                            <a:latin typeface="Cambria Math" panose="02040503050406030204" pitchFamily="18" charset="0"/>
                          </a:rPr>
                          <m:t>𝑅</m:t>
                        </m:r>
                        <m:r>
                          <a:rPr lang="en-US" sz="1400" b="0" i="1" smtClean="0">
                            <a:latin typeface="Cambria Math" panose="02040503050406030204" pitchFamily="18" charset="0"/>
                          </a:rPr>
                          <m:t>+</m:t>
                        </m:r>
                      </m:oMath>
                    </a14:m>
                    <a:r>
                      <a:rPr lang="en-US" sz="1400" dirty="0"/>
                      <a:t>j 0.8 * </a:t>
                    </a:r>
                    <a14:m>
                      <m:oMath xmlns:m="http://schemas.openxmlformats.org/officeDocument/2006/math">
                        <m:r>
                          <a:rPr lang="en-US" sz="1400" i="1">
                            <a:latin typeface="Cambria Math" panose="02040503050406030204" pitchFamily="18" charset="0"/>
                          </a:rPr>
                          <m:t>%</m:t>
                        </m:r>
                        <m:r>
                          <a:rPr lang="en-US" sz="1400" b="0" i="1" smtClean="0">
                            <a:latin typeface="Cambria Math" panose="02040503050406030204" pitchFamily="18" charset="0"/>
                          </a:rPr>
                          <m:t>𝑋</m:t>
                        </m:r>
                      </m:oMath>
                    </a14:m>
                    <a:r>
                      <a:rPr lang="en-US" sz="1400" dirty="0"/>
                      <a:t> </a:t>
                    </a:r>
                  </a:p>
                </p:txBody>
              </p:sp>
            </mc:Choice>
            <mc:Fallback xmlns="">
              <p:sp>
                <p:nvSpPr>
                  <p:cNvPr id="42" name="TextBox 41"/>
                  <p:cNvSpPr txBox="1">
                    <a:spLocks noRot="1" noChangeAspect="1" noMove="1" noResize="1" noEditPoints="1" noAdjustHandles="1" noChangeArrowheads="1" noChangeShapeType="1" noTextEdit="1"/>
                  </p:cNvSpPr>
                  <p:nvPr/>
                </p:nvSpPr>
                <p:spPr>
                  <a:xfrm>
                    <a:off x="682335" y="4097018"/>
                    <a:ext cx="3423950" cy="225163"/>
                  </a:xfrm>
                  <a:prstGeom prst="rect">
                    <a:avLst/>
                  </a:prstGeom>
                  <a:blipFill>
                    <a:blip r:embed="rId4"/>
                    <a:stretch>
                      <a:fillRect l="-2506" t="-25714" b="-5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682334" y="4338933"/>
                    <a:ext cx="3960560" cy="225163"/>
                  </a:xfrm>
                  <a:prstGeom prst="rect">
                    <a:avLst/>
                  </a:prstGeom>
                  <a:noFill/>
                </p:spPr>
                <p:txBody>
                  <a:bodyPr wrap="square" lIns="0" tIns="0" rIns="0" bIns="0" rtlCol="0">
                    <a:spAutoFit/>
                  </a:bodyPr>
                  <a:lstStyle/>
                  <a:p>
                    <a14:m>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𝑍</m:t>
                            </m:r>
                          </m:e>
                          <m:sub>
                            <m:r>
                              <a:rPr lang="en-US" sz="1400" b="0" i="1" smtClean="0">
                                <a:latin typeface="Cambria Math" panose="02040503050406030204" pitchFamily="18" charset="0"/>
                              </a:rPr>
                              <m:t>1</m:t>
                            </m:r>
                          </m:sub>
                        </m:sSub>
                        <m:r>
                          <a:rPr lang="en-US" sz="1400" i="1">
                            <a:latin typeface="Cambria Math" panose="02040503050406030204" pitchFamily="18" charset="0"/>
                          </a:rPr>
                          <m:t>=%</m:t>
                        </m:r>
                        <m:r>
                          <a:rPr lang="en-US" sz="1400" i="1">
                            <a:latin typeface="Cambria Math" panose="02040503050406030204" pitchFamily="18" charset="0"/>
                          </a:rPr>
                          <m:t>𝑅</m:t>
                        </m:r>
                        <m:r>
                          <a:rPr lang="en-US" sz="1400" i="1">
                            <a:latin typeface="Cambria Math" panose="02040503050406030204" pitchFamily="18" charset="0"/>
                          </a:rPr>
                          <m:t>+</m:t>
                        </m:r>
                      </m:oMath>
                    </a14:m>
                    <a:r>
                      <a:rPr lang="en-US" sz="1400" dirty="0"/>
                      <a:t>j 0.4 * </a:t>
                    </a:r>
                    <a14:m>
                      <m:oMath xmlns:m="http://schemas.openxmlformats.org/officeDocument/2006/math">
                        <m:r>
                          <a:rPr lang="en-US" sz="1400" i="1">
                            <a:latin typeface="Cambria Math" panose="02040503050406030204" pitchFamily="18" charset="0"/>
                          </a:rPr>
                          <m:t>%</m:t>
                        </m:r>
                        <m:r>
                          <a:rPr lang="en-US" sz="1400" i="1">
                            <a:latin typeface="Cambria Math" panose="02040503050406030204" pitchFamily="18" charset="0"/>
                          </a:rPr>
                          <m:t>𝑋</m:t>
                        </m:r>
                      </m:oMath>
                    </a14:m>
                    <a:r>
                      <a:rPr lang="en-US" sz="1400" dirty="0"/>
                      <a:t> </a:t>
                    </a:r>
                  </a:p>
                </p:txBody>
              </p:sp>
            </mc:Choice>
            <mc:Fallback xmlns="">
              <p:sp>
                <p:nvSpPr>
                  <p:cNvPr id="43" name="TextBox 42"/>
                  <p:cNvSpPr txBox="1">
                    <a:spLocks noRot="1" noChangeAspect="1" noMove="1" noResize="1" noEditPoints="1" noAdjustHandles="1" noChangeArrowheads="1" noChangeShapeType="1" noTextEdit="1"/>
                  </p:cNvSpPr>
                  <p:nvPr/>
                </p:nvSpPr>
                <p:spPr>
                  <a:xfrm>
                    <a:off x="682334" y="4338933"/>
                    <a:ext cx="3960560" cy="225163"/>
                  </a:xfrm>
                  <a:prstGeom prst="rect">
                    <a:avLst/>
                  </a:prstGeom>
                  <a:blipFill>
                    <a:blip r:embed="rId5"/>
                    <a:stretch>
                      <a:fillRect l="-2169" t="-28571" b="-51429"/>
                    </a:stretch>
                  </a:blipFill>
                </p:spPr>
                <p:txBody>
                  <a:bodyPr/>
                  <a:lstStyle/>
                  <a:p>
                    <a:r>
                      <a:rPr lang="en-US">
                        <a:noFill/>
                      </a:rPr>
                      <a:t> </a:t>
                    </a:r>
                  </a:p>
                </p:txBody>
              </p:sp>
            </mc:Fallback>
          </mc:AlternateContent>
          <p:sp>
            <p:nvSpPr>
              <p:cNvPr id="44" name="Left Brace 43"/>
              <p:cNvSpPr/>
              <p:nvPr/>
            </p:nvSpPr>
            <p:spPr bwMode="auto">
              <a:xfrm>
                <a:off x="406571" y="4126995"/>
                <a:ext cx="202298" cy="699209"/>
              </a:xfrm>
              <a:prstGeom prst="leftBrace">
                <a:avLst>
                  <a:gd name="adj1" fmla="val 15432"/>
                  <a:gd name="adj2" fmla="val 5000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mc:AlternateContent xmlns:mc="http://schemas.openxmlformats.org/markup-compatibility/2006" xmlns:a14="http://schemas.microsoft.com/office/drawing/2010/main">
          <mc:Choice Requires="a14">
            <p:sp>
              <p:nvSpPr>
                <p:cNvPr id="41" name="TextBox 40"/>
                <p:cNvSpPr txBox="1"/>
                <p:nvPr/>
              </p:nvSpPr>
              <p:spPr>
                <a:xfrm>
                  <a:off x="4884152" y="4307960"/>
                  <a:ext cx="1772001" cy="215444"/>
                </a:xfrm>
                <a:prstGeom prst="rect">
                  <a:avLst/>
                </a:prstGeom>
                <a:noFill/>
              </p:spPr>
              <p:txBody>
                <a:bodyPr wrap="square" lIns="0" tIns="0" rIns="0" bIns="0" rtlCol="0">
                  <a:spAutoFit/>
                </a:bodyPr>
                <a:lstStyle/>
                <a:p>
                  <a14:m>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𝑍</m:t>
                          </m:r>
                        </m:e>
                        <m:sub>
                          <m:r>
                            <a:rPr lang="en-US" sz="1400" b="0" i="1" smtClean="0">
                              <a:latin typeface="Cambria Math" panose="02040503050406030204" pitchFamily="18" charset="0"/>
                            </a:rPr>
                            <m:t>2</m:t>
                          </m:r>
                        </m:sub>
                      </m:sSub>
                      <m:r>
                        <a:rPr lang="en-US" sz="1400" i="1">
                          <a:latin typeface="Cambria Math" panose="02040503050406030204" pitchFamily="18" charset="0"/>
                        </a:rPr>
                        <m:t>=%</m:t>
                      </m:r>
                      <m:r>
                        <a:rPr lang="en-US" sz="1400" i="1">
                          <a:latin typeface="Cambria Math" panose="02040503050406030204" pitchFamily="18" charset="0"/>
                        </a:rPr>
                        <m:t>𝑅</m:t>
                      </m:r>
                      <m:r>
                        <a:rPr lang="en-US" sz="1400" i="1">
                          <a:latin typeface="Cambria Math" panose="02040503050406030204" pitchFamily="18" charset="0"/>
                        </a:rPr>
                        <m:t>+</m:t>
                      </m:r>
                    </m:oMath>
                  </a14:m>
                  <a:r>
                    <a:rPr lang="en-US" sz="1400" dirty="0"/>
                    <a:t>j 0.4 * </a:t>
                  </a:r>
                  <a14:m>
                    <m:oMath xmlns:m="http://schemas.openxmlformats.org/officeDocument/2006/math">
                      <m:r>
                        <a:rPr lang="en-US" sz="1400" i="1">
                          <a:latin typeface="Cambria Math" panose="02040503050406030204" pitchFamily="18" charset="0"/>
                        </a:rPr>
                        <m:t>%</m:t>
                      </m:r>
                      <m:r>
                        <a:rPr lang="en-US" sz="1400" i="1">
                          <a:latin typeface="Cambria Math" panose="02040503050406030204" pitchFamily="18" charset="0"/>
                        </a:rPr>
                        <m:t>𝑋</m:t>
                      </m:r>
                    </m:oMath>
                  </a14:m>
                  <a:r>
                    <a:rPr lang="en-US" sz="1400" dirty="0"/>
                    <a:t> </a:t>
                  </a:r>
                </a:p>
              </p:txBody>
            </p:sp>
          </mc:Choice>
          <mc:Fallback xmlns="">
            <p:sp>
              <p:nvSpPr>
                <p:cNvPr id="41" name="TextBox 40"/>
                <p:cNvSpPr txBox="1">
                  <a:spLocks noRot="1" noChangeAspect="1" noMove="1" noResize="1" noEditPoints="1" noAdjustHandles="1" noChangeArrowheads="1" noChangeShapeType="1" noTextEdit="1"/>
                </p:cNvSpPr>
                <p:nvPr/>
              </p:nvSpPr>
              <p:spPr>
                <a:xfrm>
                  <a:off x="4884152" y="4307960"/>
                  <a:ext cx="1772001" cy="215444"/>
                </a:xfrm>
                <a:prstGeom prst="rect">
                  <a:avLst/>
                </a:prstGeom>
                <a:blipFill>
                  <a:blip r:embed="rId6"/>
                  <a:stretch>
                    <a:fillRect l="-3436" t="-25714" b="-51429"/>
                  </a:stretch>
                </a:blipFill>
              </p:spPr>
              <p:txBody>
                <a:bodyPr/>
                <a:lstStyle/>
                <a:p>
                  <a:r>
                    <a:rPr lang="en-US">
                      <a:noFill/>
                    </a:rPr>
                    <a:t> </a:t>
                  </a:r>
                </a:p>
              </p:txBody>
            </p:sp>
          </mc:Fallback>
        </mc:AlternateContent>
      </p:grpSp>
      <p:grpSp>
        <p:nvGrpSpPr>
          <p:cNvPr id="45" name="Group 44"/>
          <p:cNvGrpSpPr/>
          <p:nvPr/>
        </p:nvGrpSpPr>
        <p:grpSpPr>
          <a:xfrm>
            <a:off x="928069" y="4439918"/>
            <a:ext cx="8153400" cy="1496199"/>
            <a:chOff x="762000" y="4876800"/>
            <a:chExt cx="8153400" cy="1496199"/>
          </a:xfrm>
        </p:grpSpPr>
        <p:sp>
          <p:nvSpPr>
            <p:cNvPr id="46" name="Rectangle 45"/>
            <p:cNvSpPr/>
            <p:nvPr/>
          </p:nvSpPr>
          <p:spPr>
            <a:xfrm>
              <a:off x="762000" y="4876800"/>
              <a:ext cx="1870388" cy="369332"/>
            </a:xfrm>
            <a:prstGeom prst="rect">
              <a:avLst/>
            </a:prstGeom>
          </p:spPr>
          <p:txBody>
            <a:bodyPr wrap="square">
              <a:spAutoFit/>
            </a:bodyPr>
            <a:lstStyle/>
            <a:p>
              <a:r>
                <a:rPr lang="en-US" sz="1800" dirty="0" err="1"/>
                <a:t>OpenDSS</a:t>
              </a:r>
              <a:r>
                <a:rPr lang="en-US" sz="1800" dirty="0"/>
                <a:t> code:</a:t>
              </a:r>
            </a:p>
          </p:txBody>
        </p:sp>
        <p:sp>
          <p:nvSpPr>
            <p:cNvPr id="47" name="Rectangle 46"/>
            <p:cNvSpPr/>
            <p:nvPr/>
          </p:nvSpPr>
          <p:spPr>
            <a:xfrm>
              <a:off x="762000" y="5172670"/>
              <a:ext cx="8153400" cy="1200329"/>
            </a:xfrm>
            <a:prstGeom prst="rect">
              <a:avLst/>
            </a:prstGeom>
          </p:spPr>
          <p:txBody>
            <a:bodyPr wrap="square">
              <a:spAutoFit/>
            </a:bodyPr>
            <a:lstStyle/>
            <a:p>
              <a:r>
                <a:rPr lang="en-US" sz="1800" dirty="0"/>
                <a:t>New Transformer.T-9-45 Phases=1 Windings=3 XHL=2.76  XHT=2.76  XLT=1.84</a:t>
              </a:r>
            </a:p>
            <a:p>
              <a:r>
                <a:rPr lang="en-US" sz="1800" dirty="0"/>
                <a:t>~ </a:t>
              </a:r>
              <a:r>
                <a:rPr lang="en-US" sz="1800" dirty="0" err="1"/>
                <a:t>wdg</a:t>
              </a:r>
              <a:r>
                <a:rPr lang="en-US" sz="1800" dirty="0"/>
                <a:t>=1 bus=9-45.1.0        conn=wye kV=1.3856    </a:t>
              </a:r>
              <a:r>
                <a:rPr lang="en-US" sz="1800" dirty="0" err="1"/>
                <a:t>kva</a:t>
              </a:r>
              <a:r>
                <a:rPr lang="en-US" sz="1800" dirty="0"/>
                <a:t>=25 %R=0.7</a:t>
              </a:r>
            </a:p>
            <a:p>
              <a:r>
                <a:rPr lang="en-US" sz="1800" dirty="0"/>
                <a:t>~ </a:t>
              </a:r>
              <a:r>
                <a:rPr lang="en-US" sz="1800" dirty="0" err="1"/>
                <a:t>wdg</a:t>
              </a:r>
              <a:r>
                <a:rPr lang="en-US" sz="1800" dirty="0"/>
                <a:t>=2 bus=T-9-45-L.1.0    conn=wye kV=0.120     </a:t>
              </a:r>
              <a:r>
                <a:rPr lang="en-US" sz="1800" dirty="0" err="1"/>
                <a:t>kva</a:t>
              </a:r>
              <a:r>
                <a:rPr lang="en-US" sz="1800" dirty="0"/>
                <a:t>=25 %R=1.4</a:t>
              </a:r>
            </a:p>
            <a:p>
              <a:r>
                <a:rPr lang="en-US" sz="1800" dirty="0"/>
                <a:t>~ </a:t>
              </a:r>
              <a:r>
                <a:rPr lang="en-US" sz="1800" dirty="0" err="1"/>
                <a:t>wdg</a:t>
              </a:r>
              <a:r>
                <a:rPr lang="en-US" sz="1800" dirty="0"/>
                <a:t>=3 bus=T-9-45-L.0.2    conn=wye kV=0.120     </a:t>
              </a:r>
              <a:r>
                <a:rPr lang="en-US" sz="1800" dirty="0" err="1"/>
                <a:t>kva</a:t>
              </a:r>
              <a:r>
                <a:rPr lang="en-US" sz="1800" dirty="0"/>
                <a:t>=25 %R=1.4</a:t>
              </a:r>
            </a:p>
          </p:txBody>
        </p:sp>
      </p:grpSp>
      <p:sp>
        <p:nvSpPr>
          <p:cNvPr id="81" name="Rectangle 80"/>
          <p:cNvSpPr/>
          <p:nvPr/>
        </p:nvSpPr>
        <p:spPr>
          <a:xfrm>
            <a:off x="833243" y="5910703"/>
            <a:ext cx="8001000" cy="246221"/>
          </a:xfrm>
          <a:prstGeom prst="rect">
            <a:avLst/>
          </a:prstGeom>
        </p:spPr>
        <p:txBody>
          <a:bodyPr wrap="square">
            <a:spAutoFit/>
          </a:bodyPr>
          <a:lstStyle/>
          <a:p>
            <a:r>
              <a:rPr lang="en-US" sz="1000" dirty="0"/>
              <a:t>W. H. </a:t>
            </a:r>
            <a:r>
              <a:rPr lang="en-US" sz="1000" dirty="0" err="1"/>
              <a:t>Kersting</a:t>
            </a:r>
            <a:r>
              <a:rPr lang="en-US" sz="1000" dirty="0"/>
              <a:t>, “Center-Tapped Transformer and 120-/240-V Secondary Models,” IEEE Trans. Ind. Appl., vol. 45, pp. 575–581, Mar./Apr. 2009.</a:t>
            </a:r>
          </a:p>
        </p:txBody>
      </p:sp>
      <p:sp>
        <p:nvSpPr>
          <p:cNvPr id="82" name="Down Arrow 81"/>
          <p:cNvSpPr/>
          <p:nvPr/>
        </p:nvSpPr>
        <p:spPr bwMode="auto">
          <a:xfrm>
            <a:off x="4189815" y="4222460"/>
            <a:ext cx="438908" cy="30805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nvGrpSpPr>
          <p:cNvPr id="83" name="Group 82"/>
          <p:cNvGrpSpPr/>
          <p:nvPr/>
        </p:nvGrpSpPr>
        <p:grpSpPr>
          <a:xfrm>
            <a:off x="6697709" y="3186682"/>
            <a:ext cx="2422609" cy="687044"/>
            <a:chOff x="4688357" y="3847707"/>
            <a:chExt cx="2402982" cy="687044"/>
          </a:xfrm>
        </p:grpSpPr>
        <p:grpSp>
          <p:nvGrpSpPr>
            <p:cNvPr id="84" name="Group 83"/>
            <p:cNvGrpSpPr/>
            <p:nvPr/>
          </p:nvGrpSpPr>
          <p:grpSpPr>
            <a:xfrm>
              <a:off x="4688357" y="3847707"/>
              <a:ext cx="2402982" cy="687044"/>
              <a:chOff x="406571" y="4108165"/>
              <a:chExt cx="3384421" cy="718039"/>
            </a:xfrm>
          </p:grpSpPr>
          <mc:AlternateContent xmlns:mc="http://schemas.openxmlformats.org/markup-compatibility/2006" xmlns:a14="http://schemas.microsoft.com/office/drawing/2010/main">
            <mc:Choice Requires="a14">
              <p:sp>
                <p:nvSpPr>
                  <p:cNvPr id="86" name="TextBox 85"/>
                  <p:cNvSpPr txBox="1"/>
                  <p:nvPr/>
                </p:nvSpPr>
                <p:spPr>
                  <a:xfrm>
                    <a:off x="682335" y="4108165"/>
                    <a:ext cx="3014465" cy="225163"/>
                  </a:xfrm>
                  <a:prstGeom prst="rect">
                    <a:avLst/>
                  </a:prstGeom>
                  <a:noFill/>
                </p:spPr>
                <p:txBody>
                  <a:bodyPr wrap="square" lIns="0" tIns="0" rIns="0" bIns="0" rtlCol="0">
                    <a:spAutoFit/>
                  </a:bodyPr>
                  <a:lstStyle/>
                  <a:p>
                    <a14:m>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𝑍</m:t>
                            </m:r>
                          </m:e>
                          <m:sub>
                            <m:r>
                              <a:rPr lang="en-US" sz="1400" i="1">
                                <a:latin typeface="Cambria Math" panose="02040503050406030204" pitchFamily="18" charset="0"/>
                              </a:rPr>
                              <m:t>0</m:t>
                            </m:r>
                            <m:r>
                              <a:rPr lang="en-US" sz="1400" b="0" i="1" smtClean="0">
                                <a:latin typeface="Cambria Math" panose="02040503050406030204" pitchFamily="18" charset="0"/>
                              </a:rPr>
                              <m:t>1</m:t>
                            </m:r>
                          </m:sub>
                        </m:sSub>
                        <m:r>
                          <a:rPr lang="en-US" sz="1400" b="0" i="1" smtClean="0">
                            <a:latin typeface="Cambria Math" panose="02040503050406030204" pitchFamily="18" charset="0"/>
                          </a:rPr>
                          <m:t>=1.5∗%</m:t>
                        </m:r>
                        <m:r>
                          <a:rPr lang="en-US" sz="1400" b="0" i="1" smtClean="0">
                            <a:latin typeface="Cambria Math" panose="02040503050406030204" pitchFamily="18" charset="0"/>
                          </a:rPr>
                          <m:t>𝑅</m:t>
                        </m:r>
                        <m:r>
                          <a:rPr lang="en-US" sz="1400" b="0" i="1" smtClean="0">
                            <a:latin typeface="Cambria Math" panose="02040503050406030204" pitchFamily="18" charset="0"/>
                          </a:rPr>
                          <m:t>+</m:t>
                        </m:r>
                      </m:oMath>
                    </a14:m>
                    <a:r>
                      <a:rPr lang="en-US" sz="1400" dirty="0"/>
                      <a:t>j 1.2 * </a:t>
                    </a:r>
                    <a14:m>
                      <m:oMath xmlns:m="http://schemas.openxmlformats.org/officeDocument/2006/math">
                        <m:r>
                          <a:rPr lang="en-US" sz="1400" i="1">
                            <a:latin typeface="Cambria Math" panose="02040503050406030204" pitchFamily="18" charset="0"/>
                          </a:rPr>
                          <m:t>%</m:t>
                        </m:r>
                        <m:r>
                          <a:rPr lang="en-US" sz="1400" b="0" i="1" smtClean="0">
                            <a:latin typeface="Cambria Math" panose="02040503050406030204" pitchFamily="18" charset="0"/>
                          </a:rPr>
                          <m:t>𝑋</m:t>
                        </m:r>
                      </m:oMath>
                    </a14:m>
                    <a:r>
                      <a:rPr lang="en-US" sz="1400" dirty="0"/>
                      <a:t> </a:t>
                    </a:r>
                  </a:p>
                </p:txBody>
              </p:sp>
            </mc:Choice>
            <mc:Fallback xmlns="">
              <p:sp>
                <p:nvSpPr>
                  <p:cNvPr id="86" name="TextBox 85"/>
                  <p:cNvSpPr txBox="1">
                    <a:spLocks noRot="1" noChangeAspect="1" noMove="1" noResize="1" noEditPoints="1" noAdjustHandles="1" noChangeArrowheads="1" noChangeShapeType="1" noTextEdit="1"/>
                  </p:cNvSpPr>
                  <p:nvPr/>
                </p:nvSpPr>
                <p:spPr>
                  <a:xfrm>
                    <a:off x="682335" y="4108165"/>
                    <a:ext cx="3014465" cy="225163"/>
                  </a:xfrm>
                  <a:prstGeom prst="rect">
                    <a:avLst/>
                  </a:prstGeom>
                  <a:blipFill>
                    <a:blip r:embed="rId7"/>
                    <a:stretch>
                      <a:fillRect l="-2825" t="-25714" r="-282" b="-5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p:cNvSpPr txBox="1"/>
                  <p:nvPr/>
                </p:nvSpPr>
                <p:spPr>
                  <a:xfrm>
                    <a:off x="682333" y="4350081"/>
                    <a:ext cx="3108659" cy="225163"/>
                  </a:xfrm>
                  <a:prstGeom prst="rect">
                    <a:avLst/>
                  </a:prstGeom>
                  <a:noFill/>
                </p:spPr>
                <p:txBody>
                  <a:bodyPr wrap="square" lIns="0" tIns="0" rIns="0" bIns="0" rtlCol="0">
                    <a:spAutoFit/>
                  </a:bodyPr>
                  <a:lstStyle/>
                  <a:p>
                    <a14:m>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𝑍</m:t>
                            </m:r>
                          </m:e>
                          <m:sub>
                            <m:r>
                              <a:rPr lang="en-US" sz="1400" b="0" i="1" smtClean="0">
                                <a:latin typeface="Cambria Math" panose="02040503050406030204" pitchFamily="18" charset="0"/>
                              </a:rPr>
                              <m:t>02</m:t>
                            </m:r>
                          </m:sub>
                        </m:sSub>
                        <m:r>
                          <a:rPr lang="en-US" sz="1400" i="1">
                            <a:latin typeface="Cambria Math" panose="02040503050406030204" pitchFamily="18" charset="0"/>
                          </a:rPr>
                          <m:t>=</m:t>
                        </m:r>
                        <m:r>
                          <a:rPr lang="en-US" sz="1400" b="0" i="1" smtClean="0">
                            <a:latin typeface="Cambria Math" panose="02040503050406030204" pitchFamily="18" charset="0"/>
                          </a:rPr>
                          <m:t>1.5∗</m:t>
                        </m:r>
                        <m:r>
                          <a:rPr lang="en-US" sz="1400" i="1">
                            <a:latin typeface="Cambria Math" panose="02040503050406030204" pitchFamily="18" charset="0"/>
                          </a:rPr>
                          <m:t>%</m:t>
                        </m:r>
                        <m:r>
                          <a:rPr lang="en-US" sz="1400" i="1">
                            <a:latin typeface="Cambria Math" panose="02040503050406030204" pitchFamily="18" charset="0"/>
                          </a:rPr>
                          <m:t>𝑅</m:t>
                        </m:r>
                        <m:r>
                          <a:rPr lang="en-US" sz="1400" i="1">
                            <a:latin typeface="Cambria Math" panose="02040503050406030204" pitchFamily="18" charset="0"/>
                          </a:rPr>
                          <m:t>+</m:t>
                        </m:r>
                      </m:oMath>
                    </a14:m>
                    <a:r>
                      <a:rPr lang="en-US" sz="1400" dirty="0"/>
                      <a:t>j 1.2 * </a:t>
                    </a:r>
                    <a14:m>
                      <m:oMath xmlns:m="http://schemas.openxmlformats.org/officeDocument/2006/math">
                        <m:r>
                          <a:rPr lang="en-US" sz="1400" i="1">
                            <a:latin typeface="Cambria Math" panose="02040503050406030204" pitchFamily="18" charset="0"/>
                          </a:rPr>
                          <m:t>%</m:t>
                        </m:r>
                        <m:r>
                          <a:rPr lang="en-US" sz="1400" i="1">
                            <a:latin typeface="Cambria Math" panose="02040503050406030204" pitchFamily="18" charset="0"/>
                          </a:rPr>
                          <m:t>𝑋</m:t>
                        </m:r>
                      </m:oMath>
                    </a14:m>
                    <a:r>
                      <a:rPr lang="en-US" sz="1400" dirty="0"/>
                      <a:t> </a:t>
                    </a:r>
                  </a:p>
                </p:txBody>
              </p:sp>
            </mc:Choice>
            <mc:Fallback xmlns="">
              <p:sp>
                <p:nvSpPr>
                  <p:cNvPr id="87" name="TextBox 86"/>
                  <p:cNvSpPr txBox="1">
                    <a:spLocks noRot="1" noChangeAspect="1" noMove="1" noResize="1" noEditPoints="1" noAdjustHandles="1" noChangeArrowheads="1" noChangeShapeType="1" noTextEdit="1"/>
                  </p:cNvSpPr>
                  <p:nvPr/>
                </p:nvSpPr>
                <p:spPr>
                  <a:xfrm>
                    <a:off x="682333" y="4350081"/>
                    <a:ext cx="3108659" cy="225163"/>
                  </a:xfrm>
                  <a:prstGeom prst="rect">
                    <a:avLst/>
                  </a:prstGeom>
                  <a:blipFill>
                    <a:blip r:embed="rId8"/>
                    <a:stretch>
                      <a:fillRect l="-2740" t="-28571" b="-51429"/>
                    </a:stretch>
                  </a:blipFill>
                </p:spPr>
                <p:txBody>
                  <a:bodyPr/>
                  <a:lstStyle/>
                  <a:p>
                    <a:r>
                      <a:rPr lang="en-US">
                        <a:noFill/>
                      </a:rPr>
                      <a:t> </a:t>
                    </a:r>
                  </a:p>
                </p:txBody>
              </p:sp>
            </mc:Fallback>
          </mc:AlternateContent>
          <p:sp>
            <p:nvSpPr>
              <p:cNvPr id="88" name="Left Brace 87"/>
              <p:cNvSpPr/>
              <p:nvPr/>
            </p:nvSpPr>
            <p:spPr bwMode="auto">
              <a:xfrm>
                <a:off x="406571" y="4126995"/>
                <a:ext cx="202298" cy="699209"/>
              </a:xfrm>
              <a:prstGeom prst="leftBrace">
                <a:avLst>
                  <a:gd name="adj1" fmla="val 15432"/>
                  <a:gd name="adj2" fmla="val 5000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mc:AlternateContent xmlns:mc="http://schemas.openxmlformats.org/markup-compatibility/2006" xmlns:a14="http://schemas.microsoft.com/office/drawing/2010/main">
          <mc:Choice Requires="a14">
            <p:sp>
              <p:nvSpPr>
                <p:cNvPr id="85" name="TextBox 84"/>
                <p:cNvSpPr txBox="1"/>
                <p:nvPr/>
              </p:nvSpPr>
              <p:spPr>
                <a:xfrm>
                  <a:off x="4884152" y="4291942"/>
                  <a:ext cx="2140309" cy="215444"/>
                </a:xfrm>
                <a:prstGeom prst="rect">
                  <a:avLst/>
                </a:prstGeom>
                <a:noFill/>
              </p:spPr>
              <p:txBody>
                <a:bodyPr wrap="square" lIns="0" tIns="0" rIns="0" bIns="0" rtlCol="0">
                  <a:spAutoFit/>
                </a:bodyPr>
                <a:lstStyle/>
                <a:p>
                  <a14:m>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𝑍</m:t>
                          </m:r>
                        </m:e>
                        <m:sub>
                          <m:r>
                            <a:rPr lang="en-US" sz="1400" b="0" i="1" smtClean="0">
                              <a:latin typeface="Cambria Math" panose="02040503050406030204" pitchFamily="18" charset="0"/>
                            </a:rPr>
                            <m:t>12</m:t>
                          </m:r>
                        </m:sub>
                      </m:sSub>
                      <m:r>
                        <a:rPr lang="en-US" sz="1400" i="1">
                          <a:latin typeface="Cambria Math" panose="02040503050406030204" pitchFamily="18" charset="0"/>
                        </a:rPr>
                        <m:t>=</m:t>
                      </m:r>
                      <m:r>
                        <a:rPr lang="en-US" sz="1400" b="0" i="1" smtClean="0">
                          <a:latin typeface="Cambria Math" panose="02040503050406030204" pitchFamily="18" charset="0"/>
                        </a:rPr>
                        <m:t>   2∗</m:t>
                      </m:r>
                      <m:r>
                        <a:rPr lang="en-US" sz="1400" i="1">
                          <a:latin typeface="Cambria Math" panose="02040503050406030204" pitchFamily="18" charset="0"/>
                        </a:rPr>
                        <m:t>%</m:t>
                      </m:r>
                      <m:r>
                        <a:rPr lang="en-US" sz="1400" i="1">
                          <a:latin typeface="Cambria Math" panose="02040503050406030204" pitchFamily="18" charset="0"/>
                        </a:rPr>
                        <m:t>𝑅</m:t>
                      </m:r>
                      <m:r>
                        <a:rPr lang="en-US" sz="1400" i="1">
                          <a:latin typeface="Cambria Math" panose="02040503050406030204" pitchFamily="18" charset="0"/>
                        </a:rPr>
                        <m:t>+</m:t>
                      </m:r>
                    </m:oMath>
                  </a14:m>
                  <a:r>
                    <a:rPr lang="en-US" sz="1400" dirty="0"/>
                    <a:t>j 0.8 * </a:t>
                  </a:r>
                  <a14:m>
                    <m:oMath xmlns:m="http://schemas.openxmlformats.org/officeDocument/2006/math">
                      <m:r>
                        <a:rPr lang="en-US" sz="1400" i="1">
                          <a:latin typeface="Cambria Math" panose="02040503050406030204" pitchFamily="18" charset="0"/>
                        </a:rPr>
                        <m:t>%</m:t>
                      </m:r>
                      <m:r>
                        <a:rPr lang="en-US" sz="1400" i="1">
                          <a:latin typeface="Cambria Math" panose="02040503050406030204" pitchFamily="18" charset="0"/>
                        </a:rPr>
                        <m:t>𝑋</m:t>
                      </m:r>
                    </m:oMath>
                  </a14:m>
                  <a:r>
                    <a:rPr lang="en-US" sz="1400" dirty="0"/>
                    <a:t> </a:t>
                  </a:r>
                </a:p>
              </p:txBody>
            </p:sp>
          </mc:Choice>
          <mc:Fallback xmlns="">
            <p:sp>
              <p:nvSpPr>
                <p:cNvPr id="85" name="TextBox 84"/>
                <p:cNvSpPr txBox="1">
                  <a:spLocks noRot="1" noChangeAspect="1" noMove="1" noResize="1" noEditPoints="1" noAdjustHandles="1" noChangeArrowheads="1" noChangeShapeType="1" noTextEdit="1"/>
                </p:cNvSpPr>
                <p:nvPr/>
              </p:nvSpPr>
              <p:spPr>
                <a:xfrm>
                  <a:off x="4884152" y="4291942"/>
                  <a:ext cx="2140309" cy="215444"/>
                </a:xfrm>
                <a:prstGeom prst="rect">
                  <a:avLst/>
                </a:prstGeom>
                <a:blipFill>
                  <a:blip r:embed="rId9"/>
                  <a:stretch>
                    <a:fillRect l="-2825" t="-28571" b="-51429"/>
                  </a:stretch>
                </a:blipFill>
              </p:spPr>
              <p:txBody>
                <a:bodyPr/>
                <a:lstStyle/>
                <a:p>
                  <a:r>
                    <a:rPr lang="en-US">
                      <a:noFill/>
                    </a:rPr>
                    <a:t> </a:t>
                  </a:r>
                </a:p>
              </p:txBody>
            </p:sp>
          </mc:Fallback>
        </mc:AlternateContent>
      </p:grpSp>
      <p:sp>
        <p:nvSpPr>
          <p:cNvPr id="2" name="Right Arrow 1"/>
          <p:cNvSpPr/>
          <p:nvPr/>
        </p:nvSpPr>
        <p:spPr bwMode="auto">
          <a:xfrm>
            <a:off x="6396795" y="3461964"/>
            <a:ext cx="228600" cy="18800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nvGrpSpPr>
          <p:cNvPr id="27" name="Group 26"/>
          <p:cNvGrpSpPr/>
          <p:nvPr/>
        </p:nvGrpSpPr>
        <p:grpSpPr>
          <a:xfrm>
            <a:off x="6473639" y="3197348"/>
            <a:ext cx="2579255" cy="1588229"/>
            <a:chOff x="6473639" y="3197348"/>
            <a:chExt cx="2579255" cy="1588229"/>
          </a:xfrm>
        </p:grpSpPr>
        <p:cxnSp>
          <p:nvCxnSpPr>
            <p:cNvPr id="89" name="Straight Arrow Connector 88"/>
            <p:cNvCxnSpPr/>
            <p:nvPr/>
          </p:nvCxnSpPr>
          <p:spPr bwMode="auto">
            <a:xfrm flipH="1">
              <a:off x="6473639" y="3402126"/>
              <a:ext cx="1844321" cy="1368067"/>
            </a:xfrm>
            <a:prstGeom prst="straightConnector1">
              <a:avLst/>
            </a:prstGeom>
            <a:solidFill>
              <a:schemeClr val="accent1"/>
            </a:solidFill>
            <a:ln w="12700" cap="flat" cmpd="sng" algn="ctr">
              <a:solidFill>
                <a:srgbClr val="FF0000"/>
              </a:solidFill>
              <a:prstDash val="solid"/>
              <a:round/>
              <a:headEnd type="none" w="lg" len="lg"/>
              <a:tailEnd type="triangle" w="lg" len="lg"/>
            </a:ln>
            <a:effectLst/>
          </p:spPr>
        </p:cxnSp>
        <p:cxnSp>
          <p:nvCxnSpPr>
            <p:cNvPr id="90" name="Straight Arrow Connector 89"/>
            <p:cNvCxnSpPr/>
            <p:nvPr/>
          </p:nvCxnSpPr>
          <p:spPr bwMode="auto">
            <a:xfrm flipH="1">
              <a:off x="7444509" y="3614888"/>
              <a:ext cx="861291" cy="1170689"/>
            </a:xfrm>
            <a:prstGeom prst="straightConnector1">
              <a:avLst/>
            </a:prstGeom>
            <a:solidFill>
              <a:schemeClr val="accent1"/>
            </a:solidFill>
            <a:ln w="12700" cap="flat" cmpd="sng" algn="ctr">
              <a:solidFill>
                <a:srgbClr val="FF0000"/>
              </a:solidFill>
              <a:prstDash val="solid"/>
              <a:round/>
              <a:headEnd type="none" w="lg" len="lg"/>
              <a:tailEnd type="triangle" w="lg" len="lg"/>
            </a:ln>
            <a:effectLst/>
          </p:spPr>
        </p:cxnSp>
        <p:cxnSp>
          <p:nvCxnSpPr>
            <p:cNvPr id="91" name="Straight Arrow Connector 90"/>
            <p:cNvCxnSpPr>
              <a:stCxn id="94" idx="2"/>
            </p:cNvCxnSpPr>
            <p:nvPr/>
          </p:nvCxnSpPr>
          <p:spPr bwMode="auto">
            <a:xfrm flipH="1">
              <a:off x="8531216" y="3842092"/>
              <a:ext cx="140364" cy="928101"/>
            </a:xfrm>
            <a:prstGeom prst="straightConnector1">
              <a:avLst/>
            </a:prstGeom>
            <a:solidFill>
              <a:schemeClr val="accent1"/>
            </a:solidFill>
            <a:ln w="12700" cap="flat" cmpd="sng" algn="ctr">
              <a:solidFill>
                <a:srgbClr val="FF0000"/>
              </a:solidFill>
              <a:prstDash val="solid"/>
              <a:round/>
              <a:headEnd type="none" w="lg" len="lg"/>
              <a:tailEnd type="triangle" w="lg" len="lg"/>
            </a:ln>
            <a:effectLst/>
          </p:spPr>
        </p:cxnSp>
        <p:sp>
          <p:nvSpPr>
            <p:cNvPr id="92" name="Rectangle 91"/>
            <p:cNvSpPr/>
            <p:nvPr/>
          </p:nvSpPr>
          <p:spPr bwMode="auto">
            <a:xfrm>
              <a:off x="8305800" y="3197348"/>
              <a:ext cx="747094" cy="196179"/>
            </a:xfrm>
            <a:prstGeom prst="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93" name="Rectangle 92"/>
            <p:cNvSpPr/>
            <p:nvPr/>
          </p:nvSpPr>
          <p:spPr bwMode="auto">
            <a:xfrm>
              <a:off x="8317960" y="3426128"/>
              <a:ext cx="718676" cy="171702"/>
            </a:xfrm>
            <a:prstGeom prst="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94" name="Rectangle 93"/>
            <p:cNvSpPr/>
            <p:nvPr/>
          </p:nvSpPr>
          <p:spPr bwMode="auto">
            <a:xfrm>
              <a:off x="8298033" y="3645913"/>
              <a:ext cx="747094" cy="196179"/>
            </a:xfrm>
            <a:prstGeom prst="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grpSp>
        <p:nvGrpSpPr>
          <p:cNvPr id="22" name="Group 21"/>
          <p:cNvGrpSpPr/>
          <p:nvPr/>
        </p:nvGrpSpPr>
        <p:grpSpPr>
          <a:xfrm>
            <a:off x="4753489" y="3190812"/>
            <a:ext cx="2478465" cy="2447988"/>
            <a:chOff x="4808291" y="3187611"/>
            <a:chExt cx="2478465" cy="2447988"/>
          </a:xfrm>
        </p:grpSpPr>
        <p:sp>
          <p:nvSpPr>
            <p:cNvPr id="99" name="Rectangle 98"/>
            <p:cNvSpPr/>
            <p:nvPr/>
          </p:nvSpPr>
          <p:spPr bwMode="auto">
            <a:xfrm>
              <a:off x="4808291" y="3445596"/>
              <a:ext cx="384258" cy="171160"/>
            </a:xfrm>
            <a:prstGeom prst="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nvGrpSpPr>
            <p:cNvPr id="21" name="Group 20"/>
            <p:cNvGrpSpPr/>
            <p:nvPr/>
          </p:nvGrpSpPr>
          <p:grpSpPr>
            <a:xfrm>
              <a:off x="4813646" y="3187611"/>
              <a:ext cx="2473110" cy="2447988"/>
              <a:chOff x="4775372" y="3187611"/>
              <a:chExt cx="2473110" cy="2447988"/>
            </a:xfrm>
          </p:grpSpPr>
          <p:sp>
            <p:nvSpPr>
              <p:cNvPr id="95" name="Rectangle 94"/>
              <p:cNvSpPr/>
              <p:nvPr/>
            </p:nvSpPr>
            <p:spPr bwMode="auto">
              <a:xfrm>
                <a:off x="4811714" y="3187611"/>
                <a:ext cx="747094" cy="196179"/>
              </a:xfrm>
              <a:prstGeom prst="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cxnSp>
            <p:nvCxnSpPr>
              <p:cNvPr id="96" name="Straight Arrow Connector 95"/>
              <p:cNvCxnSpPr>
                <a:cxnSpLocks/>
              </p:cNvCxnSpPr>
              <p:nvPr/>
            </p:nvCxnSpPr>
            <p:spPr bwMode="auto">
              <a:xfrm>
                <a:off x="5558808" y="3418155"/>
                <a:ext cx="1544320" cy="1607844"/>
              </a:xfrm>
              <a:prstGeom prst="straightConnector1">
                <a:avLst/>
              </a:prstGeom>
              <a:solidFill>
                <a:schemeClr val="accent1"/>
              </a:solidFill>
              <a:ln w="12700" cap="flat" cmpd="sng" algn="ctr">
                <a:solidFill>
                  <a:srgbClr val="FF0000"/>
                </a:solidFill>
                <a:prstDash val="solid"/>
                <a:round/>
                <a:headEnd type="none" w="lg" len="lg"/>
                <a:tailEnd type="triangle" w="lg" len="lg"/>
              </a:ln>
              <a:effectLst/>
            </p:spPr>
          </p:cxnSp>
          <p:cxnSp>
            <p:nvCxnSpPr>
              <p:cNvPr id="97" name="Straight Arrow Connector 96"/>
              <p:cNvCxnSpPr>
                <a:cxnSpLocks/>
              </p:cNvCxnSpPr>
              <p:nvPr/>
            </p:nvCxnSpPr>
            <p:spPr bwMode="auto">
              <a:xfrm>
                <a:off x="5148919" y="3605803"/>
                <a:ext cx="2099563" cy="1801196"/>
              </a:xfrm>
              <a:prstGeom prst="straightConnector1">
                <a:avLst/>
              </a:prstGeom>
              <a:solidFill>
                <a:schemeClr val="accent1"/>
              </a:solidFill>
              <a:ln w="12700" cap="flat" cmpd="sng" algn="ctr">
                <a:solidFill>
                  <a:srgbClr val="FF0000"/>
                </a:solidFill>
                <a:prstDash val="solid"/>
                <a:round/>
                <a:headEnd type="none" w="lg" len="lg"/>
                <a:tailEnd type="triangle" w="lg" len="lg"/>
              </a:ln>
              <a:effectLst/>
            </p:spPr>
          </p:cxnSp>
          <p:cxnSp>
            <p:nvCxnSpPr>
              <p:cNvPr id="98" name="Straight Arrow Connector 97"/>
              <p:cNvCxnSpPr>
                <a:cxnSpLocks/>
              </p:cNvCxnSpPr>
              <p:nvPr/>
            </p:nvCxnSpPr>
            <p:spPr bwMode="auto">
              <a:xfrm>
                <a:off x="5105178" y="3908469"/>
                <a:ext cx="2143304" cy="1727130"/>
              </a:xfrm>
              <a:prstGeom prst="straightConnector1">
                <a:avLst/>
              </a:prstGeom>
              <a:solidFill>
                <a:schemeClr val="accent1"/>
              </a:solidFill>
              <a:ln w="12700" cap="flat" cmpd="sng" algn="ctr">
                <a:solidFill>
                  <a:srgbClr val="FF0000"/>
                </a:solidFill>
                <a:prstDash val="solid"/>
                <a:round/>
                <a:headEnd type="none" w="lg" len="lg"/>
                <a:tailEnd type="triangle" w="lg" len="lg"/>
              </a:ln>
              <a:effectLst/>
            </p:spPr>
          </p:cxnSp>
          <p:sp>
            <p:nvSpPr>
              <p:cNvPr id="100" name="Rectangle 99"/>
              <p:cNvSpPr/>
              <p:nvPr/>
            </p:nvSpPr>
            <p:spPr bwMode="auto">
              <a:xfrm>
                <a:off x="4775372" y="3685041"/>
                <a:ext cx="373547" cy="184169"/>
              </a:xfrm>
              <a:prstGeom prst="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grpSp>
      <p:sp>
        <p:nvSpPr>
          <p:cNvPr id="48" name="Rectangle 47">
            <a:extLst>
              <a:ext uri="{FF2B5EF4-FFF2-40B4-BE49-F238E27FC236}">
                <a16:creationId xmlns:a16="http://schemas.microsoft.com/office/drawing/2014/main" id="{B8D103E7-178C-4933-9C75-99D314C4059B}"/>
              </a:ext>
            </a:extLst>
          </p:cNvPr>
          <p:cNvSpPr/>
          <p:nvPr/>
        </p:nvSpPr>
        <p:spPr>
          <a:xfrm>
            <a:off x="7543800" y="2444871"/>
            <a:ext cx="851515" cy="369332"/>
          </a:xfrm>
          <a:prstGeom prst="rect">
            <a:avLst/>
          </a:prstGeom>
        </p:spPr>
        <p:txBody>
          <a:bodyPr wrap="none">
            <a:spAutoFit/>
          </a:bodyPr>
          <a:lstStyle/>
          <a:p>
            <a:r>
              <a:rPr lang="en-US" sz="1800" dirty="0">
                <a:solidFill>
                  <a:srgbClr val="FF0000"/>
                </a:solidFill>
              </a:rPr>
              <a:t>tertiary</a:t>
            </a:r>
          </a:p>
        </p:txBody>
      </p:sp>
      <p:sp>
        <p:nvSpPr>
          <p:cNvPr id="49" name="Rectangle 48">
            <a:extLst>
              <a:ext uri="{FF2B5EF4-FFF2-40B4-BE49-F238E27FC236}">
                <a16:creationId xmlns:a16="http://schemas.microsoft.com/office/drawing/2014/main" id="{802CB2FF-DDA4-460E-8727-3CC362B19867}"/>
              </a:ext>
            </a:extLst>
          </p:cNvPr>
          <p:cNvSpPr/>
          <p:nvPr/>
        </p:nvSpPr>
        <p:spPr>
          <a:xfrm>
            <a:off x="4349425" y="1775893"/>
            <a:ext cx="1043876" cy="369332"/>
          </a:xfrm>
          <a:prstGeom prst="rect">
            <a:avLst/>
          </a:prstGeom>
        </p:spPr>
        <p:txBody>
          <a:bodyPr wrap="none">
            <a:spAutoFit/>
          </a:bodyPr>
          <a:lstStyle/>
          <a:p>
            <a:r>
              <a:rPr lang="en-US" sz="1800" dirty="0">
                <a:solidFill>
                  <a:srgbClr val="FF0000"/>
                </a:solidFill>
              </a:rPr>
              <a:t>high-side</a:t>
            </a:r>
          </a:p>
        </p:txBody>
      </p:sp>
      <p:sp>
        <p:nvSpPr>
          <p:cNvPr id="50" name="Rectangle 49">
            <a:extLst>
              <a:ext uri="{FF2B5EF4-FFF2-40B4-BE49-F238E27FC236}">
                <a16:creationId xmlns:a16="http://schemas.microsoft.com/office/drawing/2014/main" id="{9769D216-C891-400C-87D4-6EC7FEEFBC9F}"/>
              </a:ext>
            </a:extLst>
          </p:cNvPr>
          <p:cNvSpPr/>
          <p:nvPr/>
        </p:nvSpPr>
        <p:spPr>
          <a:xfrm>
            <a:off x="7530485" y="1598080"/>
            <a:ext cx="979755" cy="369332"/>
          </a:xfrm>
          <a:prstGeom prst="rect">
            <a:avLst/>
          </a:prstGeom>
        </p:spPr>
        <p:txBody>
          <a:bodyPr wrap="none">
            <a:spAutoFit/>
          </a:bodyPr>
          <a:lstStyle/>
          <a:p>
            <a:r>
              <a:rPr lang="en-US" sz="1800" dirty="0">
                <a:solidFill>
                  <a:srgbClr val="FF0000"/>
                </a:solidFill>
              </a:rPr>
              <a:t>low-side</a:t>
            </a:r>
          </a:p>
        </p:txBody>
      </p:sp>
    </p:spTree>
    <p:extLst>
      <p:ext uri="{BB962C8B-B14F-4D97-AF65-F5344CB8AC3E}">
        <p14:creationId xmlns:p14="http://schemas.microsoft.com/office/powerpoint/2010/main" val="54225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79A9A4E-4C82-4D44-9372-C31BB3818094}" type="slidenum">
              <a:rPr lang="en-US" smtClean="0"/>
              <a:pPr/>
              <a:t>151</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4" name="TextBox 13"/>
          <p:cNvSpPr txBox="1"/>
          <p:nvPr/>
        </p:nvSpPr>
        <p:spPr>
          <a:xfrm>
            <a:off x="838200" y="1295400"/>
            <a:ext cx="7086600"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Load </a:t>
            </a:r>
            <a:endParaRPr lang="en-US" sz="2000" dirty="0"/>
          </a:p>
          <a:p>
            <a:endParaRPr lang="en-US" sz="1050" baseline="30000" dirty="0"/>
          </a:p>
        </p:txBody>
      </p:sp>
      <p:sp>
        <p:nvSpPr>
          <p:cNvPr id="10"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pic>
        <p:nvPicPr>
          <p:cNvPr id="84" name="Picture 83"/>
          <p:cNvPicPr>
            <a:picLocks noChangeAspect="1"/>
          </p:cNvPicPr>
          <p:nvPr/>
        </p:nvPicPr>
        <p:blipFill>
          <a:blip r:embed="rId3"/>
          <a:stretch>
            <a:fillRect/>
          </a:stretch>
        </p:blipFill>
        <p:spPr>
          <a:xfrm>
            <a:off x="1985724" y="2343327"/>
            <a:ext cx="2357676" cy="1273145"/>
          </a:xfrm>
          <a:prstGeom prst="rect">
            <a:avLst/>
          </a:prstGeom>
        </p:spPr>
      </p:pic>
      <p:pic>
        <p:nvPicPr>
          <p:cNvPr id="85" name="Picture 84"/>
          <p:cNvPicPr>
            <a:picLocks noChangeAspect="1"/>
          </p:cNvPicPr>
          <p:nvPr/>
        </p:nvPicPr>
        <p:blipFill>
          <a:blip r:embed="rId4"/>
          <a:stretch>
            <a:fillRect/>
          </a:stretch>
        </p:blipFill>
        <p:spPr>
          <a:xfrm>
            <a:off x="5943600" y="2367711"/>
            <a:ext cx="1624155" cy="1248761"/>
          </a:xfrm>
          <a:prstGeom prst="rect">
            <a:avLst/>
          </a:prstGeom>
        </p:spPr>
      </p:pic>
      <p:grpSp>
        <p:nvGrpSpPr>
          <p:cNvPr id="86" name="Group 85"/>
          <p:cNvGrpSpPr/>
          <p:nvPr/>
        </p:nvGrpSpPr>
        <p:grpSpPr>
          <a:xfrm>
            <a:off x="789645" y="4264003"/>
            <a:ext cx="7820955" cy="1908197"/>
            <a:chOff x="707096" y="3715192"/>
            <a:chExt cx="7820955" cy="1908197"/>
          </a:xfrm>
        </p:grpSpPr>
        <p:sp>
          <p:nvSpPr>
            <p:cNvPr id="88" name="Rectangle 87"/>
            <p:cNvSpPr/>
            <p:nvPr/>
          </p:nvSpPr>
          <p:spPr>
            <a:xfrm>
              <a:off x="1524000" y="3715192"/>
              <a:ext cx="1660625" cy="369332"/>
            </a:xfrm>
            <a:prstGeom prst="rect">
              <a:avLst/>
            </a:prstGeom>
          </p:spPr>
          <p:txBody>
            <a:bodyPr wrap="square">
              <a:spAutoFit/>
            </a:bodyPr>
            <a:lstStyle/>
            <a:p>
              <a:r>
                <a:rPr lang="en-US" sz="1800" dirty="0" err="1"/>
                <a:t>OpenDSS</a:t>
              </a:r>
              <a:r>
                <a:rPr lang="en-US" sz="1800" dirty="0"/>
                <a:t> code:</a:t>
              </a:r>
            </a:p>
          </p:txBody>
        </p:sp>
        <p:sp>
          <p:nvSpPr>
            <p:cNvPr id="89" name="Rectangle 88"/>
            <p:cNvSpPr/>
            <p:nvPr/>
          </p:nvSpPr>
          <p:spPr>
            <a:xfrm>
              <a:off x="1545463" y="4140053"/>
              <a:ext cx="6982588" cy="1477328"/>
            </a:xfrm>
            <a:prstGeom prst="rect">
              <a:avLst/>
            </a:prstGeom>
          </p:spPr>
          <p:txBody>
            <a:bodyPr wrap="square">
              <a:spAutoFit/>
            </a:bodyPr>
            <a:lstStyle/>
            <a:p>
              <a:r>
                <a:rPr lang="en-US" sz="1800" dirty="0"/>
                <a:t>New  Load.L-7-43A-U phases=3  conn=wye  bus1=T-7-43A-U-L.1.2.3.0  kV=0.208  kW=24.916000000000000    </a:t>
              </a:r>
              <a:r>
                <a:rPr lang="en-US" sz="1800" dirty="0" err="1"/>
                <a:t>Kvar</a:t>
              </a:r>
              <a:r>
                <a:rPr lang="en-US" sz="1800" dirty="0"/>
                <a:t>=11.94292752885772</a:t>
              </a:r>
            </a:p>
            <a:p>
              <a:endParaRPr lang="en-US" sz="1800" dirty="0"/>
            </a:p>
            <a:p>
              <a:r>
                <a:rPr lang="en-US" sz="1800" dirty="0"/>
                <a:t>New  Load. L-9-45  phases=1  conn=delta  bus1=T-9-45-L.1.2  kV=0.208  kW=5.040000000000000    </a:t>
              </a:r>
              <a:r>
                <a:rPr lang="en-US" sz="1800" dirty="0" err="1"/>
                <a:t>Kvar</a:t>
              </a:r>
              <a:r>
                <a:rPr lang="en-US" sz="1800" dirty="0"/>
                <a:t>=2.296291839688011</a:t>
              </a:r>
            </a:p>
          </p:txBody>
        </p:sp>
        <p:sp>
          <p:nvSpPr>
            <p:cNvPr id="90" name="Rectangle 26"/>
            <p:cNvSpPr>
              <a:spLocks noChangeArrowheads="1"/>
            </p:cNvSpPr>
            <p:nvPr/>
          </p:nvSpPr>
          <p:spPr bwMode="auto">
            <a:xfrm>
              <a:off x="707096" y="4319916"/>
              <a:ext cx="5979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3-phase</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91" name="Rectangle 26"/>
            <p:cNvSpPr>
              <a:spLocks noChangeArrowheads="1"/>
            </p:cNvSpPr>
            <p:nvPr/>
          </p:nvSpPr>
          <p:spPr bwMode="auto">
            <a:xfrm>
              <a:off x="707096" y="5157119"/>
              <a:ext cx="5979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500" dirty="0">
                  <a:solidFill>
                    <a:srgbClr val="FF0000"/>
                  </a:solidFill>
                  <a:latin typeface="Times New Roman" panose="02020603050405020304" pitchFamily="18" charset="0"/>
                  <a:cs typeface="Times New Roman" panose="02020603050405020304" pitchFamily="18" charset="0"/>
                </a:rPr>
                <a:t>1</a:t>
              </a:r>
              <a:r>
                <a:rPr kumimoji="0" lang="en-US" altLang="en-US" sz="15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-phase</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92" name="Rectangle 91"/>
            <p:cNvSpPr/>
            <p:nvPr/>
          </p:nvSpPr>
          <p:spPr bwMode="auto">
            <a:xfrm>
              <a:off x="2624102" y="4445337"/>
              <a:ext cx="5148297" cy="350854"/>
            </a:xfrm>
            <a:prstGeom prst="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93" name="Rectangle 92"/>
            <p:cNvSpPr/>
            <p:nvPr/>
          </p:nvSpPr>
          <p:spPr bwMode="auto">
            <a:xfrm>
              <a:off x="2601118" y="5272535"/>
              <a:ext cx="5148297" cy="350854"/>
            </a:xfrm>
            <a:prstGeom prst="rect">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
        <p:nvSpPr>
          <p:cNvPr id="17" name="Rectangle 16">
            <a:extLst>
              <a:ext uri="{FF2B5EF4-FFF2-40B4-BE49-F238E27FC236}">
                <a16:creationId xmlns:a16="http://schemas.microsoft.com/office/drawing/2014/main" id="{B58326DB-2389-42F2-A9E2-38CE4560CF32}"/>
              </a:ext>
            </a:extLst>
          </p:cNvPr>
          <p:cNvSpPr/>
          <p:nvPr/>
        </p:nvSpPr>
        <p:spPr>
          <a:xfrm>
            <a:off x="820124" y="1699683"/>
            <a:ext cx="7866676" cy="584775"/>
          </a:xfrm>
          <a:prstGeom prst="rect">
            <a:avLst/>
          </a:prstGeom>
        </p:spPr>
        <p:txBody>
          <a:bodyPr wrap="square">
            <a:spAutoFit/>
          </a:bodyPr>
          <a:lstStyle/>
          <a:p>
            <a:r>
              <a:rPr lang="en-US" sz="1600" dirty="0"/>
              <a:t>When building the models of loads, constant active and reactive power load models are selected. The figure on the right shows a constant P and Q, wye-connected load model.</a:t>
            </a:r>
          </a:p>
        </p:txBody>
      </p:sp>
      <p:sp>
        <p:nvSpPr>
          <p:cNvPr id="18" name="Rectangle 17">
            <a:extLst>
              <a:ext uri="{FF2B5EF4-FFF2-40B4-BE49-F238E27FC236}">
                <a16:creationId xmlns:a16="http://schemas.microsoft.com/office/drawing/2014/main" id="{5E866DAC-052E-4B1F-878B-B547E5ECC305}"/>
              </a:ext>
            </a:extLst>
          </p:cNvPr>
          <p:cNvSpPr/>
          <p:nvPr/>
        </p:nvSpPr>
        <p:spPr>
          <a:xfrm>
            <a:off x="762000" y="3615883"/>
            <a:ext cx="7620000" cy="584775"/>
          </a:xfrm>
          <a:prstGeom prst="rect">
            <a:avLst/>
          </a:prstGeom>
        </p:spPr>
        <p:txBody>
          <a:bodyPr wrap="square">
            <a:spAutoFit/>
          </a:bodyPr>
          <a:lstStyle/>
          <a:p>
            <a:r>
              <a:rPr lang="en-US" sz="1600" dirty="0"/>
              <a:t>Using the calculated nodal P and Q, together with the phasing of customers, we can develop load models in </a:t>
            </a:r>
            <a:r>
              <a:rPr lang="en-US" sz="1600" dirty="0" err="1"/>
              <a:t>OpenDSS</a:t>
            </a:r>
            <a:r>
              <a:rPr lang="en-US" sz="1600" dirty="0"/>
              <a:t> as follows:</a:t>
            </a:r>
          </a:p>
        </p:txBody>
      </p:sp>
    </p:spTree>
    <p:extLst>
      <p:ext uri="{BB962C8B-B14F-4D97-AF65-F5344CB8AC3E}">
        <p14:creationId xmlns:p14="http://schemas.microsoft.com/office/powerpoint/2010/main" val="2677794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16</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pic>
        <p:nvPicPr>
          <p:cNvPr id="21" name="Picture 20"/>
          <p:cNvPicPr>
            <a:picLocks noChangeAspect="1"/>
          </p:cNvPicPr>
          <p:nvPr/>
        </p:nvPicPr>
        <p:blipFill>
          <a:blip r:embed="rId3"/>
          <a:stretch>
            <a:fillRect/>
          </a:stretch>
        </p:blipFill>
        <p:spPr>
          <a:xfrm>
            <a:off x="1143000" y="3932733"/>
            <a:ext cx="2080260" cy="1371600"/>
          </a:xfrm>
          <a:prstGeom prst="rect">
            <a:avLst/>
          </a:prstGeom>
        </p:spPr>
      </p:pic>
      <p:sp>
        <p:nvSpPr>
          <p:cNvPr id="22" name="Rectangle 21"/>
          <p:cNvSpPr/>
          <p:nvPr/>
        </p:nvSpPr>
        <p:spPr>
          <a:xfrm>
            <a:off x="459259" y="5818515"/>
            <a:ext cx="3655541" cy="261610"/>
          </a:xfrm>
          <a:prstGeom prst="rect">
            <a:avLst/>
          </a:prstGeom>
        </p:spPr>
        <p:txBody>
          <a:bodyPr wrap="square">
            <a:spAutoFit/>
          </a:bodyPr>
          <a:lstStyle/>
          <a:p>
            <a:r>
              <a:rPr lang="en-US" sz="1050" dirty="0"/>
              <a:t>https://electrical-engineering-portal.com/distribution-substation</a:t>
            </a:r>
          </a:p>
        </p:txBody>
      </p:sp>
      <p:sp>
        <p:nvSpPr>
          <p:cNvPr id="25" name="Rectangle 24"/>
          <p:cNvSpPr/>
          <p:nvPr/>
        </p:nvSpPr>
        <p:spPr>
          <a:xfrm>
            <a:off x="3581400" y="2111152"/>
            <a:ext cx="5251450" cy="3416320"/>
          </a:xfrm>
          <a:prstGeom prst="rect">
            <a:avLst/>
          </a:prstGeom>
        </p:spPr>
        <p:txBody>
          <a:bodyPr wrap="square">
            <a:spAutoFit/>
          </a:bodyPr>
          <a:lstStyle/>
          <a:p>
            <a:pPr marL="285750" indent="-285750">
              <a:buFont typeface="Arial" panose="020B0604020202020204" pitchFamily="34" charset="0"/>
              <a:buChar char="•"/>
            </a:pPr>
            <a:r>
              <a:rPr lang="en-US" sz="1800" dirty="0"/>
              <a:t>Substation transformers provide the conversion from sub-transmission circuits to the distribution primary. Most substation transformers are connected as delta – grounded wye, to provide a </a:t>
            </a:r>
            <a:r>
              <a:rPr lang="en-US" sz="1800" i="1" dirty="0"/>
              <a:t>ground source </a:t>
            </a:r>
            <a:r>
              <a:rPr lang="en-US" sz="1800" dirty="0"/>
              <a:t>for the distribution neutral and to isolate the distribution ground system from the sub-transmission system.</a:t>
            </a:r>
          </a:p>
          <a:p>
            <a:pPr marL="285750" indent="-285750">
              <a:buFont typeface="Wingdings" panose="05000000000000000000" pitchFamily="2" charset="2"/>
              <a:buChar char="Ø"/>
            </a:pPr>
            <a:endParaRPr lang="en-US" sz="1800" dirty="0"/>
          </a:p>
          <a:p>
            <a:pPr marL="285750" indent="-285750">
              <a:buFont typeface="Arial" panose="020B0604020202020204" pitchFamily="34" charset="0"/>
              <a:buChar char="•"/>
            </a:pPr>
            <a:r>
              <a:rPr lang="en-US" sz="1800" dirty="0"/>
              <a:t>Substation transformers are </a:t>
            </a:r>
            <a:r>
              <a:rPr lang="en-US" sz="1800" i="1" dirty="0"/>
              <a:t>always</a:t>
            </a:r>
            <a:r>
              <a:rPr lang="en-US" sz="1800" dirty="0"/>
              <a:t> three-phase installations. They are </a:t>
            </a:r>
            <a:r>
              <a:rPr lang="en-US" sz="1800" i="1" dirty="0"/>
              <a:t>always</a:t>
            </a:r>
            <a:r>
              <a:rPr lang="en-US" sz="1800" dirty="0"/>
              <a:t> in the step-down configuration.</a:t>
            </a:r>
          </a:p>
          <a:p>
            <a:endParaRPr lang="en-US" sz="1800" dirty="0"/>
          </a:p>
        </p:txBody>
      </p:sp>
      <p:sp>
        <p:nvSpPr>
          <p:cNvPr id="13" name="Rectangle 12"/>
          <p:cNvSpPr/>
          <p:nvPr/>
        </p:nvSpPr>
        <p:spPr>
          <a:xfrm>
            <a:off x="927421" y="1143000"/>
            <a:ext cx="3658374"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Substation transformer (Ch. 8)</a:t>
            </a:r>
            <a:endParaRPr lang="en-US" dirty="0"/>
          </a:p>
        </p:txBody>
      </p:sp>
      <p:grpSp>
        <p:nvGrpSpPr>
          <p:cNvPr id="7" name="Group 6"/>
          <p:cNvGrpSpPr/>
          <p:nvPr/>
        </p:nvGrpSpPr>
        <p:grpSpPr>
          <a:xfrm>
            <a:off x="836930" y="1691307"/>
            <a:ext cx="2565400" cy="2189577"/>
            <a:chOff x="836930" y="1676292"/>
            <a:chExt cx="2565400" cy="2189577"/>
          </a:xfrm>
        </p:grpSpPr>
        <p:pic>
          <p:nvPicPr>
            <p:cNvPr id="3" name="Picture 2"/>
            <p:cNvPicPr>
              <a:picLocks noChangeAspect="1"/>
            </p:cNvPicPr>
            <p:nvPr/>
          </p:nvPicPr>
          <p:blipFill>
            <a:blip r:embed="rId4"/>
            <a:stretch>
              <a:fillRect/>
            </a:stretch>
          </p:blipFill>
          <p:spPr>
            <a:xfrm>
              <a:off x="836930" y="1676292"/>
              <a:ext cx="2565400" cy="2189577"/>
            </a:xfrm>
            <a:prstGeom prst="rect">
              <a:avLst/>
            </a:prstGeom>
          </p:spPr>
        </p:pic>
        <p:sp>
          <p:nvSpPr>
            <p:cNvPr id="6" name="Oval 5"/>
            <p:cNvSpPr/>
            <p:nvPr/>
          </p:nvSpPr>
          <p:spPr bwMode="auto">
            <a:xfrm>
              <a:off x="1600200" y="2286000"/>
              <a:ext cx="914400" cy="381000"/>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Tree>
    <p:extLst>
      <p:ext uri="{BB962C8B-B14F-4D97-AF65-F5344CB8AC3E}">
        <p14:creationId xmlns:p14="http://schemas.microsoft.com/office/powerpoint/2010/main" val="1720660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17</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6" name="Rectangle 5"/>
          <p:cNvSpPr/>
          <p:nvPr/>
        </p:nvSpPr>
        <p:spPr>
          <a:xfrm>
            <a:off x="1219200" y="1600200"/>
            <a:ext cx="7543800" cy="1754326"/>
          </a:xfrm>
          <a:prstGeom prst="rect">
            <a:avLst/>
          </a:prstGeom>
        </p:spPr>
        <p:txBody>
          <a:bodyPr wrap="square">
            <a:spAutoFit/>
          </a:bodyPr>
          <a:lstStyle/>
          <a:p>
            <a:pPr marL="342900" indent="-342900" algn="jus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The ratings of substation </a:t>
            </a:r>
            <a:r>
              <a:rPr lang="en-US" sz="1800" dirty="0" err="1">
                <a:latin typeface="Times New Roman" panose="02020603050405020304" pitchFamily="18" charset="0"/>
                <a:cs typeface="Times New Roman" panose="02020603050405020304" pitchFamily="18" charset="0"/>
              </a:rPr>
              <a:t>tranformers</a:t>
            </a:r>
            <a:r>
              <a:rPr lang="en-US" sz="1800" dirty="0">
                <a:latin typeface="Times New Roman" panose="02020603050405020304" pitchFamily="18" charset="0"/>
                <a:cs typeface="Times New Roman" panose="02020603050405020304" pitchFamily="18" charset="0"/>
              </a:rPr>
              <a:t> generally fall within the range of 500 kVA (5 MVA) in smaller rural substations to over 8000 kVA (80 MVA) at urban substations.</a:t>
            </a:r>
          </a:p>
          <a:p>
            <a:pPr marL="342900" indent="-342900" algn="jus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There are two basic transformer designs: three interconnected single phase transformers and one three-phase transformer.</a:t>
            </a:r>
          </a:p>
          <a:p>
            <a:pPr marL="342900" indent="-342900" algn="jus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Four type of connections: Y-Y,  Δ-Δ,  Δ-Y, Y-Δ</a:t>
            </a:r>
          </a:p>
        </p:txBody>
      </p:sp>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455983"/>
            <a:ext cx="345732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3066726010"/>
              </p:ext>
            </p:extLst>
          </p:nvPr>
        </p:nvGraphicFramePr>
        <p:xfrm>
          <a:off x="3740150" y="3635367"/>
          <a:ext cx="5251450" cy="1470032"/>
        </p:xfrm>
        <a:graphic>
          <a:graphicData uri="http://schemas.openxmlformats.org/drawingml/2006/table">
            <a:tbl>
              <a:tblPr/>
              <a:tblGrid>
                <a:gridCol w="845135">
                  <a:extLst>
                    <a:ext uri="{9D8B030D-6E8A-4147-A177-3AD203B41FA5}">
                      <a16:colId xmlns:a16="http://schemas.microsoft.com/office/drawing/2014/main" val="2207224899"/>
                    </a:ext>
                  </a:extLst>
                </a:gridCol>
                <a:gridCol w="1118605">
                  <a:extLst>
                    <a:ext uri="{9D8B030D-6E8A-4147-A177-3AD203B41FA5}">
                      <a16:colId xmlns:a16="http://schemas.microsoft.com/office/drawing/2014/main" val="2026222879"/>
                    </a:ext>
                  </a:extLst>
                </a:gridCol>
                <a:gridCol w="1084056">
                  <a:extLst>
                    <a:ext uri="{9D8B030D-6E8A-4147-A177-3AD203B41FA5}">
                      <a16:colId xmlns:a16="http://schemas.microsoft.com/office/drawing/2014/main" val="4180845720"/>
                    </a:ext>
                  </a:extLst>
                </a:gridCol>
                <a:gridCol w="1075170">
                  <a:extLst>
                    <a:ext uri="{9D8B030D-6E8A-4147-A177-3AD203B41FA5}">
                      <a16:colId xmlns:a16="http://schemas.microsoft.com/office/drawing/2014/main" val="3007290055"/>
                    </a:ext>
                  </a:extLst>
                </a:gridCol>
                <a:gridCol w="1128484">
                  <a:extLst>
                    <a:ext uri="{9D8B030D-6E8A-4147-A177-3AD203B41FA5}">
                      <a16:colId xmlns:a16="http://schemas.microsoft.com/office/drawing/2014/main" val="3560757584"/>
                    </a:ext>
                  </a:extLst>
                </a:gridCol>
              </a:tblGrid>
              <a:tr h="282944">
                <a:tc rowSpan="2">
                  <a:txBody>
                    <a:bodyPr/>
                    <a:lstStyle/>
                    <a:p>
                      <a:pPr algn="ctr" fontAlgn="ctr"/>
                      <a:r>
                        <a:rPr lang="en-US" sz="1800" b="1"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en-US" sz="1600" b="1" i="0" u="none" strike="noStrike">
                          <a:solidFill>
                            <a:srgbClr val="000000"/>
                          </a:solidFill>
                          <a:effectLst/>
                          <a:latin typeface="Calibri" panose="020F0502020204030204" pitchFamily="34" charset="0"/>
                        </a:rPr>
                        <a:t>Substation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endParaRPr lang="en-US"/>
                    </a:p>
                  </a:txBody>
                  <a:tcPr/>
                </a:tc>
                <a:tc gridSpan="2">
                  <a:txBody>
                    <a:bodyPr/>
                    <a:lstStyle/>
                    <a:p>
                      <a:pPr algn="ctr" fontAlgn="ctr"/>
                      <a:r>
                        <a:rPr lang="en-US" sz="1600" b="1" i="0" u="none" strike="noStrike" dirty="0">
                          <a:solidFill>
                            <a:srgbClr val="000000"/>
                          </a:solidFill>
                          <a:effectLst/>
                          <a:latin typeface="Calibri" panose="020F0502020204030204" pitchFamily="34" charset="0"/>
                        </a:rPr>
                        <a:t>Substation 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endParaRPr lang="en-US"/>
                    </a:p>
                  </a:txBody>
                  <a:tcPr/>
                </a:tc>
                <a:extLst>
                  <a:ext uri="{0D108BD9-81ED-4DB2-BD59-A6C34878D82A}">
                    <a16:rowId xmlns:a16="http://schemas.microsoft.com/office/drawing/2014/main" val="4167793206"/>
                  </a:ext>
                </a:extLst>
              </a:tr>
              <a:tr h="197848">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Transformer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Transformer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dirty="0">
                          <a:solidFill>
                            <a:srgbClr val="000000"/>
                          </a:solidFill>
                          <a:effectLst/>
                          <a:latin typeface="Calibri" panose="020F0502020204030204" pitchFamily="34" charset="0"/>
                        </a:rPr>
                        <a:t>Transformer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Transformer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3369528903"/>
                  </a:ext>
                </a:extLst>
              </a:tr>
              <a:tr h="197848">
                <a:tc>
                  <a:txBody>
                    <a:bodyPr/>
                    <a:lstStyle/>
                    <a:p>
                      <a:pPr algn="ctr" fontAlgn="ctr"/>
                      <a:r>
                        <a:rPr lang="en-US" sz="1100" b="0" i="0" u="none" strike="noStrike">
                          <a:solidFill>
                            <a:srgbClr val="000000"/>
                          </a:solidFill>
                          <a:effectLst/>
                          <a:latin typeface="Calibri" panose="020F0502020204030204" pitchFamily="34" charset="0"/>
                        </a:rPr>
                        <a:t>kV rating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100" b="0" i="0" u="none" strike="noStrike">
                          <a:solidFill>
                            <a:srgbClr val="000000"/>
                          </a:solidFill>
                          <a:effectLst/>
                          <a:latin typeface="Calibri" panose="020F0502020204030204" pitchFamily="34" charset="0"/>
                        </a:rPr>
                        <a:t>69/13.8 kV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69/13.8 kV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69/13.8 kV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69/13.8 kV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78045209"/>
                  </a:ext>
                </a:extLst>
              </a:tr>
              <a:tr h="197848">
                <a:tc>
                  <a:txBody>
                    <a:bodyPr/>
                    <a:lstStyle/>
                    <a:p>
                      <a:pPr algn="ctr" fontAlgn="b"/>
                      <a:r>
                        <a:rPr lang="en-US" sz="1100" b="0" i="0" u="none" strike="noStrike">
                          <a:solidFill>
                            <a:srgbClr val="000000"/>
                          </a:solidFill>
                          <a:effectLst/>
                          <a:latin typeface="Calibri" panose="020F0502020204030204" pitchFamily="34" charset="0"/>
                        </a:rPr>
                        <a:t>kVA rating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100" b="0" i="0" u="none" strike="noStrike">
                          <a:solidFill>
                            <a:srgbClr val="000000"/>
                          </a:solidFill>
                          <a:effectLst/>
                          <a:latin typeface="Calibri" panose="020F0502020204030204" pitchFamily="34" charset="0"/>
                        </a:rPr>
                        <a:t>10,000 kVA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10,000 kVA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10,000 kVA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10,000 kVA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442261"/>
                  </a:ext>
                </a:extLst>
              </a:tr>
              <a:tr h="197848">
                <a:tc>
                  <a:txBody>
                    <a:bodyPr/>
                    <a:lstStyle/>
                    <a:p>
                      <a:pPr algn="ctr" fontAlgn="b"/>
                      <a:r>
                        <a:rPr lang="en-US" sz="1100" b="0" i="0" u="none" strike="noStrike">
                          <a:solidFill>
                            <a:srgbClr val="000000"/>
                          </a:solidFill>
                          <a:effectLst/>
                          <a:latin typeface="Calibri" panose="020F0502020204030204" pitchFamily="34" charset="0"/>
                        </a:rPr>
                        <a:t>Connection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100" b="0" i="0" u="none" strike="noStrike">
                          <a:solidFill>
                            <a:srgbClr val="000000"/>
                          </a:solidFill>
                          <a:effectLst/>
                          <a:latin typeface="Calibri" panose="020F0502020204030204" pitchFamily="34" charset="0"/>
                        </a:rPr>
                        <a:t>Delta-Wye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Delta-Wye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Delta-Wye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Delta-Wye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9176794"/>
                  </a:ext>
                </a:extLst>
              </a:tr>
              <a:tr h="197848">
                <a:tc>
                  <a:txBody>
                    <a:bodyPr/>
                    <a:lstStyle/>
                    <a:p>
                      <a:pPr algn="ctr" fontAlgn="b"/>
                      <a:r>
                        <a:rPr lang="en-US" sz="1100" b="0" i="0" u="none" strike="noStrike">
                          <a:solidFill>
                            <a:srgbClr val="000000"/>
                          </a:solidFill>
                          <a:effectLst/>
                          <a:latin typeface="Calibri" panose="020F0502020204030204" pitchFamily="34" charset="0"/>
                        </a:rPr>
                        <a:t>% Imp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100" b="0" i="0" u="none" strike="noStrike">
                          <a:solidFill>
                            <a:srgbClr val="000000"/>
                          </a:solidFill>
                          <a:effectLst/>
                          <a:latin typeface="Calibri" panose="020F0502020204030204" pitchFamily="34" charset="0"/>
                        </a:rPr>
                        <a:t>6.39%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7.71%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7.59%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7.67%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0357743"/>
                  </a:ext>
                </a:extLst>
              </a:tr>
              <a:tr h="197848">
                <a:tc>
                  <a:txBody>
                    <a:bodyPr/>
                    <a:lstStyle/>
                    <a:p>
                      <a:pPr algn="ctr" fontAlgn="b"/>
                      <a:r>
                        <a:rPr lang="en-US" sz="1100" b="0" i="0" u="none" strike="noStrike">
                          <a:solidFill>
                            <a:srgbClr val="000000"/>
                          </a:solidFill>
                          <a:effectLst/>
                          <a:latin typeface="Calibri" panose="020F0502020204030204" pitchFamily="34" charset="0"/>
                        </a:rPr>
                        <a:t>X/R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3032237"/>
                  </a:ext>
                </a:extLst>
              </a:tr>
            </a:tbl>
          </a:graphicData>
        </a:graphic>
      </p:graphicFrame>
      <p:sp>
        <p:nvSpPr>
          <p:cNvPr id="15" name="Rectangle 14"/>
          <p:cNvSpPr/>
          <p:nvPr/>
        </p:nvSpPr>
        <p:spPr>
          <a:xfrm>
            <a:off x="927421" y="1143000"/>
            <a:ext cx="2932213"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Substation transformer </a:t>
            </a:r>
            <a:endParaRPr lang="en-US" dirty="0"/>
          </a:p>
        </p:txBody>
      </p:sp>
    </p:spTree>
    <p:extLst>
      <p:ext uri="{BB962C8B-B14F-4D97-AF65-F5344CB8AC3E}">
        <p14:creationId xmlns:p14="http://schemas.microsoft.com/office/powerpoint/2010/main" val="3935446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18</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7" name="Rectangle 16"/>
          <p:cNvSpPr/>
          <p:nvPr/>
        </p:nvSpPr>
        <p:spPr>
          <a:xfrm>
            <a:off x="1266824" y="1524000"/>
            <a:ext cx="7343775" cy="646331"/>
          </a:xfrm>
          <a:prstGeom prst="rect">
            <a:avLst/>
          </a:prstGeom>
        </p:spPr>
        <p:txBody>
          <a:bodyPr wrap="square">
            <a:spAutoFit/>
          </a:bodyPr>
          <a:lstStyle/>
          <a:p>
            <a:pPr marL="285750" indent="-285750" algn="jus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Generally, to achieve high reliability, the design in the figure below is implemented. </a:t>
            </a:r>
          </a:p>
        </p:txBody>
      </p:sp>
      <p:pic>
        <p:nvPicPr>
          <p:cNvPr id="3" name="Picture 2"/>
          <p:cNvPicPr>
            <a:picLocks noChangeAspect="1"/>
          </p:cNvPicPr>
          <p:nvPr/>
        </p:nvPicPr>
        <p:blipFill>
          <a:blip r:embed="rId3"/>
          <a:stretch>
            <a:fillRect/>
          </a:stretch>
        </p:blipFill>
        <p:spPr>
          <a:xfrm>
            <a:off x="185710" y="2147017"/>
            <a:ext cx="5298220" cy="1970802"/>
          </a:xfrm>
          <a:prstGeom prst="rect">
            <a:avLst/>
          </a:prstGeom>
        </p:spPr>
      </p:pic>
      <p:sp>
        <p:nvSpPr>
          <p:cNvPr id="13" name="Rectangle 12"/>
          <p:cNvSpPr/>
          <p:nvPr/>
        </p:nvSpPr>
        <p:spPr>
          <a:xfrm>
            <a:off x="927421" y="1143000"/>
            <a:ext cx="2868093"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Substation transformer</a:t>
            </a:r>
            <a:endParaRPr lang="en-US" dirty="0"/>
          </a:p>
        </p:txBody>
      </p:sp>
      <p:sp>
        <p:nvSpPr>
          <p:cNvPr id="9" name="Rectangle 8">
            <a:extLst>
              <a:ext uri="{FF2B5EF4-FFF2-40B4-BE49-F238E27FC236}">
                <a16:creationId xmlns:a16="http://schemas.microsoft.com/office/drawing/2014/main" id="{BB0A1445-E6B0-432D-AD48-E6A88960E2D8}"/>
              </a:ext>
            </a:extLst>
          </p:cNvPr>
          <p:cNvSpPr/>
          <p:nvPr/>
        </p:nvSpPr>
        <p:spPr>
          <a:xfrm>
            <a:off x="1266824" y="4265474"/>
            <a:ext cx="7343775" cy="1754326"/>
          </a:xfrm>
          <a:prstGeom prst="rect">
            <a:avLst/>
          </a:prstGeom>
        </p:spPr>
        <p:txBody>
          <a:bodyPr wrap="square">
            <a:spAutoFit/>
          </a:bodyPr>
          <a:lstStyle/>
          <a:p>
            <a:pPr marL="285750" indent="-285750" algn="jus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This type of design provides that all feeders can remain supplied for a transformer outage (caused by maintenance or fault), by switching on certain normally-open switches or circuit breakers.</a:t>
            </a:r>
          </a:p>
          <a:p>
            <a:pPr marL="285750" indent="-285750" algn="jus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Momentary parallel operation during switching is often permissible but must be avoided for the extended operation time due to the high secondary currents. </a:t>
            </a:r>
          </a:p>
        </p:txBody>
      </p:sp>
      <p:pic>
        <p:nvPicPr>
          <p:cNvPr id="11" name="Picture 10"/>
          <p:cNvPicPr>
            <a:picLocks noChangeAspect="1"/>
          </p:cNvPicPr>
          <p:nvPr/>
        </p:nvPicPr>
        <p:blipFill>
          <a:blip r:embed="rId4"/>
          <a:stretch>
            <a:fillRect/>
          </a:stretch>
        </p:blipFill>
        <p:spPr>
          <a:xfrm>
            <a:off x="5756328" y="2093681"/>
            <a:ext cx="3020119" cy="2171793"/>
          </a:xfrm>
          <a:prstGeom prst="rect">
            <a:avLst/>
          </a:prstGeom>
        </p:spPr>
      </p:pic>
    </p:spTree>
    <p:extLst>
      <p:ext uri="{BB962C8B-B14F-4D97-AF65-F5344CB8AC3E}">
        <p14:creationId xmlns:p14="http://schemas.microsoft.com/office/powerpoint/2010/main" val="332253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19</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pic>
        <p:nvPicPr>
          <p:cNvPr id="3" name="Picture 2"/>
          <p:cNvPicPr>
            <a:picLocks noChangeAspect="1"/>
          </p:cNvPicPr>
          <p:nvPr/>
        </p:nvPicPr>
        <p:blipFill>
          <a:blip r:embed="rId3"/>
          <a:stretch>
            <a:fillRect/>
          </a:stretch>
        </p:blipFill>
        <p:spPr>
          <a:xfrm>
            <a:off x="2133600" y="1430567"/>
            <a:ext cx="5298220" cy="1970802"/>
          </a:xfrm>
          <a:prstGeom prst="rect">
            <a:avLst/>
          </a:prstGeom>
        </p:spPr>
      </p:pic>
      <p:sp>
        <p:nvSpPr>
          <p:cNvPr id="13" name="Rectangle 12"/>
          <p:cNvSpPr/>
          <p:nvPr/>
        </p:nvSpPr>
        <p:spPr>
          <a:xfrm>
            <a:off x="927421" y="1143000"/>
            <a:ext cx="2868093"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Substation transformer</a:t>
            </a:r>
            <a:endParaRPr lang="en-US" dirty="0"/>
          </a:p>
        </p:txBody>
      </p:sp>
      <p:pic>
        <p:nvPicPr>
          <p:cNvPr id="6" name="Picture 5"/>
          <p:cNvPicPr>
            <a:picLocks noChangeAspect="1"/>
          </p:cNvPicPr>
          <p:nvPr/>
        </p:nvPicPr>
        <p:blipFill>
          <a:blip r:embed="rId4"/>
          <a:stretch>
            <a:fillRect/>
          </a:stretch>
        </p:blipFill>
        <p:spPr>
          <a:xfrm rot="2902486">
            <a:off x="3104016" y="3387084"/>
            <a:ext cx="198612" cy="248436"/>
          </a:xfrm>
          <a:prstGeom prst="rect">
            <a:avLst/>
          </a:prstGeom>
        </p:spPr>
      </p:pic>
      <p:grpSp>
        <p:nvGrpSpPr>
          <p:cNvPr id="11" name="Group 10"/>
          <p:cNvGrpSpPr/>
          <p:nvPr/>
        </p:nvGrpSpPr>
        <p:grpSpPr>
          <a:xfrm>
            <a:off x="3036840" y="2920837"/>
            <a:ext cx="291963" cy="186092"/>
            <a:chOff x="3810000" y="2871411"/>
            <a:chExt cx="152400" cy="100389"/>
          </a:xfrm>
        </p:grpSpPr>
        <p:cxnSp>
          <p:nvCxnSpPr>
            <p:cNvPr id="8" name="Straight Connector 7"/>
            <p:cNvCxnSpPr/>
            <p:nvPr/>
          </p:nvCxnSpPr>
          <p:spPr bwMode="auto">
            <a:xfrm>
              <a:off x="3810000" y="2871411"/>
              <a:ext cx="152400" cy="100389"/>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flipH="1">
              <a:off x="3810000" y="2871411"/>
              <a:ext cx="152400" cy="100389"/>
            </a:xfrm>
            <a:prstGeom prst="line">
              <a:avLst/>
            </a:prstGeom>
            <a:solidFill>
              <a:schemeClr val="accent1"/>
            </a:solidFill>
            <a:ln w="9525" cap="flat" cmpd="sng" algn="ctr">
              <a:solidFill>
                <a:srgbClr val="FF0000"/>
              </a:solidFill>
              <a:prstDash val="solid"/>
              <a:round/>
              <a:headEnd type="none" w="med" len="med"/>
              <a:tailEnd type="none" w="med" len="med"/>
            </a:ln>
            <a:effectLst/>
          </p:spPr>
        </p:cxnSp>
      </p:grpSp>
      <p:pic>
        <p:nvPicPr>
          <p:cNvPr id="16" name="Picture 15"/>
          <p:cNvPicPr>
            <a:picLocks noChangeAspect="1"/>
          </p:cNvPicPr>
          <p:nvPr/>
        </p:nvPicPr>
        <p:blipFill>
          <a:blip r:embed="rId3"/>
          <a:stretch>
            <a:fillRect/>
          </a:stretch>
        </p:blipFill>
        <p:spPr>
          <a:xfrm>
            <a:off x="2209800" y="3666333"/>
            <a:ext cx="5298220" cy="1970802"/>
          </a:xfrm>
          <a:prstGeom prst="rect">
            <a:avLst/>
          </a:prstGeom>
        </p:spPr>
      </p:pic>
      <p:pic>
        <p:nvPicPr>
          <p:cNvPr id="18" name="Picture 17"/>
          <p:cNvPicPr>
            <a:picLocks noChangeAspect="1"/>
          </p:cNvPicPr>
          <p:nvPr/>
        </p:nvPicPr>
        <p:blipFill>
          <a:blip r:embed="rId4"/>
          <a:stretch>
            <a:fillRect/>
          </a:stretch>
        </p:blipFill>
        <p:spPr>
          <a:xfrm rot="2902486">
            <a:off x="3640912" y="4267151"/>
            <a:ext cx="198612" cy="248436"/>
          </a:xfrm>
          <a:prstGeom prst="rect">
            <a:avLst/>
          </a:prstGeom>
        </p:spPr>
      </p:pic>
      <p:grpSp>
        <p:nvGrpSpPr>
          <p:cNvPr id="20" name="Group 19"/>
          <p:cNvGrpSpPr/>
          <p:nvPr/>
        </p:nvGrpSpPr>
        <p:grpSpPr>
          <a:xfrm>
            <a:off x="3365156" y="4251259"/>
            <a:ext cx="291963" cy="186092"/>
            <a:chOff x="3810000" y="2871411"/>
            <a:chExt cx="152400" cy="100389"/>
          </a:xfrm>
        </p:grpSpPr>
        <p:cxnSp>
          <p:nvCxnSpPr>
            <p:cNvPr id="21" name="Straight Connector 20"/>
            <p:cNvCxnSpPr/>
            <p:nvPr/>
          </p:nvCxnSpPr>
          <p:spPr bwMode="auto">
            <a:xfrm>
              <a:off x="3810000" y="2871411"/>
              <a:ext cx="152400" cy="100389"/>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2" name="Straight Connector 21"/>
            <p:cNvCxnSpPr/>
            <p:nvPr/>
          </p:nvCxnSpPr>
          <p:spPr bwMode="auto">
            <a:xfrm flipH="1">
              <a:off x="3810000" y="2871411"/>
              <a:ext cx="152400" cy="100389"/>
            </a:xfrm>
            <a:prstGeom prst="line">
              <a:avLst/>
            </a:prstGeom>
            <a:solidFill>
              <a:schemeClr val="accent1"/>
            </a:solidFill>
            <a:ln w="9525" cap="flat" cmpd="sng" algn="ctr">
              <a:solidFill>
                <a:srgbClr val="FF0000"/>
              </a:solidFill>
              <a:prstDash val="solid"/>
              <a:round/>
              <a:headEnd type="none" w="med" len="med"/>
              <a:tailEnd type="none" w="med" len="med"/>
            </a:ln>
            <a:effectLst/>
          </p:spPr>
        </p:cxnSp>
      </p:grpSp>
      <p:grpSp>
        <p:nvGrpSpPr>
          <p:cNvPr id="23" name="Group 22"/>
          <p:cNvGrpSpPr/>
          <p:nvPr/>
        </p:nvGrpSpPr>
        <p:grpSpPr>
          <a:xfrm>
            <a:off x="3362141" y="4841360"/>
            <a:ext cx="291963" cy="186092"/>
            <a:chOff x="3810000" y="2871411"/>
            <a:chExt cx="152400" cy="100389"/>
          </a:xfrm>
        </p:grpSpPr>
        <p:cxnSp>
          <p:nvCxnSpPr>
            <p:cNvPr id="24" name="Straight Connector 23"/>
            <p:cNvCxnSpPr/>
            <p:nvPr/>
          </p:nvCxnSpPr>
          <p:spPr bwMode="auto">
            <a:xfrm>
              <a:off x="3810000" y="2871411"/>
              <a:ext cx="152400" cy="100389"/>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5" name="Straight Connector 24"/>
            <p:cNvCxnSpPr/>
            <p:nvPr/>
          </p:nvCxnSpPr>
          <p:spPr bwMode="auto">
            <a:xfrm flipH="1">
              <a:off x="3810000" y="2871411"/>
              <a:ext cx="152400" cy="100389"/>
            </a:xfrm>
            <a:prstGeom prst="line">
              <a:avLst/>
            </a:prstGeom>
            <a:solidFill>
              <a:schemeClr val="accent1"/>
            </a:solidFill>
            <a:ln w="9525" cap="flat" cmpd="sng" algn="ctr">
              <a:solidFill>
                <a:srgbClr val="FF0000"/>
              </a:solidFill>
              <a:prstDash val="solid"/>
              <a:round/>
              <a:headEnd type="none" w="med" len="med"/>
              <a:tailEnd type="none" w="med" len="med"/>
            </a:ln>
            <a:effectLst/>
          </p:spPr>
        </p:cxnSp>
      </p:grpSp>
      <p:cxnSp>
        <p:nvCxnSpPr>
          <p:cNvPr id="26" name="Straight Connector 25"/>
          <p:cNvCxnSpPr/>
          <p:nvPr/>
        </p:nvCxnSpPr>
        <p:spPr bwMode="auto">
          <a:xfrm flipH="1" flipV="1">
            <a:off x="4648200" y="5257801"/>
            <a:ext cx="134510" cy="457199"/>
          </a:xfrm>
          <a:prstGeom prst="line">
            <a:avLst/>
          </a:prstGeom>
          <a:solidFill>
            <a:schemeClr val="accent1"/>
          </a:solidFill>
          <a:ln w="9525" cap="flat" cmpd="sng" algn="ctr">
            <a:solidFill>
              <a:srgbClr val="FF0000"/>
            </a:solidFill>
            <a:prstDash val="solid"/>
            <a:round/>
            <a:headEnd type="none" w="med" len="med"/>
            <a:tailEnd type="triangle" w="med" len="med"/>
          </a:ln>
          <a:effectLst/>
        </p:spPr>
      </p:cxnSp>
      <p:sp>
        <p:nvSpPr>
          <p:cNvPr id="30" name="Rectangle 29"/>
          <p:cNvSpPr/>
          <p:nvPr/>
        </p:nvSpPr>
        <p:spPr>
          <a:xfrm>
            <a:off x="4353002" y="5648108"/>
            <a:ext cx="1011815" cy="338554"/>
          </a:xfrm>
          <a:prstGeom prst="rect">
            <a:avLst/>
          </a:prstGeom>
        </p:spPr>
        <p:txBody>
          <a:bodyPr wrap="none">
            <a:spAutoFit/>
          </a:bodyPr>
          <a:lstStyle/>
          <a:p>
            <a:r>
              <a:rPr lang="en-US" sz="1600" dirty="0">
                <a:solidFill>
                  <a:srgbClr val="FF0000"/>
                </a:solidFill>
                <a:latin typeface="Times New Roman" panose="02020603050405020304" pitchFamily="18" charset="0"/>
                <a:cs typeface="Times New Roman" panose="02020603050405020304" pitchFamily="18" charset="0"/>
              </a:rPr>
              <a:t>Switch on</a:t>
            </a:r>
            <a:endParaRPr lang="en-US" sz="1600" dirty="0">
              <a:solidFill>
                <a:srgbClr val="FF0000"/>
              </a:solidFill>
            </a:endParaRPr>
          </a:p>
        </p:txBody>
      </p:sp>
    </p:spTree>
    <p:extLst>
      <p:ext uri="{BB962C8B-B14F-4D97-AF65-F5344CB8AC3E}">
        <p14:creationId xmlns:p14="http://schemas.microsoft.com/office/powerpoint/2010/main" val="2644783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A1F5-C9A0-244D-9E8D-77FC9F4EAD4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6E54CC9-21B1-DC4C-A358-44A010E63FC1}"/>
              </a:ext>
            </a:extLst>
          </p:cNvPr>
          <p:cNvSpPr>
            <a:spLocks noGrp="1"/>
          </p:cNvSpPr>
          <p:nvPr>
            <p:ph idx="1"/>
          </p:nvPr>
        </p:nvSpPr>
        <p:spPr/>
        <p:txBody>
          <a:bodyPr/>
          <a:lstStyle/>
          <a:p>
            <a:pPr marL="0" indent="0" algn="ctr">
              <a:buNone/>
            </a:pPr>
            <a:r>
              <a:rPr lang="en-US" sz="2800" dirty="0">
                <a:solidFill>
                  <a:schemeClr val="tx1"/>
                </a:solidFill>
              </a:rPr>
              <a:t>Utility I</a:t>
            </a:r>
          </a:p>
          <a:p>
            <a:pPr marL="0" indent="0" algn="ctr">
              <a:buNone/>
            </a:pPr>
            <a:endParaRPr lang="en-US" sz="2800" dirty="0">
              <a:solidFill>
                <a:schemeClr val="tx1"/>
              </a:solidFill>
            </a:endParaRPr>
          </a:p>
          <a:p>
            <a:pPr marL="0" indent="0" algn="ctr">
              <a:buNone/>
            </a:pPr>
            <a:r>
              <a:rPr lang="en-US" sz="2800" dirty="0">
                <a:solidFill>
                  <a:schemeClr val="tx1"/>
                </a:solidFill>
              </a:rPr>
              <a:t>These slides have been edited to remove business-sensitive information.</a:t>
            </a:r>
          </a:p>
        </p:txBody>
      </p:sp>
      <p:sp>
        <p:nvSpPr>
          <p:cNvPr id="4" name="Slide Number Placeholder 3">
            <a:extLst>
              <a:ext uri="{FF2B5EF4-FFF2-40B4-BE49-F238E27FC236}">
                <a16:creationId xmlns:a16="http://schemas.microsoft.com/office/drawing/2014/main" id="{F0653DAB-8AC6-C44B-8614-60CDB63749AA}"/>
              </a:ext>
            </a:extLst>
          </p:cNvPr>
          <p:cNvSpPr>
            <a:spLocks noGrp="1"/>
          </p:cNvSpPr>
          <p:nvPr>
            <p:ph type="sldNum" sz="quarter" idx="4"/>
          </p:nvPr>
        </p:nvSpPr>
        <p:spPr/>
        <p:txBody>
          <a:bodyPr/>
          <a:lstStyle/>
          <a:p>
            <a:fld id="{179A9A4E-4C82-4D44-9372-C31BB3818094}" type="slidenum">
              <a:rPr lang="en-US" smtClean="0"/>
              <a:pPr/>
              <a:t>2</a:t>
            </a:fld>
            <a:endParaRPr lang="en-US" dirty="0"/>
          </a:p>
        </p:txBody>
      </p:sp>
      <p:sp>
        <p:nvSpPr>
          <p:cNvPr id="5" name="Text Placeholder 4">
            <a:extLst>
              <a:ext uri="{FF2B5EF4-FFF2-40B4-BE49-F238E27FC236}">
                <a16:creationId xmlns:a16="http://schemas.microsoft.com/office/drawing/2014/main" id="{5136F0B0-DC0A-4943-8CD0-A740976926D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309835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20</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3" name="Rectangle 12"/>
          <p:cNvSpPr/>
          <p:nvPr/>
        </p:nvSpPr>
        <p:spPr>
          <a:xfrm>
            <a:off x="927421" y="1143000"/>
            <a:ext cx="2868093"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Substation transformer</a:t>
            </a:r>
            <a:endParaRPr lang="en-US" dirty="0"/>
          </a:p>
        </p:txBody>
      </p:sp>
      <p:sp>
        <p:nvSpPr>
          <p:cNvPr id="7" name="Rectangle 6"/>
          <p:cNvSpPr/>
          <p:nvPr/>
        </p:nvSpPr>
        <p:spPr>
          <a:xfrm>
            <a:off x="1143000" y="3629561"/>
            <a:ext cx="7644091" cy="1323439"/>
          </a:xfrm>
          <a:prstGeom prst="rect">
            <a:avLst/>
          </a:prstGeom>
        </p:spPr>
        <p:txBody>
          <a:bodyPr wrap="square">
            <a:spAutoFit/>
          </a:bodyPr>
          <a:lstStyle/>
          <a:p>
            <a:pPr marL="285750" indent="-285750">
              <a:buFont typeface="Arial" panose="020B0604020202020204" pitchFamily="34" charset="0"/>
              <a:buChar char="•"/>
            </a:pPr>
            <a:r>
              <a:rPr lang="en-US" sz="1600" dirty="0"/>
              <a:t>The figure above defines the various voltages and currents for all transformer banks connected between the source side </a:t>
            </a:r>
            <a:r>
              <a:rPr lang="en-US" sz="1600" i="1" dirty="0"/>
              <a:t>Node </a:t>
            </a:r>
            <a:r>
              <a:rPr lang="en-US" sz="1600" dirty="0"/>
              <a:t>n and the load side </a:t>
            </a:r>
            <a:r>
              <a:rPr lang="en-US" sz="1600" i="1" dirty="0"/>
              <a:t>Node m</a:t>
            </a:r>
            <a:r>
              <a:rPr lang="en-US" sz="1600" dirty="0"/>
              <a:t>. This model can represent a step-down or a step-up transformer bank. </a:t>
            </a:r>
          </a:p>
          <a:p>
            <a:pPr marL="285750" indent="-285750">
              <a:buFont typeface="Arial" panose="020B0604020202020204" pitchFamily="34" charset="0"/>
              <a:buChar char="•"/>
            </a:pPr>
            <a:r>
              <a:rPr lang="en-US" sz="1600" dirty="0"/>
              <a:t>The generalized matrix equations for computing the voltages and currents at </a:t>
            </a:r>
            <a:r>
              <a:rPr lang="en-US" sz="1600" i="1" dirty="0"/>
              <a:t>Node </a:t>
            </a:r>
            <a:r>
              <a:rPr lang="en-US" sz="1600" dirty="0"/>
              <a:t>n as a function of the voltages and currents at </a:t>
            </a:r>
            <a:r>
              <a:rPr lang="en-US" sz="1600" i="1" dirty="0"/>
              <a:t>Node m</a:t>
            </a:r>
            <a:r>
              <a:rPr lang="en-US" sz="1600" dirty="0"/>
              <a:t> are given by:</a:t>
            </a:r>
          </a:p>
        </p:txBody>
      </p:sp>
      <p:pic>
        <p:nvPicPr>
          <p:cNvPr id="8" name="Picture 7"/>
          <p:cNvPicPr>
            <a:picLocks noChangeAspect="1"/>
          </p:cNvPicPr>
          <p:nvPr/>
        </p:nvPicPr>
        <p:blipFill>
          <a:blip r:embed="rId3"/>
          <a:stretch>
            <a:fillRect/>
          </a:stretch>
        </p:blipFill>
        <p:spPr>
          <a:xfrm>
            <a:off x="3276600" y="4953000"/>
            <a:ext cx="3962400" cy="1066117"/>
          </a:xfrm>
          <a:prstGeom prst="rect">
            <a:avLst/>
          </a:prstGeom>
        </p:spPr>
      </p:pic>
      <p:pic>
        <p:nvPicPr>
          <p:cNvPr id="20" name="Picture 19"/>
          <p:cNvPicPr>
            <a:picLocks noChangeAspect="1"/>
          </p:cNvPicPr>
          <p:nvPr/>
        </p:nvPicPr>
        <p:blipFill>
          <a:blip r:embed="rId4"/>
          <a:stretch>
            <a:fillRect/>
          </a:stretch>
        </p:blipFill>
        <p:spPr>
          <a:xfrm>
            <a:off x="2577722" y="1883099"/>
            <a:ext cx="4661278" cy="1592565"/>
          </a:xfrm>
          <a:prstGeom prst="rect">
            <a:avLst/>
          </a:prstGeom>
        </p:spPr>
      </p:pic>
      <p:sp>
        <p:nvSpPr>
          <p:cNvPr id="21" name="Rectangle 20"/>
          <p:cNvSpPr/>
          <p:nvPr/>
        </p:nvSpPr>
        <p:spPr>
          <a:xfrm>
            <a:off x="1270073" y="1509356"/>
            <a:ext cx="2692328" cy="338554"/>
          </a:xfrm>
          <a:prstGeom prst="rect">
            <a:avLst/>
          </a:prstGeom>
        </p:spPr>
        <p:txBody>
          <a:bodyPr wrap="square">
            <a:spAutoFit/>
          </a:bodyPr>
          <a:lstStyle/>
          <a:p>
            <a:r>
              <a:rPr lang="en-US" sz="1600" dirty="0"/>
              <a:t>General transformer model:</a:t>
            </a:r>
          </a:p>
        </p:txBody>
      </p:sp>
    </p:spTree>
    <p:extLst>
      <p:ext uri="{BB962C8B-B14F-4D97-AF65-F5344CB8AC3E}">
        <p14:creationId xmlns:p14="http://schemas.microsoft.com/office/powerpoint/2010/main" val="2219765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21</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3" name="Rectangle 12"/>
          <p:cNvSpPr/>
          <p:nvPr/>
        </p:nvSpPr>
        <p:spPr>
          <a:xfrm>
            <a:off x="927421" y="1143000"/>
            <a:ext cx="2868093"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Substation transformer</a:t>
            </a:r>
            <a:endParaRPr lang="en-US" dirty="0"/>
          </a:p>
        </p:txBody>
      </p:sp>
      <p:sp>
        <p:nvSpPr>
          <p:cNvPr id="18" name="Rectangle 17"/>
          <p:cNvSpPr/>
          <p:nvPr/>
        </p:nvSpPr>
        <p:spPr>
          <a:xfrm>
            <a:off x="1303008" y="5018782"/>
            <a:ext cx="7414191" cy="1077218"/>
          </a:xfrm>
          <a:prstGeom prst="rect">
            <a:avLst/>
          </a:prstGeom>
        </p:spPr>
        <p:txBody>
          <a:bodyPr wrap="square">
            <a:spAutoFit/>
          </a:bodyPr>
          <a:lstStyle/>
          <a:p>
            <a:r>
              <a:rPr lang="en-US" sz="1600" i="1" dirty="0" err="1"/>
              <a:t>n</a:t>
            </a:r>
            <a:r>
              <a:rPr lang="en-US" sz="1600" i="1" baseline="-25000" dirty="0" err="1"/>
              <a:t>t</a:t>
            </a:r>
            <a:r>
              <a:rPr lang="en-US" sz="1600" dirty="0"/>
              <a:t> is the turns ratio. </a:t>
            </a:r>
            <a:r>
              <a:rPr lang="en-US" sz="1600" dirty="0" err="1"/>
              <a:t>Z</a:t>
            </a:r>
            <a:r>
              <a:rPr lang="en-US" sz="1600" i="1" dirty="0" err="1"/>
              <a:t>t</a:t>
            </a:r>
            <a:r>
              <a:rPr lang="en-US" sz="1600" i="1" baseline="-25000" dirty="0" err="1"/>
              <a:t>a</a:t>
            </a:r>
            <a:r>
              <a:rPr lang="en-US" sz="1600" i="1" baseline="-25000" dirty="0"/>
              <a:t> </a:t>
            </a:r>
            <a:r>
              <a:rPr lang="en-US" sz="1600" i="1" dirty="0"/>
              <a:t>, </a:t>
            </a:r>
            <a:r>
              <a:rPr lang="en-US" sz="1600" i="1" dirty="0" err="1"/>
              <a:t>Zt</a:t>
            </a:r>
            <a:r>
              <a:rPr lang="en-US" sz="1600" i="1" baseline="-25000" dirty="0" err="1"/>
              <a:t>b</a:t>
            </a:r>
            <a:r>
              <a:rPr lang="en-US" sz="1600" i="1" baseline="-25000" dirty="0"/>
              <a:t> ,</a:t>
            </a:r>
            <a:r>
              <a:rPr lang="en-US" sz="1600" dirty="0"/>
              <a:t> and</a:t>
            </a:r>
            <a:r>
              <a:rPr lang="en-US" sz="1600" i="1" baseline="-25000" dirty="0"/>
              <a:t> </a:t>
            </a:r>
            <a:r>
              <a:rPr lang="en-US" sz="1600" i="1" dirty="0"/>
              <a:t>Zt</a:t>
            </a:r>
            <a:r>
              <a:rPr lang="en-US" sz="1600" i="1" baseline="-25000" dirty="0"/>
              <a:t>c  </a:t>
            </a:r>
            <a:r>
              <a:rPr lang="en-US" sz="1600" dirty="0"/>
              <a:t>are the impedances of phase A, phase B and phase C, respectively.</a:t>
            </a:r>
            <a:endParaRPr lang="en-US" sz="1600" i="1" dirty="0"/>
          </a:p>
          <a:p>
            <a:r>
              <a:rPr lang="en-US" sz="1600" dirty="0"/>
              <a:t>It can be seen that </a:t>
            </a:r>
            <a:r>
              <a:rPr lang="en-US" sz="1600" i="1" dirty="0"/>
              <a:t>a</a:t>
            </a:r>
            <a:r>
              <a:rPr lang="en-US" sz="1600" i="1" baseline="-25000" dirty="0"/>
              <a:t>t</a:t>
            </a:r>
            <a:r>
              <a:rPr lang="en-US" sz="1600" dirty="0"/>
              <a:t>, </a:t>
            </a:r>
            <a:r>
              <a:rPr lang="en-US" sz="1600" i="1" dirty="0" err="1"/>
              <a:t>b</a:t>
            </a:r>
            <a:r>
              <a:rPr lang="en-US" sz="1600" i="1" baseline="-25000" dirty="0" err="1"/>
              <a:t>t</a:t>
            </a:r>
            <a:r>
              <a:rPr lang="en-US" sz="1600" dirty="0"/>
              <a:t>, </a:t>
            </a:r>
            <a:r>
              <a:rPr lang="en-US" sz="1600" i="1" dirty="0" err="1"/>
              <a:t>c</a:t>
            </a:r>
            <a:r>
              <a:rPr lang="en-US" sz="1600" i="1" baseline="-25000" dirty="0" err="1"/>
              <a:t>t</a:t>
            </a:r>
            <a:r>
              <a:rPr lang="en-US" sz="1600" dirty="0"/>
              <a:t> and </a:t>
            </a:r>
            <a:r>
              <a:rPr lang="en-US" sz="1600" i="1" dirty="0" err="1"/>
              <a:t>d</a:t>
            </a:r>
            <a:r>
              <a:rPr lang="en-US" sz="1600" i="1" baseline="-25000" dirty="0" err="1"/>
              <a:t>t</a:t>
            </a:r>
            <a:r>
              <a:rPr lang="en-US" sz="1600" dirty="0"/>
              <a:t> depend on </a:t>
            </a:r>
            <a:r>
              <a:rPr lang="en-US" sz="1600" i="1" dirty="0" err="1"/>
              <a:t>n</a:t>
            </a:r>
            <a:r>
              <a:rPr lang="en-US" sz="1600" i="1" baseline="-25000" dirty="0" err="1"/>
              <a:t>t</a:t>
            </a:r>
            <a:r>
              <a:rPr lang="en-US" sz="1600" dirty="0"/>
              <a:t>, </a:t>
            </a:r>
            <a:r>
              <a:rPr lang="en-US" sz="1600" dirty="0" err="1"/>
              <a:t>Z</a:t>
            </a:r>
            <a:r>
              <a:rPr lang="en-US" sz="1600" i="1" dirty="0" err="1"/>
              <a:t>t</a:t>
            </a:r>
            <a:r>
              <a:rPr lang="en-US" sz="1600" i="1" baseline="-25000" dirty="0" err="1"/>
              <a:t>a</a:t>
            </a:r>
            <a:r>
              <a:rPr lang="en-US" sz="1600" i="1" baseline="-25000" dirty="0"/>
              <a:t> </a:t>
            </a:r>
            <a:r>
              <a:rPr lang="en-US" sz="1600" i="1" dirty="0"/>
              <a:t>, </a:t>
            </a:r>
            <a:r>
              <a:rPr lang="en-US" sz="1600" i="1" dirty="0" err="1"/>
              <a:t>Zt</a:t>
            </a:r>
            <a:r>
              <a:rPr lang="en-US" sz="1600" i="1" baseline="-25000" dirty="0" err="1"/>
              <a:t>b</a:t>
            </a:r>
            <a:r>
              <a:rPr lang="en-US" sz="1600" i="1" baseline="-25000" dirty="0"/>
              <a:t> , </a:t>
            </a:r>
            <a:r>
              <a:rPr lang="en-US" sz="1600" i="1" dirty="0"/>
              <a:t>Zt</a:t>
            </a:r>
            <a:r>
              <a:rPr lang="en-US" sz="1600" i="1" baseline="-25000" dirty="0"/>
              <a:t>c </a:t>
            </a:r>
            <a:r>
              <a:rPr lang="en-US" sz="1600" dirty="0"/>
              <a:t>,  i.e., depend on the specific winding connection, impedance and rating of a transformer. </a:t>
            </a:r>
          </a:p>
        </p:txBody>
      </p:sp>
      <p:grpSp>
        <p:nvGrpSpPr>
          <p:cNvPr id="10" name="Group 9"/>
          <p:cNvGrpSpPr/>
          <p:nvPr/>
        </p:nvGrpSpPr>
        <p:grpSpPr>
          <a:xfrm>
            <a:off x="2804684" y="1600200"/>
            <a:ext cx="3614914" cy="625135"/>
            <a:chOff x="2492016" y="3362512"/>
            <a:chExt cx="5267325" cy="949184"/>
          </a:xfrm>
        </p:grpSpPr>
        <p:pic>
          <p:nvPicPr>
            <p:cNvPr id="3" name="Picture 2"/>
            <p:cNvPicPr>
              <a:picLocks noChangeAspect="1"/>
            </p:cNvPicPr>
            <p:nvPr/>
          </p:nvPicPr>
          <p:blipFill>
            <a:blip r:embed="rId3"/>
            <a:stretch>
              <a:fillRect/>
            </a:stretch>
          </p:blipFill>
          <p:spPr>
            <a:xfrm>
              <a:off x="2492016" y="3362512"/>
              <a:ext cx="5267325" cy="485775"/>
            </a:xfrm>
            <a:prstGeom prst="rect">
              <a:avLst/>
            </a:prstGeom>
          </p:spPr>
        </p:pic>
        <p:pic>
          <p:nvPicPr>
            <p:cNvPr id="9" name="Picture 8"/>
            <p:cNvPicPr>
              <a:picLocks noChangeAspect="1"/>
            </p:cNvPicPr>
            <p:nvPr/>
          </p:nvPicPr>
          <p:blipFill>
            <a:blip r:embed="rId4"/>
            <a:stretch>
              <a:fillRect/>
            </a:stretch>
          </p:blipFill>
          <p:spPr>
            <a:xfrm>
              <a:off x="2720615" y="3825921"/>
              <a:ext cx="4810125" cy="485775"/>
            </a:xfrm>
            <a:prstGeom prst="rect">
              <a:avLst/>
            </a:prstGeom>
          </p:spPr>
        </p:pic>
      </p:grpSp>
      <p:grpSp>
        <p:nvGrpSpPr>
          <p:cNvPr id="16" name="Group 15"/>
          <p:cNvGrpSpPr/>
          <p:nvPr/>
        </p:nvGrpSpPr>
        <p:grpSpPr>
          <a:xfrm>
            <a:off x="923952" y="2895600"/>
            <a:ext cx="3452148" cy="2119130"/>
            <a:chOff x="5105904" y="191469"/>
            <a:chExt cx="4159234" cy="2593465"/>
          </a:xfrm>
        </p:grpSpPr>
        <p:pic>
          <p:nvPicPr>
            <p:cNvPr id="17" name="Picture 16"/>
            <p:cNvPicPr>
              <a:picLocks noChangeAspect="1"/>
            </p:cNvPicPr>
            <p:nvPr/>
          </p:nvPicPr>
          <p:blipFill>
            <a:blip r:embed="rId5"/>
            <a:stretch>
              <a:fillRect/>
            </a:stretch>
          </p:blipFill>
          <p:spPr>
            <a:xfrm>
              <a:off x="5105904" y="191469"/>
              <a:ext cx="4159234" cy="2593465"/>
            </a:xfrm>
            <a:prstGeom prst="rect">
              <a:avLst/>
            </a:prstGeom>
          </p:spPr>
        </p:pic>
        <p:sp>
          <p:nvSpPr>
            <p:cNvPr id="20" name="Oval 19"/>
            <p:cNvSpPr/>
            <p:nvPr/>
          </p:nvSpPr>
          <p:spPr bwMode="auto">
            <a:xfrm>
              <a:off x="5171407" y="1197673"/>
              <a:ext cx="391194" cy="362314"/>
            </a:xfrm>
            <a:prstGeom prst="ellipse">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1" name="Oval 20"/>
            <p:cNvSpPr/>
            <p:nvPr/>
          </p:nvSpPr>
          <p:spPr bwMode="auto">
            <a:xfrm>
              <a:off x="5214227" y="1730387"/>
              <a:ext cx="696748" cy="362314"/>
            </a:xfrm>
            <a:prstGeom prst="ellipse">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2" name="Oval 21"/>
            <p:cNvSpPr/>
            <p:nvPr/>
          </p:nvSpPr>
          <p:spPr bwMode="auto">
            <a:xfrm>
              <a:off x="6354176" y="1721764"/>
              <a:ext cx="696748" cy="362314"/>
            </a:xfrm>
            <a:prstGeom prst="ellipse">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3" name="Oval 22"/>
            <p:cNvSpPr/>
            <p:nvPr/>
          </p:nvSpPr>
          <p:spPr bwMode="auto">
            <a:xfrm>
              <a:off x="7429500" y="1709179"/>
              <a:ext cx="696748" cy="362314"/>
            </a:xfrm>
            <a:prstGeom prst="ellipse">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grpSp>
        <p:nvGrpSpPr>
          <p:cNvPr id="24" name="Group 23"/>
          <p:cNvGrpSpPr/>
          <p:nvPr/>
        </p:nvGrpSpPr>
        <p:grpSpPr>
          <a:xfrm>
            <a:off x="4565502" y="3128778"/>
            <a:ext cx="1606698" cy="702021"/>
            <a:chOff x="5266506" y="3796684"/>
            <a:chExt cx="2772594" cy="1428750"/>
          </a:xfrm>
        </p:grpSpPr>
        <p:pic>
          <p:nvPicPr>
            <p:cNvPr id="14" name="Picture 13"/>
            <p:cNvPicPr>
              <a:picLocks noChangeAspect="1"/>
            </p:cNvPicPr>
            <p:nvPr/>
          </p:nvPicPr>
          <p:blipFill>
            <a:blip r:embed="rId6"/>
            <a:stretch>
              <a:fillRect/>
            </a:stretch>
          </p:blipFill>
          <p:spPr>
            <a:xfrm>
              <a:off x="5715000" y="3796684"/>
              <a:ext cx="2324100" cy="1428750"/>
            </a:xfrm>
            <a:prstGeom prst="rect">
              <a:avLst/>
            </a:prstGeom>
          </p:spPr>
        </p:pic>
        <p:pic>
          <p:nvPicPr>
            <p:cNvPr id="15" name="Picture 14"/>
            <p:cNvPicPr>
              <a:picLocks noChangeAspect="1"/>
            </p:cNvPicPr>
            <p:nvPr/>
          </p:nvPicPr>
          <p:blipFill>
            <a:blip r:embed="rId7"/>
            <a:stretch>
              <a:fillRect/>
            </a:stretch>
          </p:blipFill>
          <p:spPr>
            <a:xfrm>
              <a:off x="5266506" y="4262854"/>
              <a:ext cx="561975" cy="485775"/>
            </a:xfrm>
            <a:prstGeom prst="rect">
              <a:avLst/>
            </a:prstGeom>
          </p:spPr>
        </p:pic>
      </p:grpSp>
      <p:grpSp>
        <p:nvGrpSpPr>
          <p:cNvPr id="27" name="Group 26"/>
          <p:cNvGrpSpPr/>
          <p:nvPr/>
        </p:nvGrpSpPr>
        <p:grpSpPr>
          <a:xfrm>
            <a:off x="6442458" y="3117034"/>
            <a:ext cx="2286394" cy="668827"/>
            <a:chOff x="6517178" y="3826984"/>
            <a:chExt cx="3108685" cy="980337"/>
          </a:xfrm>
        </p:grpSpPr>
        <p:pic>
          <p:nvPicPr>
            <p:cNvPr id="25" name="Picture 24"/>
            <p:cNvPicPr>
              <a:picLocks noChangeAspect="1"/>
            </p:cNvPicPr>
            <p:nvPr/>
          </p:nvPicPr>
          <p:blipFill>
            <a:blip r:embed="rId8"/>
            <a:stretch>
              <a:fillRect/>
            </a:stretch>
          </p:blipFill>
          <p:spPr>
            <a:xfrm>
              <a:off x="7003464" y="3826984"/>
              <a:ext cx="2622399" cy="980337"/>
            </a:xfrm>
            <a:prstGeom prst="rect">
              <a:avLst/>
            </a:prstGeom>
          </p:spPr>
        </p:pic>
        <p:pic>
          <p:nvPicPr>
            <p:cNvPr id="26" name="Picture 25"/>
            <p:cNvPicPr>
              <a:picLocks noChangeAspect="1"/>
            </p:cNvPicPr>
            <p:nvPr/>
          </p:nvPicPr>
          <p:blipFill>
            <a:blip r:embed="rId9"/>
            <a:stretch>
              <a:fillRect/>
            </a:stretch>
          </p:blipFill>
          <p:spPr>
            <a:xfrm>
              <a:off x="6517178" y="4054778"/>
              <a:ext cx="521286" cy="479247"/>
            </a:xfrm>
            <a:prstGeom prst="rect">
              <a:avLst/>
            </a:prstGeom>
          </p:spPr>
        </p:pic>
      </p:grpSp>
      <p:pic>
        <p:nvPicPr>
          <p:cNvPr id="28" name="Picture 27"/>
          <p:cNvPicPr>
            <a:picLocks noChangeAspect="1"/>
          </p:cNvPicPr>
          <p:nvPr/>
        </p:nvPicPr>
        <p:blipFill>
          <a:blip r:embed="rId10"/>
          <a:stretch>
            <a:fillRect/>
          </a:stretch>
        </p:blipFill>
        <p:spPr>
          <a:xfrm>
            <a:off x="4766815" y="3934989"/>
            <a:ext cx="1400907" cy="904005"/>
          </a:xfrm>
          <a:prstGeom prst="rect">
            <a:avLst/>
          </a:prstGeom>
        </p:spPr>
      </p:pic>
      <p:grpSp>
        <p:nvGrpSpPr>
          <p:cNvPr id="31" name="Group 30"/>
          <p:cNvGrpSpPr/>
          <p:nvPr/>
        </p:nvGrpSpPr>
        <p:grpSpPr>
          <a:xfrm>
            <a:off x="6715625" y="4013821"/>
            <a:ext cx="1808749" cy="772177"/>
            <a:chOff x="6757910" y="4660240"/>
            <a:chExt cx="1808749" cy="772177"/>
          </a:xfrm>
        </p:grpSpPr>
        <p:pic>
          <p:nvPicPr>
            <p:cNvPr id="29" name="Picture 28"/>
            <p:cNvPicPr>
              <a:picLocks noChangeAspect="1"/>
            </p:cNvPicPr>
            <p:nvPr/>
          </p:nvPicPr>
          <p:blipFill>
            <a:blip r:embed="rId11"/>
            <a:stretch>
              <a:fillRect/>
            </a:stretch>
          </p:blipFill>
          <p:spPr>
            <a:xfrm>
              <a:off x="7181887" y="4660240"/>
              <a:ext cx="1384772" cy="772177"/>
            </a:xfrm>
            <a:prstGeom prst="rect">
              <a:avLst/>
            </a:prstGeom>
          </p:spPr>
        </p:pic>
        <p:pic>
          <p:nvPicPr>
            <p:cNvPr id="30" name="Picture 29"/>
            <p:cNvPicPr>
              <a:picLocks noChangeAspect="1"/>
            </p:cNvPicPr>
            <p:nvPr/>
          </p:nvPicPr>
          <p:blipFill>
            <a:blip r:embed="rId12"/>
            <a:stretch>
              <a:fillRect/>
            </a:stretch>
          </p:blipFill>
          <p:spPr>
            <a:xfrm>
              <a:off x="6757910" y="4880801"/>
              <a:ext cx="419063" cy="337954"/>
            </a:xfrm>
            <a:prstGeom prst="rect">
              <a:avLst/>
            </a:prstGeom>
          </p:spPr>
        </p:pic>
      </p:grpSp>
      <p:sp>
        <p:nvSpPr>
          <p:cNvPr id="6" name="Rectangle 5"/>
          <p:cNvSpPr/>
          <p:nvPr/>
        </p:nvSpPr>
        <p:spPr>
          <a:xfrm>
            <a:off x="1219200" y="2234549"/>
            <a:ext cx="7162800" cy="584775"/>
          </a:xfrm>
          <a:prstGeom prst="rect">
            <a:avLst/>
          </a:prstGeom>
        </p:spPr>
        <p:txBody>
          <a:bodyPr wrap="square">
            <a:spAutoFit/>
          </a:bodyPr>
          <a:lstStyle/>
          <a:p>
            <a:r>
              <a:rPr lang="en-US" sz="1600" dirty="0"/>
              <a:t>For a specific delta-grounded wye step-down connection transformer, we have the following model and parameters</a:t>
            </a:r>
          </a:p>
        </p:txBody>
      </p:sp>
    </p:spTree>
    <p:extLst>
      <p:ext uri="{BB962C8B-B14F-4D97-AF65-F5344CB8AC3E}">
        <p14:creationId xmlns:p14="http://schemas.microsoft.com/office/powerpoint/2010/main" val="3405551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22</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6" name="Rectangle 15"/>
          <p:cNvSpPr/>
          <p:nvPr/>
        </p:nvSpPr>
        <p:spPr>
          <a:xfrm>
            <a:off x="3441700" y="1543110"/>
            <a:ext cx="5321300" cy="2308324"/>
          </a:xfrm>
          <a:prstGeom prst="rect">
            <a:avLst/>
          </a:prstGeom>
        </p:spPr>
        <p:txBody>
          <a:bodyPr wrap="square">
            <a:spAutoFit/>
          </a:bodyPr>
          <a:lstStyle/>
          <a:p>
            <a:pPr marL="342900" indent="-342900" algn="jus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The purpose of a voltage regulator is to keep the voltage in a circuit relatively close to a desired value.</a:t>
            </a:r>
          </a:p>
          <a:p>
            <a:pPr marL="342900" indent="-342900" algn="just">
              <a:buFont typeface="Arial" panose="020B0604020202020204" pitchFamily="34" charset="0"/>
              <a:buChar char="•"/>
            </a:pPr>
            <a:r>
              <a:rPr lang="en-US" sz="1800" dirty="0"/>
              <a:t>As mentioned earlier, the voltage along a radial feeder decreases with the distance from the substation, because of the feeder voltage drop caused by the load current. That’s why we need voltage regulation.</a:t>
            </a:r>
          </a:p>
        </p:txBody>
      </p:sp>
      <p:pic>
        <p:nvPicPr>
          <p:cNvPr id="3" name="Picture 2"/>
          <p:cNvPicPr>
            <a:picLocks noChangeAspect="1"/>
          </p:cNvPicPr>
          <p:nvPr/>
        </p:nvPicPr>
        <p:blipFill>
          <a:blip r:embed="rId3"/>
          <a:stretch>
            <a:fillRect/>
          </a:stretch>
        </p:blipFill>
        <p:spPr>
          <a:xfrm>
            <a:off x="4572000" y="3886200"/>
            <a:ext cx="3553276" cy="2062330"/>
          </a:xfrm>
          <a:prstGeom prst="rect">
            <a:avLst/>
          </a:prstGeom>
        </p:spPr>
      </p:pic>
      <p:pic>
        <p:nvPicPr>
          <p:cNvPr id="12292" name="Picture 4" descr="Three voltage regulators on a platform beneath electric poles and li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962400"/>
            <a:ext cx="2477391" cy="194028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927421" y="1143000"/>
            <a:ext cx="3237361"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Voltage Regulator (Ch. 7) </a:t>
            </a:r>
            <a:endParaRPr lang="en-US" dirty="0"/>
          </a:p>
        </p:txBody>
      </p:sp>
      <p:grpSp>
        <p:nvGrpSpPr>
          <p:cNvPr id="17" name="Group 16"/>
          <p:cNvGrpSpPr/>
          <p:nvPr/>
        </p:nvGrpSpPr>
        <p:grpSpPr>
          <a:xfrm>
            <a:off x="836930" y="1691307"/>
            <a:ext cx="2565400" cy="2189577"/>
            <a:chOff x="836930" y="1676292"/>
            <a:chExt cx="2565400" cy="2189577"/>
          </a:xfrm>
        </p:grpSpPr>
        <p:pic>
          <p:nvPicPr>
            <p:cNvPr id="18" name="Picture 17"/>
            <p:cNvPicPr>
              <a:picLocks noChangeAspect="1"/>
            </p:cNvPicPr>
            <p:nvPr/>
          </p:nvPicPr>
          <p:blipFill>
            <a:blip r:embed="rId5"/>
            <a:stretch>
              <a:fillRect/>
            </a:stretch>
          </p:blipFill>
          <p:spPr>
            <a:xfrm>
              <a:off x="836930" y="1676292"/>
              <a:ext cx="2565400" cy="2189577"/>
            </a:xfrm>
            <a:prstGeom prst="rect">
              <a:avLst/>
            </a:prstGeom>
          </p:spPr>
        </p:pic>
        <p:sp>
          <p:nvSpPr>
            <p:cNvPr id="20" name="Oval 19"/>
            <p:cNvSpPr/>
            <p:nvPr/>
          </p:nvSpPr>
          <p:spPr bwMode="auto">
            <a:xfrm>
              <a:off x="1600200" y="2580580"/>
              <a:ext cx="914400" cy="376205"/>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Tree>
    <p:extLst>
      <p:ext uri="{BB962C8B-B14F-4D97-AF65-F5344CB8AC3E}">
        <p14:creationId xmlns:p14="http://schemas.microsoft.com/office/powerpoint/2010/main" val="89976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6" name="Rectangle 15"/>
          <p:cNvSpPr/>
          <p:nvPr/>
        </p:nvSpPr>
        <p:spPr>
          <a:xfrm>
            <a:off x="1419114" y="1572161"/>
            <a:ext cx="7343886" cy="1569660"/>
          </a:xfrm>
          <a:prstGeom prst="rect">
            <a:avLst/>
          </a:prstGeom>
        </p:spPr>
        <p:txBody>
          <a:bodyPr wrap="square">
            <a:spAutoFit/>
          </a:bodyPr>
          <a:lstStyle/>
          <a:p>
            <a:pPr algn="just"/>
            <a:r>
              <a:rPr lang="en-US" sz="1600" dirty="0">
                <a:latin typeface="Times New Roman" panose="02020603050405020304" pitchFamily="18" charset="0"/>
                <a:cs typeface="Times New Roman" panose="02020603050405020304" pitchFamily="18" charset="0"/>
              </a:rPr>
              <a:t>Generally, there are two types of voltage regulators:</a:t>
            </a:r>
          </a:p>
          <a:p>
            <a:pPr marL="342900" indent="-342900"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Step voltage regulator: It is a special transformer called an autotransformer, which has the ability to automatically change its turns ratio. It can be placed anywhere along the feeder.</a:t>
            </a:r>
          </a:p>
          <a:p>
            <a:pPr marL="342900" indent="-342900"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Load tap changer: it is similar to a step voltage regulator, but it is always in the substation.</a:t>
            </a:r>
          </a:p>
        </p:txBody>
      </p:sp>
      <p:sp>
        <p:nvSpPr>
          <p:cNvPr id="18" name="Rectangle 4"/>
          <p:cNvSpPr>
            <a:spLocks noChangeArrowheads="1"/>
          </p:cNvSpPr>
          <p:nvPr/>
        </p:nvSpPr>
        <p:spPr bwMode="auto">
          <a:xfrm>
            <a:off x="5248275" y="300025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19"/>
          <p:cNvSpPr/>
          <p:nvPr/>
        </p:nvSpPr>
        <p:spPr>
          <a:xfrm>
            <a:off x="927421" y="1143000"/>
            <a:ext cx="2382960"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Voltage Regulator</a:t>
            </a:r>
            <a:endParaRPr lang="en-US" sz="2000" dirty="0"/>
          </a:p>
        </p:txBody>
      </p:sp>
      <p:sp>
        <p:nvSpPr>
          <p:cNvPr id="3" name="Rectangle 2"/>
          <p:cNvSpPr/>
          <p:nvPr/>
        </p:nvSpPr>
        <p:spPr>
          <a:xfrm>
            <a:off x="1371600" y="3019961"/>
            <a:ext cx="7343886" cy="1323439"/>
          </a:xfrm>
          <a:prstGeom prst="rect">
            <a:avLst/>
          </a:prstGeom>
        </p:spPr>
        <p:txBody>
          <a:bodyPr wrap="square">
            <a:spAutoFit/>
          </a:bodyPr>
          <a:lstStyle/>
          <a:p>
            <a:r>
              <a:rPr lang="en-US" sz="1600" dirty="0"/>
              <a:t>A step-voltage regulator consists of an autotransformer and a load tap changing mechanism. First, let’s talk about the autotransformer. A two-winding transformer can be connected as an autotransformer, by changing its connection. For example, connecting the high-voltage terminal H1 to the low-voltage terminal X2 can create a “step-up” autotransformer.</a:t>
            </a:r>
          </a:p>
        </p:txBody>
      </p:sp>
      <p:pic>
        <p:nvPicPr>
          <p:cNvPr id="6" name="Picture 5"/>
          <p:cNvPicPr>
            <a:picLocks noChangeAspect="1"/>
          </p:cNvPicPr>
          <p:nvPr/>
        </p:nvPicPr>
        <p:blipFill>
          <a:blip r:embed="rId3"/>
          <a:stretch>
            <a:fillRect/>
          </a:stretch>
        </p:blipFill>
        <p:spPr>
          <a:xfrm>
            <a:off x="762000" y="4412858"/>
            <a:ext cx="3733800" cy="1606942"/>
          </a:xfrm>
          <a:prstGeom prst="rect">
            <a:avLst/>
          </a:prstGeom>
        </p:spPr>
      </p:pic>
      <p:sp>
        <p:nvSpPr>
          <p:cNvPr id="7" name="Rectangle 6"/>
          <p:cNvSpPr/>
          <p:nvPr/>
        </p:nvSpPr>
        <p:spPr>
          <a:xfrm>
            <a:off x="1419114" y="5787808"/>
            <a:ext cx="2148089"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A two-winding transformer</a:t>
            </a:r>
          </a:p>
        </p:txBody>
      </p:sp>
      <p:pic>
        <p:nvPicPr>
          <p:cNvPr id="8" name="Picture 7"/>
          <p:cNvPicPr>
            <a:picLocks noChangeAspect="1"/>
          </p:cNvPicPr>
          <p:nvPr/>
        </p:nvPicPr>
        <p:blipFill>
          <a:blip r:embed="rId4"/>
          <a:stretch>
            <a:fillRect/>
          </a:stretch>
        </p:blipFill>
        <p:spPr>
          <a:xfrm>
            <a:off x="5450428" y="4206990"/>
            <a:ext cx="3300103" cy="1660410"/>
          </a:xfrm>
          <a:prstGeom prst="rect">
            <a:avLst/>
          </a:prstGeom>
        </p:spPr>
      </p:pic>
      <p:sp>
        <p:nvSpPr>
          <p:cNvPr id="24" name="Rectangle 23"/>
          <p:cNvSpPr/>
          <p:nvPr/>
        </p:nvSpPr>
        <p:spPr>
          <a:xfrm>
            <a:off x="5943600" y="5787808"/>
            <a:ext cx="1933543"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Step-up autotransformer</a:t>
            </a:r>
          </a:p>
        </p:txBody>
      </p:sp>
      <p:sp>
        <p:nvSpPr>
          <p:cNvPr id="10" name="Right Arrow 9"/>
          <p:cNvSpPr/>
          <p:nvPr/>
        </p:nvSpPr>
        <p:spPr bwMode="auto">
          <a:xfrm>
            <a:off x="4695824" y="4877808"/>
            <a:ext cx="523875" cy="45259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1904124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6" name="Rectangle 15"/>
          <p:cNvSpPr/>
          <p:nvPr/>
        </p:nvSpPr>
        <p:spPr>
          <a:xfrm>
            <a:off x="1419114" y="1524000"/>
            <a:ext cx="7343886" cy="646331"/>
          </a:xfrm>
          <a:prstGeom prst="rect">
            <a:avLst/>
          </a:prstGeom>
        </p:spPr>
        <p:txBody>
          <a:bodyPr wrap="square">
            <a:spAutoFit/>
          </a:bodyPr>
          <a:lstStyle/>
          <a:p>
            <a:pPr algn="just"/>
            <a:r>
              <a:rPr lang="en-US" sz="1800" dirty="0">
                <a:latin typeface="Times New Roman" panose="02020603050405020304" pitchFamily="18" charset="0"/>
                <a:cs typeface="Times New Roman" panose="02020603050405020304" pitchFamily="18" charset="0"/>
              </a:rPr>
              <a:t>A step-down autotransformer can be created by reversing the connection between the shunt and series winding in a step-up auto-transformer.</a:t>
            </a:r>
          </a:p>
        </p:txBody>
      </p:sp>
      <p:sp>
        <p:nvSpPr>
          <p:cNvPr id="24" name="Rectangle 23"/>
          <p:cNvSpPr/>
          <p:nvPr/>
        </p:nvSpPr>
        <p:spPr>
          <a:xfrm>
            <a:off x="5201645" y="4191000"/>
            <a:ext cx="2153154"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Step-down autotransformer</a:t>
            </a:r>
          </a:p>
        </p:txBody>
      </p:sp>
      <p:pic>
        <p:nvPicPr>
          <p:cNvPr id="4" name="Picture 3"/>
          <p:cNvPicPr>
            <a:picLocks noChangeAspect="1"/>
          </p:cNvPicPr>
          <p:nvPr/>
        </p:nvPicPr>
        <p:blipFill>
          <a:blip r:embed="rId3"/>
          <a:stretch>
            <a:fillRect/>
          </a:stretch>
        </p:blipFill>
        <p:spPr>
          <a:xfrm>
            <a:off x="5567811" y="2438400"/>
            <a:ext cx="2788517" cy="1441052"/>
          </a:xfrm>
          <a:prstGeom prst="rect">
            <a:avLst/>
          </a:prstGeom>
        </p:spPr>
      </p:pic>
      <p:pic>
        <p:nvPicPr>
          <p:cNvPr id="15" name="Picture 14"/>
          <p:cNvPicPr>
            <a:picLocks noChangeAspect="1"/>
          </p:cNvPicPr>
          <p:nvPr/>
        </p:nvPicPr>
        <p:blipFill>
          <a:blip r:embed="rId4"/>
          <a:stretch>
            <a:fillRect/>
          </a:stretch>
        </p:blipFill>
        <p:spPr>
          <a:xfrm>
            <a:off x="1697824" y="2286000"/>
            <a:ext cx="2741141" cy="1735936"/>
          </a:xfrm>
          <a:prstGeom prst="rect">
            <a:avLst/>
          </a:prstGeom>
        </p:spPr>
      </p:pic>
      <p:sp>
        <p:nvSpPr>
          <p:cNvPr id="17" name="Rectangle 16"/>
          <p:cNvSpPr/>
          <p:nvPr/>
        </p:nvSpPr>
        <p:spPr>
          <a:xfrm>
            <a:off x="1066589" y="4267200"/>
            <a:ext cx="1933543"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Step-up autotransformer</a:t>
            </a:r>
          </a:p>
        </p:txBody>
      </p:sp>
      <p:sp>
        <p:nvSpPr>
          <p:cNvPr id="21" name="Right Arrow 20"/>
          <p:cNvSpPr/>
          <p:nvPr/>
        </p:nvSpPr>
        <p:spPr bwMode="auto">
          <a:xfrm>
            <a:off x="4800600" y="2895600"/>
            <a:ext cx="523875" cy="45259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22" name="Picture 21"/>
          <p:cNvPicPr>
            <a:picLocks noChangeAspect="1"/>
          </p:cNvPicPr>
          <p:nvPr/>
        </p:nvPicPr>
        <p:blipFill>
          <a:blip r:embed="rId5"/>
          <a:stretch>
            <a:fillRect/>
          </a:stretch>
        </p:blipFill>
        <p:spPr>
          <a:xfrm>
            <a:off x="3122353" y="4191000"/>
            <a:ext cx="1730894" cy="513049"/>
          </a:xfrm>
          <a:prstGeom prst="rect">
            <a:avLst/>
          </a:prstGeom>
        </p:spPr>
      </p:pic>
      <p:pic>
        <p:nvPicPr>
          <p:cNvPr id="23" name="Picture 22"/>
          <p:cNvPicPr>
            <a:picLocks noChangeAspect="1"/>
          </p:cNvPicPr>
          <p:nvPr/>
        </p:nvPicPr>
        <p:blipFill>
          <a:blip r:embed="rId6"/>
          <a:stretch>
            <a:fillRect/>
          </a:stretch>
        </p:blipFill>
        <p:spPr>
          <a:xfrm>
            <a:off x="7375581" y="4114800"/>
            <a:ext cx="1712156" cy="472154"/>
          </a:xfrm>
          <a:prstGeom prst="rect">
            <a:avLst/>
          </a:prstGeom>
        </p:spPr>
      </p:pic>
      <p:sp>
        <p:nvSpPr>
          <p:cNvPr id="26" name="Rectangle 25"/>
          <p:cNvSpPr/>
          <p:nvPr/>
        </p:nvSpPr>
        <p:spPr>
          <a:xfrm>
            <a:off x="1466794" y="4870536"/>
            <a:ext cx="7296206" cy="646331"/>
          </a:xfrm>
          <a:prstGeom prst="rect">
            <a:avLst/>
          </a:prstGeom>
        </p:spPr>
        <p:txBody>
          <a:bodyPr wrap="square">
            <a:spAutoFit/>
          </a:bodyPr>
          <a:lstStyle/>
          <a:p>
            <a:pPr algn="just"/>
            <a:r>
              <a:rPr lang="en-US" sz="1800" dirty="0">
                <a:latin typeface="Times New Roman" panose="02020603050405020304" pitchFamily="18" charset="0"/>
                <a:cs typeface="Times New Roman" panose="02020603050405020304" pitchFamily="18" charset="0"/>
              </a:rPr>
              <a:t>The generalized equations of substation transformers also applies to autotransformers.</a:t>
            </a:r>
          </a:p>
        </p:txBody>
      </p:sp>
      <p:sp>
        <p:nvSpPr>
          <p:cNvPr id="18" name="Rectangle 17"/>
          <p:cNvSpPr/>
          <p:nvPr/>
        </p:nvSpPr>
        <p:spPr>
          <a:xfrm>
            <a:off x="927421" y="1143000"/>
            <a:ext cx="2382960"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Voltage Regulator</a:t>
            </a:r>
            <a:endParaRPr lang="en-US" sz="2000" dirty="0"/>
          </a:p>
        </p:txBody>
      </p:sp>
      <p:grpSp>
        <p:nvGrpSpPr>
          <p:cNvPr id="27" name="Group 26"/>
          <p:cNvGrpSpPr/>
          <p:nvPr/>
        </p:nvGrpSpPr>
        <p:grpSpPr>
          <a:xfrm>
            <a:off x="3323716" y="5425090"/>
            <a:ext cx="3614914" cy="625135"/>
            <a:chOff x="2492016" y="3362512"/>
            <a:chExt cx="5267325" cy="949184"/>
          </a:xfrm>
        </p:grpSpPr>
        <p:pic>
          <p:nvPicPr>
            <p:cNvPr id="28" name="Picture 27"/>
            <p:cNvPicPr>
              <a:picLocks noChangeAspect="1"/>
            </p:cNvPicPr>
            <p:nvPr/>
          </p:nvPicPr>
          <p:blipFill>
            <a:blip r:embed="rId7"/>
            <a:stretch>
              <a:fillRect/>
            </a:stretch>
          </p:blipFill>
          <p:spPr>
            <a:xfrm>
              <a:off x="2492016" y="3362512"/>
              <a:ext cx="5267325" cy="485775"/>
            </a:xfrm>
            <a:prstGeom prst="rect">
              <a:avLst/>
            </a:prstGeom>
          </p:spPr>
        </p:pic>
        <p:pic>
          <p:nvPicPr>
            <p:cNvPr id="29" name="Picture 28"/>
            <p:cNvPicPr>
              <a:picLocks noChangeAspect="1"/>
            </p:cNvPicPr>
            <p:nvPr/>
          </p:nvPicPr>
          <p:blipFill>
            <a:blip r:embed="rId8"/>
            <a:stretch>
              <a:fillRect/>
            </a:stretch>
          </p:blipFill>
          <p:spPr>
            <a:xfrm>
              <a:off x="2720615" y="3825921"/>
              <a:ext cx="4810125" cy="485775"/>
            </a:xfrm>
            <a:prstGeom prst="rect">
              <a:avLst/>
            </a:prstGeom>
          </p:spPr>
        </p:pic>
      </p:grpSp>
    </p:spTree>
    <p:extLst>
      <p:ext uri="{BB962C8B-B14F-4D97-AF65-F5344CB8AC3E}">
        <p14:creationId xmlns:p14="http://schemas.microsoft.com/office/powerpoint/2010/main" val="1587349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3" name="Rectangle 2"/>
          <p:cNvSpPr/>
          <p:nvPr/>
        </p:nvSpPr>
        <p:spPr>
          <a:xfrm>
            <a:off x="1221259" y="1532026"/>
            <a:ext cx="5255741" cy="2585323"/>
          </a:xfrm>
          <a:prstGeom prst="rect">
            <a:avLst/>
          </a:prstGeom>
        </p:spPr>
        <p:txBody>
          <a:bodyPr wrap="square">
            <a:spAutoFit/>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As mentioned earlier, a step-voltage regulator consists of an autotransformer and a load tap changing mechanism. The voltage change is obtained by changing the taps of the series winding of the autotransformer. The position of the tap is determined by a control circuit (line drop compensator). </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The block diagram below shows the circuit that controls tap changing on a step-voltage regulator.</a:t>
            </a:r>
          </a:p>
        </p:txBody>
      </p:sp>
      <p:sp>
        <p:nvSpPr>
          <p:cNvPr id="6" name="Rectangle 5"/>
          <p:cNvSpPr/>
          <p:nvPr/>
        </p:nvSpPr>
        <p:spPr>
          <a:xfrm>
            <a:off x="3441700" y="5807061"/>
            <a:ext cx="4572000" cy="338554"/>
          </a:xfrm>
          <a:prstGeom prst="rect">
            <a:avLst/>
          </a:prstGeom>
        </p:spPr>
        <p:txBody>
          <a:bodyPr>
            <a:spAutoFit/>
          </a:bodyPr>
          <a:lstStyle/>
          <a:p>
            <a:r>
              <a:rPr lang="en-US" sz="1600" dirty="0">
                <a:latin typeface="Times New Roman" panose="02020603050405020304" pitchFamily="18" charset="0"/>
                <a:cs typeface="Times New Roman" panose="02020603050405020304" pitchFamily="18" charset="0"/>
              </a:rPr>
              <a:t>Step-voltage regulator control circuit.</a:t>
            </a:r>
          </a:p>
        </p:txBody>
      </p:sp>
      <p:pic>
        <p:nvPicPr>
          <p:cNvPr id="7" name="Picture 6"/>
          <p:cNvPicPr>
            <a:picLocks noChangeAspect="1"/>
          </p:cNvPicPr>
          <p:nvPr/>
        </p:nvPicPr>
        <p:blipFill>
          <a:blip r:embed="rId3"/>
          <a:stretch>
            <a:fillRect/>
          </a:stretch>
        </p:blipFill>
        <p:spPr>
          <a:xfrm>
            <a:off x="2207608" y="4117349"/>
            <a:ext cx="5562600" cy="1723622"/>
          </a:xfrm>
          <a:prstGeom prst="rect">
            <a:avLst/>
          </a:prstGeom>
        </p:spPr>
      </p:pic>
      <p:sp>
        <p:nvSpPr>
          <p:cNvPr id="9" name="Rectangle 8"/>
          <p:cNvSpPr/>
          <p:nvPr/>
        </p:nvSpPr>
        <p:spPr>
          <a:xfrm>
            <a:off x="927421" y="1143000"/>
            <a:ext cx="2382960"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Voltage Regulator</a:t>
            </a:r>
            <a:endParaRPr lang="en-US" sz="2000" dirty="0"/>
          </a:p>
        </p:txBody>
      </p:sp>
      <p:pic>
        <p:nvPicPr>
          <p:cNvPr id="10" name="Picture 9"/>
          <p:cNvPicPr>
            <a:picLocks noChangeAspect="1"/>
          </p:cNvPicPr>
          <p:nvPr/>
        </p:nvPicPr>
        <p:blipFill>
          <a:blip r:embed="rId4"/>
          <a:stretch>
            <a:fillRect/>
          </a:stretch>
        </p:blipFill>
        <p:spPr>
          <a:xfrm>
            <a:off x="6324600" y="1653665"/>
            <a:ext cx="2738816" cy="2107081"/>
          </a:xfrm>
          <a:prstGeom prst="rect">
            <a:avLst/>
          </a:prstGeom>
        </p:spPr>
      </p:pic>
    </p:spTree>
    <p:extLst>
      <p:ext uri="{BB962C8B-B14F-4D97-AF65-F5344CB8AC3E}">
        <p14:creationId xmlns:p14="http://schemas.microsoft.com/office/powerpoint/2010/main" val="3811015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3" name="Rectangle 2"/>
          <p:cNvSpPr/>
          <p:nvPr/>
        </p:nvSpPr>
        <p:spPr>
          <a:xfrm>
            <a:off x="1295400" y="1543110"/>
            <a:ext cx="7848600" cy="2554545"/>
          </a:xfrm>
          <a:prstGeom prst="rect">
            <a:avLst/>
          </a:prstGeom>
        </p:spPr>
        <p:txBody>
          <a:bodyPr wrap="square">
            <a:spAutoFit/>
          </a:bodyPr>
          <a:lstStyle/>
          <a:p>
            <a:pPr marL="285750" indent="-285750">
              <a:buFont typeface="Arial" panose="020B0604020202020204" pitchFamily="34" charset="0"/>
              <a:buChar char="•"/>
            </a:pPr>
            <a:r>
              <a:rPr lang="en-US" sz="1600" i="1" dirty="0">
                <a:latin typeface="Times New Roman" panose="02020603050405020304" pitchFamily="18" charset="0"/>
                <a:cs typeface="Times New Roman" panose="02020603050405020304" pitchFamily="18" charset="0"/>
              </a:rPr>
              <a:t>Voltage Level</a:t>
            </a:r>
            <a:r>
              <a:rPr lang="en-US" sz="1600" dirty="0">
                <a:latin typeface="Times New Roman" panose="02020603050405020304" pitchFamily="18" charset="0"/>
                <a:cs typeface="Times New Roman" panose="02020603050405020304" pitchFamily="18" charset="0"/>
              </a:rPr>
              <a:t>: the desired voltage (on a 120-V base) to be held at the load center.</a:t>
            </a:r>
          </a:p>
          <a:p>
            <a:pPr marL="285750" indent="-285750">
              <a:buFont typeface="Arial" panose="020B0604020202020204" pitchFamily="34" charset="0"/>
              <a:buChar char="•"/>
            </a:pPr>
            <a:r>
              <a:rPr lang="en-US" sz="1600" i="1" dirty="0">
                <a:latin typeface="Times New Roman" panose="02020603050405020304" pitchFamily="18" charset="0"/>
                <a:cs typeface="Times New Roman" panose="02020603050405020304" pitchFamily="18" charset="0"/>
              </a:rPr>
              <a:t>Bandwidth</a:t>
            </a:r>
            <a:r>
              <a:rPr lang="en-US" sz="1600" dirty="0">
                <a:latin typeface="Times New Roman" panose="02020603050405020304" pitchFamily="18" charset="0"/>
                <a:cs typeface="Times New Roman" panose="02020603050405020304" pitchFamily="18" charset="0"/>
              </a:rPr>
              <a:t>: the allowed variance of the load center voltage from the set voltage level. The voltage held at the load center will be ± one half the bandwidth.</a:t>
            </a:r>
          </a:p>
          <a:p>
            <a:pPr marL="285750" indent="-285750">
              <a:buFont typeface="Arial" panose="020B0604020202020204" pitchFamily="34" charset="0"/>
              <a:buChar char="•"/>
            </a:pPr>
            <a:r>
              <a:rPr lang="en-US" sz="1600" i="1" dirty="0">
                <a:latin typeface="Times New Roman" panose="02020603050405020304" pitchFamily="18" charset="0"/>
                <a:cs typeface="Times New Roman" panose="02020603050405020304" pitchFamily="18" charset="0"/>
              </a:rPr>
              <a:t>Time Delay</a:t>
            </a:r>
            <a:r>
              <a:rPr lang="en-US" sz="1600" dirty="0">
                <a:latin typeface="Times New Roman" panose="02020603050405020304" pitchFamily="18" charset="0"/>
                <a:cs typeface="Times New Roman" panose="02020603050405020304" pitchFamily="18" charset="0"/>
              </a:rPr>
              <a:t>: length of time that a raise or lower operation is called for before the actual execution of the command. This prevents taps changing during a transient or short time change in current.</a:t>
            </a:r>
          </a:p>
          <a:p>
            <a:pPr marL="285750" indent="-285750">
              <a:buFont typeface="Arial" panose="020B0604020202020204" pitchFamily="34" charset="0"/>
              <a:buChar char="•"/>
            </a:pPr>
            <a:r>
              <a:rPr lang="en-US" sz="1600" i="1" dirty="0">
                <a:latin typeface="Times New Roman" panose="02020603050405020304" pitchFamily="18" charset="0"/>
                <a:cs typeface="Times New Roman" panose="02020603050405020304" pitchFamily="18" charset="0"/>
              </a:rPr>
              <a:t>Line Drop Compensator</a:t>
            </a:r>
            <a:r>
              <a:rPr lang="en-US" sz="1600" dirty="0">
                <a:latin typeface="Times New Roman" panose="02020603050405020304" pitchFamily="18" charset="0"/>
                <a:cs typeface="Times New Roman" panose="02020603050405020304" pitchFamily="18" charset="0"/>
              </a:rPr>
              <a:t>: Set to compensate for the voltage drop (line drop) between the regulator and the load center. The settings consist of R and X settings in volts, which are corresponding to the equivalent impedance between the regulator and the load center. This setting may be zero if the regulator output terminals are the load center.</a:t>
            </a:r>
          </a:p>
        </p:txBody>
      </p:sp>
      <p:sp>
        <p:nvSpPr>
          <p:cNvPr id="12" name="Rectangle 11"/>
          <p:cNvSpPr/>
          <p:nvPr/>
        </p:nvSpPr>
        <p:spPr>
          <a:xfrm>
            <a:off x="1295400" y="4203918"/>
            <a:ext cx="7543800" cy="1569660"/>
          </a:xfrm>
          <a:prstGeom prst="rect">
            <a:avLst/>
          </a:prstGeom>
        </p:spPr>
        <p:txBody>
          <a:bodyPr wrap="square">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Generally, standard step-voltage regulators contain a reversing switch enabling a ±10% regulator range.</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Note that the required rating of a step-voltage regulator is based upon the </a:t>
            </a:r>
            <a:r>
              <a:rPr lang="en-US" sz="1600" i="1" dirty="0">
                <a:latin typeface="Times New Roman" panose="02020603050405020304" pitchFamily="18" charset="0"/>
                <a:cs typeface="Times New Roman" panose="02020603050405020304" pitchFamily="18" charset="0"/>
              </a:rPr>
              <a:t>kVA transformed</a:t>
            </a:r>
            <a:r>
              <a:rPr lang="en-US" sz="1600" dirty="0">
                <a:latin typeface="Times New Roman" panose="02020603050405020304" pitchFamily="18" charset="0"/>
                <a:cs typeface="Times New Roman" panose="02020603050405020304" pitchFamily="18" charset="0"/>
              </a:rPr>
              <a:t>, not the kVA rating of the line. In general, this will be 10% of the line rating since rated current flows through the series winding which represents the ±10% voltage change. </a:t>
            </a:r>
          </a:p>
        </p:txBody>
      </p:sp>
      <p:sp>
        <p:nvSpPr>
          <p:cNvPr id="8" name="Rectangle 7"/>
          <p:cNvSpPr/>
          <p:nvPr/>
        </p:nvSpPr>
        <p:spPr>
          <a:xfrm>
            <a:off x="927421" y="1143000"/>
            <a:ext cx="2382960"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Voltage Regulator</a:t>
            </a:r>
            <a:endParaRPr lang="en-US" sz="2000" dirty="0"/>
          </a:p>
        </p:txBody>
      </p:sp>
    </p:spTree>
    <p:extLst>
      <p:ext uri="{BB962C8B-B14F-4D97-AF65-F5344CB8AC3E}">
        <p14:creationId xmlns:p14="http://schemas.microsoft.com/office/powerpoint/2010/main" val="1084761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8" name="Rectangle 7"/>
          <p:cNvSpPr/>
          <p:nvPr/>
        </p:nvSpPr>
        <p:spPr>
          <a:xfrm>
            <a:off x="1240309" y="1524000"/>
            <a:ext cx="6991350" cy="646331"/>
          </a:xfrm>
          <a:prstGeom prst="rect">
            <a:avLst/>
          </a:prstGeom>
        </p:spPr>
        <p:txBody>
          <a:bodyPr wrap="square">
            <a:spAutoFit/>
          </a:bodyPr>
          <a:lstStyle/>
          <a:p>
            <a:pPr algn="just"/>
            <a:r>
              <a:rPr lang="en-US" sz="1800" dirty="0">
                <a:latin typeface="Times New Roman" panose="02020603050405020304" pitchFamily="18" charset="0"/>
                <a:cs typeface="Times New Roman" panose="02020603050405020304" pitchFamily="18" charset="0"/>
              </a:rPr>
              <a:t>Two types of step voltage regulators:</a:t>
            </a:r>
          </a:p>
          <a:p>
            <a:pPr algn="just"/>
            <a:r>
              <a:rPr lang="en-US" sz="1800" dirty="0">
                <a:latin typeface="Times New Roman" panose="02020603050405020304" pitchFamily="18" charset="0"/>
                <a:cs typeface="Times New Roman" panose="02020603050405020304" pitchFamily="18" charset="0"/>
              </a:rPr>
              <a:t>(1) Type A</a:t>
            </a:r>
          </a:p>
        </p:txBody>
      </p:sp>
      <p:pic>
        <p:nvPicPr>
          <p:cNvPr id="10" name="Picture 9"/>
          <p:cNvPicPr>
            <a:picLocks noChangeAspect="1"/>
          </p:cNvPicPr>
          <p:nvPr/>
        </p:nvPicPr>
        <p:blipFill>
          <a:blip r:embed="rId3"/>
          <a:stretch>
            <a:fillRect/>
          </a:stretch>
        </p:blipFill>
        <p:spPr>
          <a:xfrm>
            <a:off x="5334000" y="2286000"/>
            <a:ext cx="2755573" cy="1864478"/>
          </a:xfrm>
          <a:prstGeom prst="rect">
            <a:avLst/>
          </a:prstGeom>
        </p:spPr>
      </p:pic>
      <p:pic>
        <p:nvPicPr>
          <p:cNvPr id="11" name="Picture 10"/>
          <p:cNvPicPr>
            <a:picLocks noChangeAspect="1"/>
          </p:cNvPicPr>
          <p:nvPr/>
        </p:nvPicPr>
        <p:blipFill>
          <a:blip r:embed="rId4"/>
          <a:stretch>
            <a:fillRect/>
          </a:stretch>
        </p:blipFill>
        <p:spPr>
          <a:xfrm>
            <a:off x="1600199" y="4611434"/>
            <a:ext cx="2661235" cy="1484565"/>
          </a:xfrm>
          <a:prstGeom prst="rect">
            <a:avLst/>
          </a:prstGeom>
        </p:spPr>
      </p:pic>
      <p:pic>
        <p:nvPicPr>
          <p:cNvPr id="12" name="Picture 11"/>
          <p:cNvPicPr>
            <a:picLocks noChangeAspect="1"/>
          </p:cNvPicPr>
          <p:nvPr/>
        </p:nvPicPr>
        <p:blipFill>
          <a:blip r:embed="rId5"/>
          <a:stretch>
            <a:fillRect/>
          </a:stretch>
        </p:blipFill>
        <p:spPr>
          <a:xfrm>
            <a:off x="5349240" y="4495800"/>
            <a:ext cx="2928482" cy="1524000"/>
          </a:xfrm>
          <a:prstGeom prst="rect">
            <a:avLst/>
          </a:prstGeom>
        </p:spPr>
      </p:pic>
      <p:sp>
        <p:nvSpPr>
          <p:cNvPr id="13" name="Rectangle 12"/>
          <p:cNvSpPr/>
          <p:nvPr/>
        </p:nvSpPr>
        <p:spPr>
          <a:xfrm>
            <a:off x="1240309" y="4191000"/>
            <a:ext cx="6991350" cy="369332"/>
          </a:xfrm>
          <a:prstGeom prst="rect">
            <a:avLst/>
          </a:prstGeom>
        </p:spPr>
        <p:txBody>
          <a:bodyPr wrap="square">
            <a:spAutoFit/>
          </a:bodyPr>
          <a:lstStyle/>
          <a:p>
            <a:pPr algn="just"/>
            <a:r>
              <a:rPr lang="en-US" sz="1800" dirty="0">
                <a:latin typeface="Times New Roman" panose="02020603050405020304" pitchFamily="18" charset="0"/>
                <a:cs typeface="Times New Roman" panose="02020603050405020304" pitchFamily="18" charset="0"/>
              </a:rPr>
              <a:t>(2) Type B</a:t>
            </a:r>
          </a:p>
        </p:txBody>
      </p:sp>
      <p:grpSp>
        <p:nvGrpSpPr>
          <p:cNvPr id="7" name="Group 6"/>
          <p:cNvGrpSpPr/>
          <p:nvPr/>
        </p:nvGrpSpPr>
        <p:grpSpPr>
          <a:xfrm>
            <a:off x="1676400" y="2142257"/>
            <a:ext cx="2846514" cy="1896343"/>
            <a:chOff x="1676400" y="2142257"/>
            <a:chExt cx="2846514" cy="1896343"/>
          </a:xfrm>
        </p:grpSpPr>
        <p:pic>
          <p:nvPicPr>
            <p:cNvPr id="9" name="Picture 8"/>
            <p:cNvPicPr>
              <a:picLocks noChangeAspect="1"/>
            </p:cNvPicPr>
            <p:nvPr/>
          </p:nvPicPr>
          <p:blipFill>
            <a:blip r:embed="rId6"/>
            <a:stretch>
              <a:fillRect/>
            </a:stretch>
          </p:blipFill>
          <p:spPr>
            <a:xfrm>
              <a:off x="1676400" y="2142257"/>
              <a:ext cx="2846514" cy="1896343"/>
            </a:xfrm>
            <a:prstGeom prst="rect">
              <a:avLst/>
            </a:prstGeom>
          </p:spPr>
        </p:pic>
        <p:sp>
          <p:nvSpPr>
            <p:cNvPr id="6" name="Oval 5"/>
            <p:cNvSpPr/>
            <p:nvPr/>
          </p:nvSpPr>
          <p:spPr bwMode="auto">
            <a:xfrm>
              <a:off x="2362200" y="2442865"/>
              <a:ext cx="457200" cy="457200"/>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
        <p:nvSpPr>
          <p:cNvPr id="17" name="Oval 16"/>
          <p:cNvSpPr/>
          <p:nvPr/>
        </p:nvSpPr>
        <p:spPr bwMode="auto">
          <a:xfrm>
            <a:off x="2239627" y="4656857"/>
            <a:ext cx="457200" cy="457200"/>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8" name="Oval 17"/>
          <p:cNvSpPr/>
          <p:nvPr/>
        </p:nvSpPr>
        <p:spPr bwMode="auto">
          <a:xfrm>
            <a:off x="6019800" y="2274332"/>
            <a:ext cx="457200" cy="457200"/>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1" name="Oval 20"/>
          <p:cNvSpPr/>
          <p:nvPr/>
        </p:nvSpPr>
        <p:spPr bwMode="auto">
          <a:xfrm>
            <a:off x="6096000" y="4508394"/>
            <a:ext cx="457200" cy="457200"/>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2" name="Rectangle 21"/>
          <p:cNvSpPr/>
          <p:nvPr/>
        </p:nvSpPr>
        <p:spPr>
          <a:xfrm>
            <a:off x="927421" y="1143000"/>
            <a:ext cx="2382960"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Voltage Regulator</a:t>
            </a:r>
            <a:endParaRPr lang="en-US" sz="2000" dirty="0"/>
          </a:p>
        </p:txBody>
      </p:sp>
    </p:spTree>
    <p:extLst>
      <p:ext uri="{BB962C8B-B14F-4D97-AF65-F5344CB8AC3E}">
        <p14:creationId xmlns:p14="http://schemas.microsoft.com/office/powerpoint/2010/main" val="4015322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8" name="Rectangle 7"/>
          <p:cNvSpPr/>
          <p:nvPr/>
        </p:nvSpPr>
        <p:spPr>
          <a:xfrm>
            <a:off x="1240309" y="1524000"/>
            <a:ext cx="6991350" cy="2092881"/>
          </a:xfrm>
          <a:prstGeom prst="rect">
            <a:avLst/>
          </a:prstGeom>
        </p:spPr>
        <p:txBody>
          <a:bodyPr wrap="square">
            <a:spAutoFit/>
          </a:bodyPr>
          <a:lstStyle/>
          <a:p>
            <a:pPr algn="just"/>
            <a:r>
              <a:rPr lang="en-US" sz="1800" dirty="0">
                <a:latin typeface="Times New Roman" panose="02020603050405020304" pitchFamily="18" charset="0"/>
                <a:cs typeface="Times New Roman" panose="02020603050405020304" pitchFamily="18" charset="0"/>
              </a:rPr>
              <a:t>The line drop compensator:</a:t>
            </a:r>
          </a:p>
          <a:p>
            <a:pPr marL="285750" indent="-285750"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changing of taps on a </a:t>
            </a:r>
            <a:r>
              <a:rPr lang="en-US" sz="1600" dirty="0" err="1">
                <a:latin typeface="Times New Roman" panose="02020603050405020304" pitchFamily="18" charset="0"/>
                <a:cs typeface="Times New Roman" panose="02020603050405020304" pitchFamily="18" charset="0"/>
              </a:rPr>
              <a:t>volatge</a:t>
            </a:r>
            <a:r>
              <a:rPr lang="en-US" sz="1600" dirty="0">
                <a:latin typeface="Times New Roman" panose="02020603050405020304" pitchFamily="18" charset="0"/>
                <a:cs typeface="Times New Roman" panose="02020603050405020304" pitchFamily="18" charset="0"/>
              </a:rPr>
              <a:t> regulator is controlled by the line drop compensator. </a:t>
            </a:r>
          </a:p>
          <a:p>
            <a:pPr marL="285750" indent="-285750"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This figure shows a simplified sketch of a compensator circuit and how it is connected to the distribution line through a potential transformer and a current transformer. </a:t>
            </a:r>
          </a:p>
          <a:p>
            <a:pPr marL="285750" indent="-285750"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purpose of the line drop compensator is to model the voltage drop of the distribution line from the regulator to the load center.</a:t>
            </a:r>
          </a:p>
        </p:txBody>
      </p:sp>
      <p:pic>
        <p:nvPicPr>
          <p:cNvPr id="3" name="Picture 2"/>
          <p:cNvPicPr>
            <a:picLocks noChangeAspect="1"/>
          </p:cNvPicPr>
          <p:nvPr/>
        </p:nvPicPr>
        <p:blipFill>
          <a:blip r:embed="rId3"/>
          <a:stretch>
            <a:fillRect/>
          </a:stretch>
        </p:blipFill>
        <p:spPr>
          <a:xfrm>
            <a:off x="2392286" y="3581400"/>
            <a:ext cx="5273827" cy="2232472"/>
          </a:xfrm>
          <a:prstGeom prst="rect">
            <a:avLst/>
          </a:prstGeom>
        </p:spPr>
      </p:pic>
      <p:sp>
        <p:nvSpPr>
          <p:cNvPr id="4" name="Rectangle 3"/>
          <p:cNvSpPr/>
          <p:nvPr/>
        </p:nvSpPr>
        <p:spPr>
          <a:xfrm>
            <a:off x="3581400" y="5784899"/>
            <a:ext cx="2895600" cy="338554"/>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Line drop compensator circuit.</a:t>
            </a:r>
            <a:endParaRPr lang="en-US" sz="1600" dirty="0"/>
          </a:p>
        </p:txBody>
      </p:sp>
      <p:sp>
        <p:nvSpPr>
          <p:cNvPr id="9" name="Rectangle 8"/>
          <p:cNvSpPr/>
          <p:nvPr/>
        </p:nvSpPr>
        <p:spPr>
          <a:xfrm>
            <a:off x="927421" y="1143000"/>
            <a:ext cx="2382960"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Voltage Regulator</a:t>
            </a:r>
            <a:endParaRPr lang="en-US" sz="2000" dirty="0"/>
          </a:p>
        </p:txBody>
      </p:sp>
    </p:spTree>
    <p:extLst>
      <p:ext uri="{BB962C8B-B14F-4D97-AF65-F5344CB8AC3E}">
        <p14:creationId xmlns:p14="http://schemas.microsoft.com/office/powerpoint/2010/main" val="3874723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pic>
        <p:nvPicPr>
          <p:cNvPr id="3" name="Picture 2"/>
          <p:cNvPicPr>
            <a:picLocks noChangeAspect="1"/>
          </p:cNvPicPr>
          <p:nvPr/>
        </p:nvPicPr>
        <p:blipFill>
          <a:blip r:embed="rId3"/>
          <a:stretch>
            <a:fillRect/>
          </a:stretch>
        </p:blipFill>
        <p:spPr>
          <a:xfrm>
            <a:off x="2392287" y="1514406"/>
            <a:ext cx="4922914" cy="2253600"/>
          </a:xfrm>
          <a:prstGeom prst="rect">
            <a:avLst/>
          </a:prstGeom>
        </p:spPr>
      </p:pic>
      <p:sp>
        <p:nvSpPr>
          <p:cNvPr id="4" name="Rectangle 3"/>
          <p:cNvSpPr/>
          <p:nvPr/>
        </p:nvSpPr>
        <p:spPr>
          <a:xfrm>
            <a:off x="3581400" y="3733800"/>
            <a:ext cx="2895600" cy="338554"/>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Line drop compensator circuit.</a:t>
            </a:r>
            <a:endParaRPr lang="en-US" sz="1600" dirty="0"/>
          </a:p>
        </p:txBody>
      </p:sp>
      <p:sp>
        <p:nvSpPr>
          <p:cNvPr id="6" name="Rectangle 5"/>
          <p:cNvSpPr/>
          <p:nvPr/>
        </p:nvSpPr>
        <p:spPr>
          <a:xfrm>
            <a:off x="1107046" y="4203918"/>
            <a:ext cx="3388754" cy="1815882"/>
          </a:xfrm>
          <a:prstGeom prst="rect">
            <a:avLst/>
          </a:prstGeom>
        </p:spPr>
        <p:txBody>
          <a:bodyPr wrap="square">
            <a:spAutoFit/>
          </a:bodyPr>
          <a:lstStyle/>
          <a:p>
            <a:pPr marL="285750" indent="-285750">
              <a:buFont typeface="Arial" panose="020B0604020202020204" pitchFamily="34" charset="0"/>
              <a:buChar char="•"/>
            </a:pPr>
            <a:r>
              <a:rPr lang="en-US" sz="1600" i="1" dirty="0" err="1">
                <a:latin typeface="Times New Roman" panose="02020603050405020304" pitchFamily="18" charset="0"/>
                <a:cs typeface="Times New Roman" panose="02020603050405020304" pitchFamily="18" charset="0"/>
              </a:rPr>
              <a:t>CTp</a:t>
            </a:r>
            <a:r>
              <a:rPr lang="en-US" sz="1600" i="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primary current rating, typically be the rated current of the feeder,</a:t>
            </a:r>
          </a:p>
          <a:p>
            <a:pPr marL="285750" indent="-285750">
              <a:buFont typeface="Arial" panose="020B0604020202020204" pitchFamily="34" charset="0"/>
              <a:buChar char="•"/>
            </a:pPr>
            <a:r>
              <a:rPr lang="en-US" sz="1600" i="1" dirty="0">
                <a:solidFill>
                  <a:srgbClr val="000000"/>
                </a:solidFill>
                <a:latin typeface="Times New Roman" panose="02020603050405020304" pitchFamily="18" charset="0"/>
                <a:cs typeface="Times New Roman" panose="02020603050405020304" pitchFamily="18" charset="0"/>
              </a:rPr>
              <a:t>CTs</a:t>
            </a:r>
            <a:r>
              <a:rPr lang="en-US" sz="1600" dirty="0">
                <a:solidFill>
                  <a:srgbClr val="000000"/>
                </a:solidFill>
                <a:latin typeface="Times New Roman" panose="02020603050405020304" pitchFamily="18" charset="0"/>
                <a:cs typeface="Times New Roman" panose="02020603050405020304" pitchFamily="18" charset="0"/>
              </a:rPr>
              <a:t>: secondary rated current of the current transformer, usually 5 A</a:t>
            </a:r>
            <a:endParaRPr lang="en-US" sz="1600"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i="1" dirty="0" err="1">
                <a:latin typeface="Times New Roman" panose="02020603050405020304" pitchFamily="18" charset="0"/>
                <a:cs typeface="Times New Roman" panose="02020603050405020304" pitchFamily="18" charset="0"/>
              </a:rPr>
              <a:t>CTp</a:t>
            </a:r>
            <a:r>
              <a:rPr lang="en-US" sz="1600" dirty="0" err="1">
                <a:latin typeface="Times New Roman" panose="02020603050405020304" pitchFamily="18" charset="0"/>
                <a:cs typeface="Times New Roman" panose="02020603050405020304" pitchFamily="18" charset="0"/>
              </a:rPr>
              <a:t>:</a:t>
            </a:r>
            <a:r>
              <a:rPr lang="en-US" sz="1600" i="1" dirty="0" err="1">
                <a:latin typeface="Times New Roman" panose="02020603050405020304" pitchFamily="18" charset="0"/>
                <a:cs typeface="Times New Roman" panose="02020603050405020304" pitchFamily="18" charset="0"/>
              </a:rPr>
              <a:t>CTs</a:t>
            </a:r>
            <a:r>
              <a:rPr lang="en-US" sz="1600" dirty="0">
                <a:latin typeface="Times New Roman" panose="02020603050405020304" pitchFamily="18" charset="0"/>
                <a:cs typeface="Times New Roman" panose="02020603050405020304" pitchFamily="18" charset="0"/>
              </a:rPr>
              <a:t>: the current transformer turns ratio,</a:t>
            </a:r>
          </a:p>
        </p:txBody>
      </p:sp>
      <p:sp>
        <p:nvSpPr>
          <p:cNvPr id="10" name="Rectangle 9"/>
          <p:cNvSpPr/>
          <p:nvPr/>
        </p:nvSpPr>
        <p:spPr>
          <a:xfrm>
            <a:off x="4953000" y="4191000"/>
            <a:ext cx="3388754" cy="1815882"/>
          </a:xfrm>
          <a:prstGeom prst="rect">
            <a:avLst/>
          </a:prstGeom>
        </p:spPr>
        <p:txBody>
          <a:bodyPr wrap="square">
            <a:spAutoFit/>
          </a:bodyPr>
          <a:lstStyle/>
          <a:p>
            <a:pPr marL="285750" indent="-285750">
              <a:buFont typeface="Arial" panose="020B0604020202020204" pitchFamily="34" charset="0"/>
              <a:buChar char="•"/>
            </a:pPr>
            <a:r>
              <a:rPr lang="en-US" sz="1600" i="1" dirty="0">
                <a:latin typeface="Times New Roman" panose="02020603050405020304" pitchFamily="18" charset="0"/>
                <a:cs typeface="Times New Roman" panose="02020603050405020304" pitchFamily="18" charset="0"/>
              </a:rPr>
              <a:t>R’</a:t>
            </a:r>
            <a:r>
              <a:rPr lang="en-US" sz="1600" dirty="0">
                <a:latin typeface="Times New Roman" panose="02020603050405020304" pitchFamily="18" charset="0"/>
                <a:cs typeface="Times New Roman" panose="02020603050405020304" pitchFamily="18" charset="0"/>
              </a:rPr>
              <a:t>: R settings in volts,</a:t>
            </a:r>
          </a:p>
          <a:p>
            <a:pPr marL="285750" indent="-285750">
              <a:buFont typeface="Arial" panose="020B0604020202020204" pitchFamily="34" charset="0"/>
              <a:buChar char="•"/>
            </a:pPr>
            <a:r>
              <a:rPr lang="en-US" sz="1600" i="1" dirty="0">
                <a:latin typeface="Times New Roman" panose="02020603050405020304" pitchFamily="18" charset="0"/>
                <a:cs typeface="Times New Roman" panose="02020603050405020304" pitchFamily="18" charset="0"/>
              </a:rPr>
              <a:t>X’</a:t>
            </a:r>
            <a:r>
              <a:rPr lang="en-US" sz="1600" dirty="0">
                <a:latin typeface="Times New Roman" panose="02020603050405020304" pitchFamily="18" charset="0"/>
                <a:cs typeface="Times New Roman" panose="02020603050405020304" pitchFamily="18" charset="0"/>
              </a:rPr>
              <a:t>: X settings in volts,</a:t>
            </a:r>
          </a:p>
          <a:p>
            <a:pPr marL="285750" indent="-285750">
              <a:buFont typeface="Arial" panose="020B0604020202020204" pitchFamily="34" charset="0"/>
              <a:buChar char="•"/>
            </a:pPr>
            <a:r>
              <a:rPr lang="en-US" sz="1600" i="1" dirty="0" err="1">
                <a:latin typeface="Times New Roman" panose="02020603050405020304" pitchFamily="18" charset="0"/>
                <a:cs typeface="Times New Roman" panose="02020603050405020304" pitchFamily="18" charset="0"/>
              </a:rPr>
              <a:t>Npt</a:t>
            </a:r>
            <a:r>
              <a:rPr lang="en-US" sz="1600" dirty="0">
                <a:latin typeface="Times New Roman" panose="02020603050405020304" pitchFamily="18" charset="0"/>
                <a:cs typeface="Times New Roman" panose="02020603050405020304" pitchFamily="18" charset="0"/>
              </a:rPr>
              <a:t>: the turns ratio of the potential transformer,</a:t>
            </a:r>
          </a:p>
          <a:p>
            <a:pPr marL="285750" indent="-285750">
              <a:buFont typeface="Arial" panose="020B0604020202020204" pitchFamily="34" charset="0"/>
              <a:buChar char="•"/>
            </a:pPr>
            <a:r>
              <a:rPr lang="en-US" sz="1600" i="1" dirty="0" err="1">
                <a:latin typeface="Times New Roman" panose="02020603050405020304" pitchFamily="18" charset="0"/>
                <a:cs typeface="Times New Roman" panose="02020603050405020304" pitchFamily="18" charset="0"/>
              </a:rPr>
              <a:t>Vreg</a:t>
            </a:r>
            <a:r>
              <a:rPr lang="en-US" sz="1600" i="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the input voltage to the compensator,</a:t>
            </a:r>
          </a:p>
          <a:p>
            <a:pPr marL="285750" indent="-285750">
              <a:buFont typeface="Arial" panose="020B0604020202020204" pitchFamily="34" charset="0"/>
              <a:buChar char="•"/>
            </a:pPr>
            <a:r>
              <a:rPr lang="en-US" sz="1600" i="1" dirty="0">
                <a:latin typeface="Times New Roman" panose="02020603050405020304" pitchFamily="18" charset="0"/>
                <a:cs typeface="Times New Roman" panose="02020603050405020304" pitchFamily="18" charset="0"/>
              </a:rPr>
              <a:t>V</a:t>
            </a:r>
            <a:r>
              <a:rPr lang="en-US" sz="1600" i="1" baseline="-25000" dirty="0">
                <a:latin typeface="Times New Roman" panose="02020603050405020304" pitchFamily="18" charset="0"/>
                <a:cs typeface="Times New Roman" panose="02020603050405020304" pitchFamily="18" charset="0"/>
              </a:rPr>
              <a:t>R</a:t>
            </a:r>
            <a:r>
              <a:rPr lang="en-US" sz="1600" i="1" dirty="0">
                <a:latin typeface="Times New Roman" panose="02020603050405020304" pitchFamily="18" charset="0"/>
                <a:cs typeface="Times New Roman" panose="02020603050405020304" pitchFamily="18" charset="0"/>
              </a:rPr>
              <a:t> </a:t>
            </a:r>
            <a:r>
              <a:rPr lang="en-US" sz="1600" dirty="0">
                <a:solidFill>
                  <a:srgbClr val="000000"/>
                </a:solidFill>
                <a:latin typeface="Times New Roman" panose="02020603050405020304" pitchFamily="18" charset="0"/>
                <a:cs typeface="Times New Roman" panose="02020603050405020304" pitchFamily="18" charset="0"/>
              </a:rPr>
              <a:t>: desired voltage.</a:t>
            </a:r>
            <a:endParaRPr lang="en-US" sz="1600" dirty="0">
              <a:latin typeface="Times New Roman" panose="02020603050405020304" pitchFamily="18" charset="0"/>
              <a:cs typeface="Times New Roman" panose="02020603050405020304" pitchFamily="18" charset="0"/>
            </a:endParaRPr>
          </a:p>
        </p:txBody>
      </p:sp>
      <p:sp>
        <p:nvSpPr>
          <p:cNvPr id="11" name="Rectangle 10"/>
          <p:cNvSpPr/>
          <p:nvPr/>
        </p:nvSpPr>
        <p:spPr>
          <a:xfrm>
            <a:off x="927421" y="1143000"/>
            <a:ext cx="2382960"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Voltage Regulator</a:t>
            </a:r>
            <a:endParaRPr lang="en-US" sz="2000" dirty="0"/>
          </a:p>
        </p:txBody>
      </p:sp>
      <p:sp>
        <p:nvSpPr>
          <p:cNvPr id="7" name="Rectangle 6">
            <a:extLst>
              <a:ext uri="{FF2B5EF4-FFF2-40B4-BE49-F238E27FC236}">
                <a16:creationId xmlns:a16="http://schemas.microsoft.com/office/drawing/2014/main" id="{2A23DF87-82B8-4A01-98B1-F41280CC5E2E}"/>
              </a:ext>
            </a:extLst>
          </p:cNvPr>
          <p:cNvSpPr/>
          <p:nvPr/>
        </p:nvSpPr>
        <p:spPr>
          <a:xfrm>
            <a:off x="6172200" y="3152971"/>
            <a:ext cx="2743200" cy="646331"/>
          </a:xfrm>
          <a:prstGeom prst="rect">
            <a:avLst/>
          </a:prstGeom>
        </p:spPr>
        <p:txBody>
          <a:bodyPr wrap="square">
            <a:spAutoFit/>
          </a:bodyPr>
          <a:lstStyle/>
          <a:p>
            <a:r>
              <a:rPr lang="en-US" sz="1800" dirty="0">
                <a:solidFill>
                  <a:srgbClr val="FF0000"/>
                </a:solidFill>
                <a:latin typeface="Times New Roman" panose="02020603050405020304" pitchFamily="18" charset="0"/>
                <a:cs typeface="Times New Roman" panose="02020603050405020304" pitchFamily="18" charset="0"/>
              </a:rPr>
              <a:t>R’, X’  and VR are needed to set. </a:t>
            </a:r>
          </a:p>
        </p:txBody>
      </p:sp>
    </p:spTree>
    <p:extLst>
      <p:ext uri="{BB962C8B-B14F-4D97-AF65-F5344CB8AC3E}">
        <p14:creationId xmlns:p14="http://schemas.microsoft.com/office/powerpoint/2010/main" val="3369081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Outline</a:t>
            </a:r>
          </a:p>
        </p:txBody>
      </p:sp>
      <p:sp>
        <p:nvSpPr>
          <p:cNvPr id="4" name="Slide Number Placeholder 3"/>
          <p:cNvSpPr>
            <a:spLocks noGrp="1"/>
          </p:cNvSpPr>
          <p:nvPr>
            <p:ph type="sldNum" sz="quarter" idx="4"/>
          </p:nvPr>
        </p:nvSpPr>
        <p:spPr/>
        <p:txBody>
          <a:bodyPr/>
          <a:lstStyle/>
          <a:p>
            <a:fld id="{179A9A4E-4C82-4D44-9372-C31BB3818094}" type="slidenum">
              <a:rPr lang="en-US" smtClean="0"/>
              <a:pPr/>
              <a:t>3</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1287482"/>
            <a:ext cx="8153400" cy="3693319"/>
          </a:xfrm>
          <a:prstGeom prst="rect">
            <a:avLst/>
          </a:prstGeom>
          <a:noFill/>
        </p:spPr>
        <p:txBody>
          <a:bodyPr wrap="square" rtlCol="0">
            <a:spAutoFit/>
          </a:bodyPr>
          <a:lstStyle/>
          <a:p>
            <a:pPr marL="342900" lvl="0" indent="-34290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A Real Distribution System </a:t>
            </a:r>
          </a:p>
          <a:p>
            <a:pPr marL="800100" lvl="1" indent="-34290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System Information</a:t>
            </a:r>
          </a:p>
          <a:p>
            <a:pPr marL="800100" lvl="1" indent="-34290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Raw AMI Data</a:t>
            </a:r>
          </a:p>
          <a:p>
            <a:pPr marL="800100" lvl="1" indent="-342900">
              <a:buFont typeface="Arial" panose="020B0604020202020204" pitchFamily="34" charset="0"/>
              <a:buChar char="•"/>
            </a:pPr>
            <a:endParaRPr lang="en-US" sz="18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1800" dirty="0"/>
              <a:t>Steps of Developing the </a:t>
            </a:r>
            <a:r>
              <a:rPr lang="en-US" sz="1800" dirty="0" err="1"/>
              <a:t>OpenDSS</a:t>
            </a:r>
            <a:r>
              <a:rPr lang="en-US" sz="1800" dirty="0"/>
              <a:t> Model</a:t>
            </a:r>
          </a:p>
          <a:p>
            <a:pPr marL="800100" lvl="1" indent="-342900">
              <a:buFont typeface="Arial" panose="020B0604020202020204" pitchFamily="34" charset="0"/>
              <a:buChar char="•"/>
            </a:pPr>
            <a:r>
              <a:rPr lang="en-US" sz="1800" dirty="0"/>
              <a:t>Process the Raw Data</a:t>
            </a:r>
          </a:p>
          <a:p>
            <a:pPr marL="800100" lvl="1" indent="-342900">
              <a:buFont typeface="Arial" panose="020B0604020202020204" pitchFamily="34" charset="0"/>
              <a:buChar char="•"/>
            </a:pPr>
            <a:r>
              <a:rPr lang="en-US" sz="1800" dirty="0"/>
              <a:t>Develop the </a:t>
            </a:r>
            <a:r>
              <a:rPr lang="en-US" sz="1800" dirty="0" err="1"/>
              <a:t>OpenDSS</a:t>
            </a:r>
            <a:r>
              <a:rPr lang="en-US" sz="1800" dirty="0"/>
              <a:t> Model</a:t>
            </a:r>
          </a:p>
          <a:p>
            <a:pPr lvl="2"/>
            <a:endParaRPr lang="en-US" sz="1800" dirty="0"/>
          </a:p>
          <a:p>
            <a:pPr marL="347472" lvl="2"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Power Flow Analysis</a:t>
            </a:r>
            <a:endParaRPr lang="en-US" sz="1800" dirty="0"/>
          </a:p>
          <a:p>
            <a:pPr lvl="2"/>
            <a:endParaRPr lang="en-US" sz="1800" dirty="0"/>
          </a:p>
          <a:p>
            <a:pPr marL="342900" lvl="2" indent="-342900">
              <a:buFont typeface="Arial" panose="020B0604020202020204" pitchFamily="34" charset="0"/>
              <a:buChar char="•"/>
            </a:pPr>
            <a:r>
              <a:rPr lang="en-US" sz="1800" dirty="0" err="1"/>
              <a:t>Matlab-OpenDSS</a:t>
            </a:r>
            <a:r>
              <a:rPr lang="en-US" sz="1800" dirty="0"/>
              <a:t> Interface</a:t>
            </a:r>
          </a:p>
          <a:p>
            <a:pPr marL="342900" lvl="2" indent="-342900">
              <a:buFont typeface="Arial" panose="020B0604020202020204" pitchFamily="34" charset="0"/>
              <a:buChar char="•"/>
            </a:pPr>
            <a:endParaRPr lang="en-US" sz="1800" dirty="0"/>
          </a:p>
          <a:p>
            <a:pPr marL="342900" lvl="2" indent="-342900">
              <a:buFont typeface="Arial" panose="020B0604020202020204" pitchFamily="34" charset="0"/>
              <a:buChar char="•"/>
            </a:pPr>
            <a:r>
              <a:rPr lang="en-US" sz="1800" dirty="0"/>
              <a:t>Numerical Results</a:t>
            </a:r>
          </a:p>
        </p:txBody>
      </p:sp>
    </p:spTree>
    <p:extLst>
      <p:ext uri="{BB962C8B-B14F-4D97-AF65-F5344CB8AC3E}">
        <p14:creationId xmlns:p14="http://schemas.microsoft.com/office/powerpoint/2010/main" val="2060695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7" name="Rectangle 6"/>
          <p:cNvSpPr/>
          <p:nvPr/>
        </p:nvSpPr>
        <p:spPr>
          <a:xfrm>
            <a:off x="1321600" y="1524000"/>
            <a:ext cx="7288999" cy="830997"/>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Generally, R and X setting of the line </a:t>
            </a:r>
            <a:r>
              <a:rPr lang="en-US" sz="1600" dirty="0" err="1">
                <a:latin typeface="Times New Roman" panose="02020603050405020304" pitchFamily="18" charset="0"/>
                <a:cs typeface="Times New Roman" panose="02020603050405020304" pitchFamily="18" charset="0"/>
              </a:rPr>
              <a:t>volatge</a:t>
            </a:r>
            <a:r>
              <a:rPr lang="en-US" sz="1600" dirty="0">
                <a:latin typeface="Times New Roman" panose="02020603050405020304" pitchFamily="18" charset="0"/>
                <a:cs typeface="Times New Roman" panose="02020603050405020304" pitchFamily="18" charset="0"/>
              </a:rPr>
              <a:t> drop are in terms of volts (R’ and X’), to estimate them, first, calculate the base impedance values both in the line and in the compensator</a:t>
            </a:r>
          </a:p>
        </p:txBody>
      </p:sp>
      <p:grpSp>
        <p:nvGrpSpPr>
          <p:cNvPr id="9" name="Group 8"/>
          <p:cNvGrpSpPr/>
          <p:nvPr/>
        </p:nvGrpSpPr>
        <p:grpSpPr>
          <a:xfrm>
            <a:off x="2468227" y="2305550"/>
            <a:ext cx="4324350" cy="1504450"/>
            <a:chOff x="2468227" y="2201109"/>
            <a:chExt cx="4324350" cy="1504450"/>
          </a:xfrm>
        </p:grpSpPr>
        <p:pic>
          <p:nvPicPr>
            <p:cNvPr id="8" name="Picture 7"/>
            <p:cNvPicPr>
              <a:picLocks noChangeAspect="1"/>
            </p:cNvPicPr>
            <p:nvPr/>
          </p:nvPicPr>
          <p:blipFill>
            <a:blip r:embed="rId3"/>
            <a:stretch>
              <a:fillRect/>
            </a:stretch>
          </p:blipFill>
          <p:spPr>
            <a:xfrm>
              <a:off x="2468227" y="2201109"/>
              <a:ext cx="4324350" cy="1504450"/>
            </a:xfrm>
            <a:prstGeom prst="rect">
              <a:avLst/>
            </a:prstGeom>
          </p:spPr>
        </p:pic>
        <p:sp>
          <p:nvSpPr>
            <p:cNvPr id="13" name="Oval 12"/>
            <p:cNvSpPr/>
            <p:nvPr/>
          </p:nvSpPr>
          <p:spPr bwMode="auto">
            <a:xfrm>
              <a:off x="3697759" y="3048000"/>
              <a:ext cx="1295400" cy="533400"/>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4" name="Oval 13"/>
            <p:cNvSpPr/>
            <p:nvPr/>
          </p:nvSpPr>
          <p:spPr bwMode="auto">
            <a:xfrm>
              <a:off x="5181599" y="3048000"/>
              <a:ext cx="1610978" cy="555487"/>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
        <p:nvSpPr>
          <p:cNvPr id="12" name="Rectangle 11"/>
          <p:cNvSpPr/>
          <p:nvPr/>
        </p:nvSpPr>
        <p:spPr>
          <a:xfrm>
            <a:off x="1321600" y="3836550"/>
            <a:ext cx="7136600" cy="584775"/>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With the computed base values, the compensator </a:t>
            </a:r>
            <a:r>
              <a:rPr lang="en-US" sz="1600" i="1" dirty="0">
                <a:latin typeface="Times New Roman" panose="02020603050405020304" pitchFamily="18" charset="0"/>
                <a:cs typeface="Times New Roman" panose="02020603050405020304" pitchFamily="18" charset="0"/>
              </a:rPr>
              <a:t>R </a:t>
            </a:r>
            <a:r>
              <a:rPr lang="en-US" sz="1600" dirty="0">
                <a:latin typeface="Times New Roman" panose="02020603050405020304" pitchFamily="18" charset="0"/>
                <a:cs typeface="Times New Roman" panose="02020603050405020304" pitchFamily="18" charset="0"/>
              </a:rPr>
              <a:t>and </a:t>
            </a:r>
            <a:r>
              <a:rPr lang="en-US" sz="1600" i="1" dirty="0">
                <a:latin typeface="Times New Roman" panose="02020603050405020304" pitchFamily="18" charset="0"/>
                <a:cs typeface="Times New Roman" panose="02020603050405020304" pitchFamily="18" charset="0"/>
              </a:rPr>
              <a:t>X </a:t>
            </a:r>
            <a:r>
              <a:rPr lang="en-US" sz="1600" dirty="0">
                <a:latin typeface="Times New Roman" panose="02020603050405020304" pitchFamily="18" charset="0"/>
                <a:cs typeface="Times New Roman" panose="02020603050405020304" pitchFamily="18" charset="0"/>
              </a:rPr>
              <a:t>settings in ohms can be calculated by first computing the per-unit line impedance:</a:t>
            </a:r>
          </a:p>
        </p:txBody>
      </p:sp>
      <p:grpSp>
        <p:nvGrpSpPr>
          <p:cNvPr id="17" name="Group 16"/>
          <p:cNvGrpSpPr/>
          <p:nvPr/>
        </p:nvGrpSpPr>
        <p:grpSpPr>
          <a:xfrm>
            <a:off x="2209800" y="4446149"/>
            <a:ext cx="5257800" cy="535125"/>
            <a:chOff x="1828800" y="4863381"/>
            <a:chExt cx="5619750" cy="676275"/>
          </a:xfrm>
        </p:grpSpPr>
        <p:pic>
          <p:nvPicPr>
            <p:cNvPr id="15" name="Picture 14"/>
            <p:cNvPicPr>
              <a:picLocks noChangeAspect="1"/>
            </p:cNvPicPr>
            <p:nvPr/>
          </p:nvPicPr>
          <p:blipFill>
            <a:blip r:embed="rId4"/>
            <a:stretch>
              <a:fillRect/>
            </a:stretch>
          </p:blipFill>
          <p:spPr>
            <a:xfrm>
              <a:off x="1828800" y="4863381"/>
              <a:ext cx="3019425" cy="676275"/>
            </a:xfrm>
            <a:prstGeom prst="rect">
              <a:avLst/>
            </a:prstGeom>
          </p:spPr>
        </p:pic>
        <p:pic>
          <p:nvPicPr>
            <p:cNvPr id="16" name="Picture 15"/>
            <p:cNvPicPr>
              <a:picLocks noChangeAspect="1"/>
            </p:cNvPicPr>
            <p:nvPr/>
          </p:nvPicPr>
          <p:blipFill>
            <a:blip r:embed="rId5"/>
            <a:stretch>
              <a:fillRect/>
            </a:stretch>
          </p:blipFill>
          <p:spPr>
            <a:xfrm>
              <a:off x="4848225" y="4939581"/>
              <a:ext cx="2600325" cy="600075"/>
            </a:xfrm>
            <a:prstGeom prst="rect">
              <a:avLst/>
            </a:prstGeom>
          </p:spPr>
        </p:pic>
      </p:grpSp>
      <p:sp>
        <p:nvSpPr>
          <p:cNvPr id="18" name="Rectangle 17"/>
          <p:cNvSpPr/>
          <p:nvPr/>
        </p:nvSpPr>
        <p:spPr>
          <a:xfrm>
            <a:off x="1321599" y="5004375"/>
            <a:ext cx="7517601" cy="584775"/>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The compensator impedance in ohms is computed by multiplying the per-unit impedance by the base compensator impedance:</a:t>
            </a:r>
          </a:p>
        </p:txBody>
      </p:sp>
      <p:grpSp>
        <p:nvGrpSpPr>
          <p:cNvPr id="23" name="Group 22"/>
          <p:cNvGrpSpPr/>
          <p:nvPr/>
        </p:nvGrpSpPr>
        <p:grpSpPr>
          <a:xfrm>
            <a:off x="1446684" y="5625806"/>
            <a:ext cx="7092950" cy="393994"/>
            <a:chOff x="1289050" y="5473897"/>
            <a:chExt cx="7550150" cy="516816"/>
          </a:xfrm>
        </p:grpSpPr>
        <p:pic>
          <p:nvPicPr>
            <p:cNvPr id="21" name="Picture 20"/>
            <p:cNvPicPr>
              <a:picLocks noChangeAspect="1"/>
            </p:cNvPicPr>
            <p:nvPr/>
          </p:nvPicPr>
          <p:blipFill>
            <a:blip r:embed="rId6"/>
            <a:stretch>
              <a:fillRect/>
            </a:stretch>
          </p:blipFill>
          <p:spPr>
            <a:xfrm>
              <a:off x="1289050" y="5485888"/>
              <a:ext cx="4305300" cy="504825"/>
            </a:xfrm>
            <a:prstGeom prst="rect">
              <a:avLst/>
            </a:prstGeom>
          </p:spPr>
        </p:pic>
        <p:pic>
          <p:nvPicPr>
            <p:cNvPr id="22" name="Picture 21"/>
            <p:cNvPicPr>
              <a:picLocks noChangeAspect="1"/>
            </p:cNvPicPr>
            <p:nvPr/>
          </p:nvPicPr>
          <p:blipFill>
            <a:blip r:embed="rId7"/>
            <a:stretch>
              <a:fillRect/>
            </a:stretch>
          </p:blipFill>
          <p:spPr>
            <a:xfrm>
              <a:off x="5595735" y="5473897"/>
              <a:ext cx="3243465" cy="516816"/>
            </a:xfrm>
            <a:prstGeom prst="rect">
              <a:avLst/>
            </a:prstGeom>
          </p:spPr>
        </p:pic>
      </p:grpSp>
      <p:sp>
        <p:nvSpPr>
          <p:cNvPr id="24" name="Rectangle 23"/>
          <p:cNvSpPr/>
          <p:nvPr/>
        </p:nvSpPr>
        <p:spPr>
          <a:xfrm>
            <a:off x="927421" y="1143000"/>
            <a:ext cx="2382960"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Voltage Regulator</a:t>
            </a:r>
            <a:endParaRPr lang="en-US" sz="2000" dirty="0"/>
          </a:p>
        </p:txBody>
      </p:sp>
    </p:spTree>
    <p:extLst>
      <p:ext uri="{BB962C8B-B14F-4D97-AF65-F5344CB8AC3E}">
        <p14:creationId xmlns:p14="http://schemas.microsoft.com/office/powerpoint/2010/main" val="2013672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7" name="Rectangle 6"/>
          <p:cNvSpPr/>
          <p:nvPr/>
        </p:nvSpPr>
        <p:spPr>
          <a:xfrm>
            <a:off x="1321600" y="1554778"/>
            <a:ext cx="7288999" cy="830997"/>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The compensator R and X settings in volts are determined by multiplying the compensator R and X in ohms times the rated secondary current in amps (</a:t>
            </a:r>
            <a:r>
              <a:rPr lang="en-US" sz="1600" i="1" dirty="0">
                <a:latin typeface="Times New Roman" panose="02020603050405020304" pitchFamily="18" charset="0"/>
                <a:cs typeface="Times New Roman" panose="02020603050405020304" pitchFamily="18" charset="0"/>
              </a:rPr>
              <a:t>CT</a:t>
            </a:r>
            <a:r>
              <a:rPr lang="en-US" sz="1600" i="1" baseline="-25000" dirty="0">
                <a:latin typeface="Times New Roman" panose="02020603050405020304" pitchFamily="18" charset="0"/>
                <a:cs typeface="Times New Roman" panose="02020603050405020304" pitchFamily="18" charset="0"/>
              </a:rPr>
              <a:t>S</a:t>
            </a:r>
            <a:r>
              <a:rPr lang="en-US" sz="1600" dirty="0">
                <a:latin typeface="Times New Roman" panose="02020603050405020304" pitchFamily="18" charset="0"/>
                <a:cs typeface="Times New Roman" panose="02020603050405020304" pitchFamily="18" charset="0"/>
              </a:rPr>
              <a:t>) of the current transformer:</a:t>
            </a:r>
          </a:p>
        </p:txBody>
      </p:sp>
      <p:grpSp>
        <p:nvGrpSpPr>
          <p:cNvPr id="6" name="Group 5"/>
          <p:cNvGrpSpPr/>
          <p:nvPr/>
        </p:nvGrpSpPr>
        <p:grpSpPr>
          <a:xfrm>
            <a:off x="1905000" y="2419289"/>
            <a:ext cx="5715000" cy="476311"/>
            <a:chOff x="1981200" y="2483168"/>
            <a:chExt cx="6304857" cy="590550"/>
          </a:xfrm>
        </p:grpSpPr>
        <p:pic>
          <p:nvPicPr>
            <p:cNvPr id="3" name="Picture 2"/>
            <p:cNvPicPr>
              <a:picLocks noChangeAspect="1"/>
            </p:cNvPicPr>
            <p:nvPr/>
          </p:nvPicPr>
          <p:blipFill>
            <a:blip r:embed="rId3"/>
            <a:stretch>
              <a:fillRect/>
            </a:stretch>
          </p:blipFill>
          <p:spPr>
            <a:xfrm>
              <a:off x="1981200" y="2521268"/>
              <a:ext cx="3514725" cy="514350"/>
            </a:xfrm>
            <a:prstGeom prst="rect">
              <a:avLst/>
            </a:prstGeom>
          </p:spPr>
        </p:pic>
        <p:pic>
          <p:nvPicPr>
            <p:cNvPr id="4" name="Picture 3"/>
            <p:cNvPicPr>
              <a:picLocks noChangeAspect="1"/>
            </p:cNvPicPr>
            <p:nvPr/>
          </p:nvPicPr>
          <p:blipFill>
            <a:blip r:embed="rId4"/>
            <a:stretch>
              <a:fillRect/>
            </a:stretch>
          </p:blipFill>
          <p:spPr>
            <a:xfrm>
              <a:off x="5533332" y="2483168"/>
              <a:ext cx="2752725" cy="590550"/>
            </a:xfrm>
            <a:prstGeom prst="rect">
              <a:avLst/>
            </a:prstGeom>
          </p:spPr>
        </p:pic>
      </p:grpSp>
      <p:sp>
        <p:nvSpPr>
          <p:cNvPr id="25" name="Rectangle 24"/>
          <p:cNvSpPr/>
          <p:nvPr/>
        </p:nvSpPr>
        <p:spPr>
          <a:xfrm>
            <a:off x="1321599" y="2992448"/>
            <a:ext cx="7288999" cy="338554"/>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Parameters of the load tap changer:</a:t>
            </a:r>
          </a:p>
        </p:txBody>
      </p:sp>
      <p:graphicFrame>
        <p:nvGraphicFramePr>
          <p:cNvPr id="10" name="Table 9"/>
          <p:cNvGraphicFramePr>
            <a:graphicFrameLocks noGrp="1"/>
          </p:cNvGraphicFramePr>
          <p:nvPr>
            <p:extLst>
              <p:ext uri="{D42A27DB-BD31-4B8C-83A1-F6EECF244321}">
                <p14:modId xmlns:p14="http://schemas.microsoft.com/office/powerpoint/2010/main" val="4261162104"/>
              </p:ext>
            </p:extLst>
          </p:nvPr>
        </p:nvGraphicFramePr>
        <p:xfrm>
          <a:off x="1678459" y="3418859"/>
          <a:ext cx="6553200" cy="1790700"/>
        </p:xfrm>
        <a:graphic>
          <a:graphicData uri="http://schemas.openxmlformats.org/drawingml/2006/table">
            <a:tbl>
              <a:tblPr/>
              <a:tblGrid>
                <a:gridCol w="1821923">
                  <a:extLst>
                    <a:ext uri="{9D8B030D-6E8A-4147-A177-3AD203B41FA5}">
                      <a16:colId xmlns:a16="http://schemas.microsoft.com/office/drawing/2014/main" val="1314901523"/>
                    </a:ext>
                  </a:extLst>
                </a:gridCol>
                <a:gridCol w="1201897">
                  <a:extLst>
                    <a:ext uri="{9D8B030D-6E8A-4147-A177-3AD203B41FA5}">
                      <a16:colId xmlns:a16="http://schemas.microsoft.com/office/drawing/2014/main" val="3007386010"/>
                    </a:ext>
                  </a:extLst>
                </a:gridCol>
                <a:gridCol w="1163741">
                  <a:extLst>
                    <a:ext uri="{9D8B030D-6E8A-4147-A177-3AD203B41FA5}">
                      <a16:colId xmlns:a16="http://schemas.microsoft.com/office/drawing/2014/main" val="1267257576"/>
                    </a:ext>
                  </a:extLst>
                </a:gridCol>
                <a:gridCol w="1154203">
                  <a:extLst>
                    <a:ext uri="{9D8B030D-6E8A-4147-A177-3AD203B41FA5}">
                      <a16:colId xmlns:a16="http://schemas.microsoft.com/office/drawing/2014/main" val="206313978"/>
                    </a:ext>
                  </a:extLst>
                </a:gridCol>
                <a:gridCol w="1211436">
                  <a:extLst>
                    <a:ext uri="{9D8B030D-6E8A-4147-A177-3AD203B41FA5}">
                      <a16:colId xmlns:a16="http://schemas.microsoft.com/office/drawing/2014/main" val="1103889606"/>
                    </a:ext>
                  </a:extLst>
                </a:gridCol>
              </a:tblGrid>
              <a:tr h="266700">
                <a:tc rowSpan="2">
                  <a:txBody>
                    <a:bodyPr/>
                    <a:lstStyle/>
                    <a:p>
                      <a:pPr algn="ctr" fontAlgn="ctr"/>
                      <a:r>
                        <a:rPr lang="en-US" sz="1800" b="1"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en-US" sz="1600" b="1" i="0" u="none" strike="noStrike">
                          <a:solidFill>
                            <a:srgbClr val="000000"/>
                          </a:solidFill>
                          <a:effectLst/>
                          <a:latin typeface="Calibri" panose="020F0502020204030204" pitchFamily="34" charset="0"/>
                        </a:rPr>
                        <a:t>Substation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endParaRPr lang="en-US"/>
                    </a:p>
                  </a:txBody>
                  <a:tcPr/>
                </a:tc>
                <a:tc gridSpan="2">
                  <a:txBody>
                    <a:bodyPr/>
                    <a:lstStyle/>
                    <a:p>
                      <a:pPr algn="ctr" fontAlgn="ctr"/>
                      <a:r>
                        <a:rPr lang="en-US" sz="1600" b="1" i="0" u="none" strike="noStrike" dirty="0">
                          <a:solidFill>
                            <a:srgbClr val="000000"/>
                          </a:solidFill>
                          <a:effectLst/>
                          <a:latin typeface="Calibri" panose="020F0502020204030204" pitchFamily="34" charset="0"/>
                        </a:rPr>
                        <a:t>Substation 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endParaRPr lang="en-US"/>
                    </a:p>
                  </a:txBody>
                  <a:tcPr/>
                </a:tc>
                <a:extLst>
                  <a:ext uri="{0D108BD9-81ED-4DB2-BD59-A6C34878D82A}">
                    <a16:rowId xmlns:a16="http://schemas.microsoft.com/office/drawing/2014/main" val="240963690"/>
                  </a:ext>
                </a:extLst>
              </a:tr>
              <a:tr h="190500">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LTC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LTC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LTC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LTC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3451874055"/>
                  </a:ext>
                </a:extLst>
              </a:tr>
              <a:tr h="190500">
                <a:tc>
                  <a:txBody>
                    <a:bodyPr/>
                    <a:lstStyle/>
                    <a:p>
                      <a:pPr algn="ctr" fontAlgn="ctr"/>
                      <a:r>
                        <a:rPr lang="en-US" sz="1100" b="0" i="0" u="none" strike="noStrike">
                          <a:solidFill>
                            <a:srgbClr val="000000"/>
                          </a:solidFill>
                          <a:effectLst/>
                          <a:latin typeface="Calibri" panose="020F0502020204030204" pitchFamily="34" charset="0"/>
                        </a:rPr>
                        <a:t>kV rating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100" b="0" i="0" u="none" strike="noStrike" dirty="0">
                          <a:solidFill>
                            <a:srgbClr val="000000"/>
                          </a:solidFill>
                          <a:effectLst/>
                          <a:latin typeface="Calibri" panose="020F0502020204030204" pitchFamily="34" charset="0"/>
                        </a:rPr>
                        <a:t>13.8 kV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13.8 kV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13.8 kV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13.8 kV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05528091"/>
                  </a:ext>
                </a:extLst>
              </a:tr>
              <a:tr h="190500">
                <a:tc>
                  <a:txBody>
                    <a:bodyPr/>
                    <a:lstStyle/>
                    <a:p>
                      <a:pPr algn="ctr" fontAlgn="b"/>
                      <a:r>
                        <a:rPr lang="en-US" sz="1100" b="0" i="0" u="none" strike="noStrike">
                          <a:solidFill>
                            <a:srgbClr val="000000"/>
                          </a:solidFill>
                          <a:effectLst/>
                          <a:latin typeface="Calibri" panose="020F0502020204030204" pitchFamily="34" charset="0"/>
                        </a:rPr>
                        <a:t>kVA rating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100" b="0" i="0" u="none" strike="noStrike">
                          <a:solidFill>
                            <a:srgbClr val="000000"/>
                          </a:solidFill>
                          <a:effectLst/>
                          <a:latin typeface="Calibri" panose="020F0502020204030204" pitchFamily="34" charset="0"/>
                        </a:rPr>
                        <a:t>10.5 MVA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10.5 MVA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10.5 MVA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10.5 MVA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2082680"/>
                  </a:ext>
                </a:extLst>
              </a:tr>
              <a:tr h="190500">
                <a:tc>
                  <a:txBody>
                    <a:bodyPr/>
                    <a:lstStyle/>
                    <a:p>
                      <a:pPr algn="ctr" fontAlgn="b"/>
                      <a:r>
                        <a:rPr lang="en-US" sz="1100" b="0" i="0" u="none" strike="noStrike">
                          <a:solidFill>
                            <a:srgbClr val="000000"/>
                          </a:solidFill>
                          <a:effectLst/>
                          <a:latin typeface="Calibri" panose="020F0502020204030204" pitchFamily="34" charset="0"/>
                        </a:rPr>
                        <a:t>Connection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100" b="0" i="0" u="none" strike="noStrike" dirty="0">
                          <a:solidFill>
                            <a:srgbClr val="000000"/>
                          </a:solidFill>
                          <a:effectLst/>
                          <a:latin typeface="Calibri" panose="020F0502020204030204" pitchFamily="34" charset="0"/>
                        </a:rPr>
                        <a:t>Wye-Wye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Wye-Wye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Wye-Wye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Wye-Wye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2695644"/>
                  </a:ext>
                </a:extLst>
              </a:tr>
              <a:tr h="190500">
                <a:tc>
                  <a:txBody>
                    <a:bodyPr/>
                    <a:lstStyle/>
                    <a:p>
                      <a:pPr algn="ctr" fontAlgn="b"/>
                      <a:r>
                        <a:rPr lang="en-US" sz="1100" b="0" i="0" u="none" strike="noStrike">
                          <a:solidFill>
                            <a:srgbClr val="000000"/>
                          </a:solidFill>
                          <a:effectLst/>
                          <a:latin typeface="Calibri" panose="020F0502020204030204" pitchFamily="34" charset="0"/>
                        </a:rPr>
                        <a:t>% Boost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100" b="0" i="0" u="none" strike="noStrike">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1620920"/>
                  </a:ext>
                </a:extLst>
              </a:tr>
              <a:tr h="190500">
                <a:tc>
                  <a:txBody>
                    <a:bodyPr/>
                    <a:lstStyle/>
                    <a:p>
                      <a:pPr algn="ctr" fontAlgn="b"/>
                      <a:r>
                        <a:rPr lang="en-US" sz="1100" b="0" i="0" u="none" strike="noStrike">
                          <a:solidFill>
                            <a:srgbClr val="000000"/>
                          </a:solidFill>
                          <a:effectLst/>
                          <a:latin typeface="Calibri" panose="020F0502020204030204" pitchFamily="34" charset="0"/>
                        </a:rPr>
                        <a:t>Number of steps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100" b="0" i="0" u="none" strike="noStrike" dirty="0">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1007756"/>
                  </a:ext>
                </a:extLst>
              </a:tr>
              <a:tr h="190500">
                <a:tc>
                  <a:txBody>
                    <a:bodyPr/>
                    <a:lstStyle/>
                    <a:p>
                      <a:pPr algn="ctr" fontAlgn="b"/>
                      <a:r>
                        <a:rPr lang="en-US" sz="1100" b="0" i="0" u="none" strike="noStrike" dirty="0">
                          <a:solidFill>
                            <a:srgbClr val="000000"/>
                          </a:solidFill>
                          <a:effectLst/>
                          <a:latin typeface="Calibri" panose="020F0502020204030204" pitchFamily="34" charset="0"/>
                        </a:rPr>
                        <a:t>Voltage </a:t>
                      </a:r>
                      <a:r>
                        <a:rPr lang="en-US" sz="1100" b="0" i="0" u="none" strike="noStrike" dirty="0" err="1">
                          <a:solidFill>
                            <a:srgbClr val="000000"/>
                          </a:solidFill>
                          <a:effectLst/>
                          <a:latin typeface="Calibri" panose="020F0502020204030204" pitchFamily="34" charset="0"/>
                        </a:rPr>
                        <a:t>bandwdith</a:t>
                      </a:r>
                      <a:r>
                        <a:rPr lang="en-US" sz="1100" b="0" i="0" u="none" strike="noStrike" dirty="0">
                          <a:solidFill>
                            <a:srgbClr val="000000"/>
                          </a:solidFill>
                          <a:effectLst/>
                          <a:latin typeface="Calibri" panose="020F0502020204030204" pitchFamily="34" charset="0"/>
                        </a:rPr>
                        <a:t> (volt)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8548868"/>
                  </a:ext>
                </a:extLst>
              </a:tr>
              <a:tr h="190500">
                <a:tc>
                  <a:txBody>
                    <a:bodyPr/>
                    <a:lstStyle/>
                    <a:p>
                      <a:pPr algn="ctr" fontAlgn="b"/>
                      <a:r>
                        <a:rPr lang="en-US" sz="1100" b="0" i="1" u="none" strike="noStrike">
                          <a:solidFill>
                            <a:srgbClr val="000000"/>
                          </a:solidFill>
                          <a:effectLst/>
                          <a:latin typeface="Calibri" panose="020F0502020204030204" pitchFamily="34" charset="0"/>
                        </a:rPr>
                        <a:t>CTp (A)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100" b="0" i="0" u="none" strike="noStrike">
                          <a:solidFill>
                            <a:srgbClr val="000000"/>
                          </a:solidFill>
                          <a:effectLst/>
                          <a:latin typeface="Calibri" panose="020F0502020204030204" pitchFamily="34" charset="0"/>
                        </a:rPr>
                        <a:t>439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439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439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0995613"/>
                  </a:ext>
                </a:extLst>
              </a:tr>
            </a:tbl>
          </a:graphicData>
        </a:graphic>
      </p:graphicFrame>
      <p:sp>
        <p:nvSpPr>
          <p:cNvPr id="12" name="Rectangle 11"/>
          <p:cNvSpPr/>
          <p:nvPr/>
        </p:nvSpPr>
        <p:spPr>
          <a:xfrm>
            <a:off x="927421" y="1143000"/>
            <a:ext cx="2382960"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Voltage Regulator</a:t>
            </a:r>
            <a:endParaRPr lang="en-US" sz="2000" dirty="0"/>
          </a:p>
        </p:txBody>
      </p:sp>
    </p:spTree>
    <p:extLst>
      <p:ext uri="{BB962C8B-B14F-4D97-AF65-F5344CB8AC3E}">
        <p14:creationId xmlns:p14="http://schemas.microsoft.com/office/powerpoint/2010/main" val="3329520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32</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grpSp>
        <p:nvGrpSpPr>
          <p:cNvPr id="13" name="Group 12"/>
          <p:cNvGrpSpPr/>
          <p:nvPr/>
        </p:nvGrpSpPr>
        <p:grpSpPr>
          <a:xfrm>
            <a:off x="927421" y="3825237"/>
            <a:ext cx="2379105" cy="2002424"/>
            <a:chOff x="2133600" y="3401486"/>
            <a:chExt cx="1882534" cy="2660650"/>
          </a:xfrm>
        </p:grpSpPr>
        <p:pic>
          <p:nvPicPr>
            <p:cNvPr id="17410" name="Picture 2" descr="https://upload.wikimedia.org/wikipedia/commons/thumb/1/13/RNDZ-1-110.jpg/150px-RNDZ-1-1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401486"/>
              <a:ext cx="1882534" cy="2660650"/>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p:cNvSpPr/>
            <p:nvPr/>
          </p:nvSpPr>
          <p:spPr bwMode="auto">
            <a:xfrm>
              <a:off x="2579567" y="3736295"/>
              <a:ext cx="990600" cy="414082"/>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
        <p:nvSpPr>
          <p:cNvPr id="18" name="Rectangle 17"/>
          <p:cNvSpPr/>
          <p:nvPr/>
        </p:nvSpPr>
        <p:spPr>
          <a:xfrm>
            <a:off x="3359828" y="1759327"/>
            <a:ext cx="5631772" cy="4031873"/>
          </a:xfrm>
          <a:prstGeom prst="rect">
            <a:avLst/>
          </a:prstGeom>
        </p:spPr>
        <p:txBody>
          <a:bodyPr wrap="square">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Disconnect switch is one type of switching devices.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Switching devices are used to close or open electrical circuits. The types of switching devices include:</a:t>
            </a:r>
          </a:p>
          <a:p>
            <a:pPr marL="1200150" lvl="2" indent="-285750">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Circuit breaker -- makes and breaks all currents, including normal currents and </a:t>
            </a:r>
            <a:r>
              <a:rPr lang="en-US" sz="1600" b="1" i="1" dirty="0">
                <a:latin typeface="Times New Roman" panose="02020603050405020304" pitchFamily="18" charset="0"/>
                <a:cs typeface="Times New Roman" panose="02020603050405020304" pitchFamily="18" charset="0"/>
              </a:rPr>
              <a:t>short-circuit</a:t>
            </a:r>
            <a:r>
              <a:rPr lang="en-US" sz="1600" dirty="0">
                <a:latin typeface="Times New Roman" panose="02020603050405020304" pitchFamily="18" charset="0"/>
                <a:cs typeface="Times New Roman" panose="02020603050405020304" pitchFamily="18" charset="0"/>
              </a:rPr>
              <a:t> currents</a:t>
            </a:r>
          </a:p>
          <a:p>
            <a:pPr marL="1200150" lvl="2" indent="-285750">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Switch -- makes and breaks currents that are </a:t>
            </a:r>
            <a:r>
              <a:rPr lang="en-US" sz="1600" b="1" i="1" dirty="0">
                <a:latin typeface="Times New Roman" panose="02020603050405020304" pitchFamily="18" charset="0"/>
                <a:cs typeface="Times New Roman" panose="02020603050405020304" pitchFamily="18" charset="0"/>
              </a:rPr>
              <a:t>smaller</a:t>
            </a:r>
            <a:r>
              <a:rPr lang="en-US" sz="1600" dirty="0">
                <a:latin typeface="Times New Roman" panose="02020603050405020304" pitchFamily="18" charset="0"/>
                <a:cs typeface="Times New Roman" panose="02020603050405020304" pitchFamily="18" charset="0"/>
              </a:rPr>
              <a:t> than the rated normal current</a:t>
            </a:r>
          </a:p>
          <a:p>
            <a:pPr marL="1200150" lvl="2" indent="-285750">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Disconnect switch (disconnector) – used for </a:t>
            </a:r>
            <a:r>
              <a:rPr lang="en-US" sz="1600" b="1" i="1" dirty="0">
                <a:latin typeface="Times New Roman" panose="02020603050405020304" pitchFamily="18" charset="0"/>
                <a:cs typeface="Times New Roman" panose="02020603050405020304" pitchFamily="18" charset="0"/>
              </a:rPr>
              <a:t>no-load</a:t>
            </a:r>
            <a:r>
              <a:rPr lang="en-US" sz="1600" dirty="0">
                <a:latin typeface="Times New Roman" panose="02020603050405020304" pitchFamily="18" charset="0"/>
                <a:cs typeface="Times New Roman" panose="02020603050405020304" pitchFamily="18" charset="0"/>
              </a:rPr>
              <a:t> closing and opening operation</a:t>
            </a:r>
          </a:p>
          <a:p>
            <a:pPr marL="1200150" lvl="2" indent="-285750">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Switch disconnector -- the combination of a switch and a disconnector</a:t>
            </a:r>
          </a:p>
          <a:p>
            <a:pPr marL="1200150" lvl="2" indent="-285750">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Fuse -- consists of a fuse base and a fuse link. The fuse link is used for </a:t>
            </a:r>
            <a:r>
              <a:rPr lang="en-US" sz="1600" b="1" i="1" dirty="0">
                <a:latin typeface="Times New Roman" panose="02020603050405020304" pitchFamily="18" charset="0"/>
                <a:cs typeface="Times New Roman" panose="02020603050405020304" pitchFamily="18" charset="0"/>
              </a:rPr>
              <a:t>one single breaking </a:t>
            </a:r>
            <a:r>
              <a:rPr lang="en-US" sz="1600" dirty="0">
                <a:latin typeface="Times New Roman" panose="02020603050405020304" pitchFamily="18" charset="0"/>
                <a:cs typeface="Times New Roman" panose="02020603050405020304" pitchFamily="18" charset="0"/>
              </a:rPr>
              <a:t>of a short circuit current.</a:t>
            </a:r>
          </a:p>
          <a:p>
            <a:pPr marL="1200150" lvl="2" indent="-285750">
              <a:buFont typeface="Wingdings" panose="05000000000000000000" pitchFamily="2" charset="2"/>
              <a:buChar char="§"/>
            </a:pPr>
            <a:endParaRPr lang="en-US" sz="1600" dirty="0">
              <a:latin typeface="Times New Roman" panose="02020603050405020304" pitchFamily="18" charset="0"/>
              <a:cs typeface="Times New Roman" panose="02020603050405020304" pitchFamily="18" charset="0"/>
            </a:endParaRPr>
          </a:p>
        </p:txBody>
      </p:sp>
      <p:sp>
        <p:nvSpPr>
          <p:cNvPr id="16" name="Rectangle 15"/>
          <p:cNvSpPr/>
          <p:nvPr/>
        </p:nvSpPr>
        <p:spPr>
          <a:xfrm>
            <a:off x="927421" y="1143000"/>
            <a:ext cx="2459328"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Disconnect Switch</a:t>
            </a:r>
            <a:endParaRPr lang="en-US" dirty="0"/>
          </a:p>
        </p:txBody>
      </p:sp>
      <p:grpSp>
        <p:nvGrpSpPr>
          <p:cNvPr id="17" name="Group 16"/>
          <p:cNvGrpSpPr/>
          <p:nvPr/>
        </p:nvGrpSpPr>
        <p:grpSpPr>
          <a:xfrm>
            <a:off x="794428" y="1613248"/>
            <a:ext cx="2565400" cy="2189577"/>
            <a:chOff x="836930" y="1676292"/>
            <a:chExt cx="2565400" cy="2189577"/>
          </a:xfrm>
        </p:grpSpPr>
        <p:pic>
          <p:nvPicPr>
            <p:cNvPr id="21" name="Picture 20"/>
            <p:cNvPicPr>
              <a:picLocks noChangeAspect="1"/>
            </p:cNvPicPr>
            <p:nvPr/>
          </p:nvPicPr>
          <p:blipFill>
            <a:blip r:embed="rId4"/>
            <a:stretch>
              <a:fillRect/>
            </a:stretch>
          </p:blipFill>
          <p:spPr>
            <a:xfrm>
              <a:off x="836930" y="1676292"/>
              <a:ext cx="2565400" cy="2189577"/>
            </a:xfrm>
            <a:prstGeom prst="rect">
              <a:avLst/>
            </a:prstGeom>
          </p:spPr>
        </p:pic>
        <p:sp>
          <p:nvSpPr>
            <p:cNvPr id="22" name="Oval 21"/>
            <p:cNvSpPr/>
            <p:nvPr/>
          </p:nvSpPr>
          <p:spPr bwMode="auto">
            <a:xfrm>
              <a:off x="1591548" y="1795394"/>
              <a:ext cx="914400" cy="376205"/>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
        <p:nvSpPr>
          <p:cNvPr id="3" name="Rectangle 2"/>
          <p:cNvSpPr/>
          <p:nvPr/>
        </p:nvSpPr>
        <p:spPr>
          <a:xfrm>
            <a:off x="42948" y="5942109"/>
            <a:ext cx="4572000" cy="215444"/>
          </a:xfrm>
          <a:prstGeom prst="rect">
            <a:avLst/>
          </a:prstGeom>
        </p:spPr>
        <p:txBody>
          <a:bodyPr>
            <a:spAutoFit/>
          </a:bodyPr>
          <a:lstStyle/>
          <a:p>
            <a:r>
              <a:rPr lang="en-US" sz="800" dirty="0"/>
              <a:t>https://electrical-engineering-portal.com/medium-voltage-switchgear-basics-of-switching-devices</a:t>
            </a:r>
          </a:p>
        </p:txBody>
      </p:sp>
    </p:spTree>
    <p:extLst>
      <p:ext uri="{BB962C8B-B14F-4D97-AF65-F5344CB8AC3E}">
        <p14:creationId xmlns:p14="http://schemas.microsoft.com/office/powerpoint/2010/main" val="1323964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33</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8" name="Rectangle 17"/>
          <p:cNvSpPr/>
          <p:nvPr/>
        </p:nvSpPr>
        <p:spPr>
          <a:xfrm>
            <a:off x="3382266" y="1495404"/>
            <a:ext cx="5761733" cy="2800767"/>
          </a:xfrm>
          <a:prstGeom prst="rect">
            <a:avLst/>
          </a:prstGeom>
        </p:spPr>
        <p:txBody>
          <a:bodyPr wrap="square">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purpose of disconnect switches </a:t>
            </a:r>
            <a:r>
              <a:rPr lang="en-US" sz="1600">
                <a:latin typeface="Times New Roman" panose="02020603050405020304" pitchFamily="18" charset="0"/>
                <a:cs typeface="Times New Roman" panose="02020603050405020304" pitchFamily="18" charset="0"/>
              </a:rPr>
              <a:t>in substations </a:t>
            </a:r>
            <a:r>
              <a:rPr lang="en-US" sz="1600" dirty="0">
                <a:latin typeface="Times New Roman" panose="02020603050405020304" pitchFamily="18" charset="0"/>
                <a:cs typeface="Times New Roman" panose="02020603050405020304" pitchFamily="18" charset="0"/>
              </a:rPr>
              <a:t>is to allow </a:t>
            </a:r>
            <a:r>
              <a:rPr lang="en-US" sz="1600" b="1" i="1" dirty="0">
                <a:latin typeface="Times New Roman" panose="02020603050405020304" pitchFamily="18" charset="0"/>
                <a:cs typeface="Times New Roman" panose="02020603050405020304" pitchFamily="18" charset="0"/>
              </a:rPr>
              <a:t>isolation</a:t>
            </a:r>
            <a:r>
              <a:rPr lang="en-US" sz="1600" dirty="0">
                <a:latin typeface="Times New Roman" panose="02020603050405020304" pitchFamily="18" charset="0"/>
                <a:cs typeface="Times New Roman" panose="02020603050405020304" pitchFamily="18" charset="0"/>
              </a:rPr>
              <a:t> of apparatus such as circuit breakers, transformers, and transmission lines, for maintenance.  </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disconnect switch is usually not intended for normal control of the circuit, but only for </a:t>
            </a:r>
            <a:r>
              <a:rPr lang="en-US" sz="1600" b="1" i="1" dirty="0">
                <a:latin typeface="Times New Roman" panose="02020603050405020304" pitchFamily="18" charset="0"/>
                <a:cs typeface="Times New Roman" panose="02020603050405020304" pitchFamily="18" charset="0"/>
              </a:rPr>
              <a:t>safety isolation</a:t>
            </a:r>
            <a:r>
              <a:rPr lang="en-US" sz="1600" dirty="0">
                <a:latin typeface="Times New Roman" panose="02020603050405020304" pitchFamily="18" charset="0"/>
                <a:cs typeface="Times New Roman" panose="02020603050405020304" pitchFamily="18" charset="0"/>
              </a:rPr>
              <a:t>, since it lacks a mechanism for suppression of electric arcs, which occurs when conductors carrying high currents are electrically interrupted.</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Thus, they are </a:t>
            </a:r>
            <a:r>
              <a:rPr lang="en-US" sz="1600" b="1" i="1" dirty="0">
                <a:latin typeface="Times New Roman" panose="02020603050405020304" pitchFamily="18" charset="0"/>
                <a:cs typeface="Times New Roman" panose="02020603050405020304" pitchFamily="18" charset="0"/>
              </a:rPr>
              <a:t>off-load</a:t>
            </a:r>
            <a:r>
              <a:rPr lang="en-US" sz="1600" dirty="0">
                <a:latin typeface="Times New Roman" panose="02020603050405020304" pitchFamily="18" charset="0"/>
                <a:cs typeface="Times New Roman" panose="02020603050405020304" pitchFamily="18" charset="0"/>
              </a:rPr>
              <a:t> devices, with very low breaking capacity, intended to be opened only after current has been interrupted by some other control devices, such as circuit breaker.</a:t>
            </a:r>
          </a:p>
        </p:txBody>
      </p:sp>
      <p:sp>
        <p:nvSpPr>
          <p:cNvPr id="16" name="Rectangle 15"/>
          <p:cNvSpPr/>
          <p:nvPr/>
        </p:nvSpPr>
        <p:spPr>
          <a:xfrm>
            <a:off x="927421" y="1143000"/>
            <a:ext cx="2459328"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Disconnect Switch</a:t>
            </a:r>
            <a:endParaRPr lang="en-US" dirty="0"/>
          </a:p>
        </p:txBody>
      </p:sp>
      <p:grpSp>
        <p:nvGrpSpPr>
          <p:cNvPr id="17" name="Group 16"/>
          <p:cNvGrpSpPr/>
          <p:nvPr/>
        </p:nvGrpSpPr>
        <p:grpSpPr>
          <a:xfrm>
            <a:off x="733478" y="1762778"/>
            <a:ext cx="2565400" cy="2189577"/>
            <a:chOff x="836930" y="1676292"/>
            <a:chExt cx="2565400" cy="2189577"/>
          </a:xfrm>
        </p:grpSpPr>
        <p:pic>
          <p:nvPicPr>
            <p:cNvPr id="21" name="Picture 20"/>
            <p:cNvPicPr>
              <a:picLocks noChangeAspect="1"/>
            </p:cNvPicPr>
            <p:nvPr/>
          </p:nvPicPr>
          <p:blipFill>
            <a:blip r:embed="rId3"/>
            <a:stretch>
              <a:fillRect/>
            </a:stretch>
          </p:blipFill>
          <p:spPr>
            <a:xfrm>
              <a:off x="836930" y="1676292"/>
              <a:ext cx="2565400" cy="2189577"/>
            </a:xfrm>
            <a:prstGeom prst="rect">
              <a:avLst/>
            </a:prstGeom>
          </p:spPr>
        </p:pic>
        <p:sp>
          <p:nvSpPr>
            <p:cNvPr id="22" name="Oval 21"/>
            <p:cNvSpPr/>
            <p:nvPr/>
          </p:nvSpPr>
          <p:spPr bwMode="auto">
            <a:xfrm>
              <a:off x="1591548" y="1795394"/>
              <a:ext cx="914400" cy="376205"/>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
        <p:nvSpPr>
          <p:cNvPr id="3" name="Right Arrow 2"/>
          <p:cNvSpPr/>
          <p:nvPr/>
        </p:nvSpPr>
        <p:spPr bwMode="auto">
          <a:xfrm>
            <a:off x="1905000" y="5226975"/>
            <a:ext cx="457200" cy="3048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6" name="Rectangle 5"/>
          <p:cNvSpPr/>
          <p:nvPr/>
        </p:nvSpPr>
        <p:spPr>
          <a:xfrm>
            <a:off x="785942" y="4404619"/>
            <a:ext cx="3205308" cy="584775"/>
          </a:xfrm>
          <a:prstGeom prst="rect">
            <a:avLst/>
          </a:prstGeom>
        </p:spPr>
        <p:txBody>
          <a:bodyPr wrap="square">
            <a:spAutoFit/>
          </a:bodyPr>
          <a:lstStyle/>
          <a:p>
            <a:r>
              <a:rPr lang="en-US" sz="1600" dirty="0"/>
              <a:t>While </a:t>
            </a:r>
            <a:r>
              <a:rPr lang="en-US" sz="1600" i="1" dirty="0"/>
              <a:t>opening</a:t>
            </a:r>
            <a:r>
              <a:rPr lang="en-US" sz="1600" dirty="0"/>
              <a:t> a circuit, the below sequence should be followed</a:t>
            </a:r>
          </a:p>
        </p:txBody>
      </p:sp>
      <p:sp>
        <p:nvSpPr>
          <p:cNvPr id="8" name="TextBox 7"/>
          <p:cNvSpPr txBox="1"/>
          <p:nvPr/>
        </p:nvSpPr>
        <p:spPr>
          <a:xfrm>
            <a:off x="460687" y="5086988"/>
            <a:ext cx="1447799" cy="584775"/>
          </a:xfrm>
          <a:prstGeom prst="rect">
            <a:avLst/>
          </a:prstGeom>
          <a:noFill/>
          <a:ln w="19050">
            <a:solidFill>
              <a:schemeClr val="tx1"/>
            </a:solidFill>
          </a:ln>
        </p:spPr>
        <p:txBody>
          <a:bodyPr wrap="square" rtlCol="0">
            <a:spAutoFit/>
          </a:bodyPr>
          <a:lstStyle/>
          <a:p>
            <a:pPr algn="ctr"/>
            <a:r>
              <a:rPr lang="en-US" sz="1600" dirty="0"/>
              <a:t>Open the circuit breaker</a:t>
            </a:r>
          </a:p>
        </p:txBody>
      </p:sp>
      <p:sp>
        <p:nvSpPr>
          <p:cNvPr id="23" name="TextBox 22"/>
          <p:cNvSpPr txBox="1"/>
          <p:nvPr/>
        </p:nvSpPr>
        <p:spPr>
          <a:xfrm>
            <a:off x="2459931" y="5086988"/>
            <a:ext cx="1699577" cy="584775"/>
          </a:xfrm>
          <a:prstGeom prst="rect">
            <a:avLst/>
          </a:prstGeom>
          <a:noFill/>
          <a:ln w="19050">
            <a:solidFill>
              <a:schemeClr val="tx1"/>
            </a:solidFill>
          </a:ln>
        </p:spPr>
        <p:txBody>
          <a:bodyPr wrap="square" rtlCol="0">
            <a:spAutoFit/>
          </a:bodyPr>
          <a:lstStyle/>
          <a:p>
            <a:pPr algn="ctr"/>
            <a:r>
              <a:rPr lang="en-US" sz="1600" dirty="0"/>
              <a:t>Open the disconnect switch</a:t>
            </a:r>
          </a:p>
        </p:txBody>
      </p:sp>
      <p:sp>
        <p:nvSpPr>
          <p:cNvPr id="24" name="Right Arrow 23"/>
          <p:cNvSpPr/>
          <p:nvPr/>
        </p:nvSpPr>
        <p:spPr bwMode="auto">
          <a:xfrm>
            <a:off x="6751687" y="5186151"/>
            <a:ext cx="457200" cy="3048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5" name="Rectangle 24"/>
          <p:cNvSpPr/>
          <p:nvPr/>
        </p:nvSpPr>
        <p:spPr>
          <a:xfrm>
            <a:off x="5184011" y="4363795"/>
            <a:ext cx="3205308" cy="584775"/>
          </a:xfrm>
          <a:prstGeom prst="rect">
            <a:avLst/>
          </a:prstGeom>
        </p:spPr>
        <p:txBody>
          <a:bodyPr wrap="square">
            <a:spAutoFit/>
          </a:bodyPr>
          <a:lstStyle/>
          <a:p>
            <a:r>
              <a:rPr lang="en-US" sz="1600" dirty="0"/>
              <a:t>While </a:t>
            </a:r>
            <a:r>
              <a:rPr lang="en-US" sz="1600" i="1" dirty="0"/>
              <a:t>making</a:t>
            </a:r>
            <a:r>
              <a:rPr lang="en-US" sz="1600" dirty="0"/>
              <a:t> a circuit, the below sequence should be followed</a:t>
            </a:r>
          </a:p>
        </p:txBody>
      </p:sp>
      <p:sp>
        <p:nvSpPr>
          <p:cNvPr id="26" name="TextBox 25"/>
          <p:cNvSpPr txBox="1"/>
          <p:nvPr/>
        </p:nvSpPr>
        <p:spPr>
          <a:xfrm>
            <a:off x="5029200" y="5046164"/>
            <a:ext cx="1699577" cy="584775"/>
          </a:xfrm>
          <a:prstGeom prst="rect">
            <a:avLst/>
          </a:prstGeom>
          <a:noFill/>
          <a:ln w="19050">
            <a:solidFill>
              <a:schemeClr val="tx1"/>
            </a:solidFill>
          </a:ln>
        </p:spPr>
        <p:txBody>
          <a:bodyPr wrap="square" rtlCol="0">
            <a:spAutoFit/>
          </a:bodyPr>
          <a:lstStyle/>
          <a:p>
            <a:pPr algn="ctr"/>
            <a:r>
              <a:rPr lang="en-US" sz="1600" dirty="0"/>
              <a:t>Close the disconnect switch</a:t>
            </a:r>
          </a:p>
        </p:txBody>
      </p:sp>
      <p:sp>
        <p:nvSpPr>
          <p:cNvPr id="27" name="TextBox 26"/>
          <p:cNvSpPr txBox="1"/>
          <p:nvPr/>
        </p:nvSpPr>
        <p:spPr>
          <a:xfrm>
            <a:off x="7280222" y="5046164"/>
            <a:ext cx="1373659" cy="584775"/>
          </a:xfrm>
          <a:prstGeom prst="rect">
            <a:avLst/>
          </a:prstGeom>
          <a:noFill/>
          <a:ln w="19050">
            <a:solidFill>
              <a:schemeClr val="tx1"/>
            </a:solidFill>
          </a:ln>
        </p:spPr>
        <p:txBody>
          <a:bodyPr wrap="square" rtlCol="0">
            <a:spAutoFit/>
          </a:bodyPr>
          <a:lstStyle/>
          <a:p>
            <a:pPr algn="ctr"/>
            <a:r>
              <a:rPr lang="en-US" sz="1600" dirty="0"/>
              <a:t>Close the circuit breaker</a:t>
            </a:r>
          </a:p>
        </p:txBody>
      </p:sp>
    </p:spTree>
    <p:extLst>
      <p:ext uri="{BB962C8B-B14F-4D97-AF65-F5344CB8AC3E}">
        <p14:creationId xmlns:p14="http://schemas.microsoft.com/office/powerpoint/2010/main" val="2940667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34</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6" name="Rectangle 15"/>
          <p:cNvSpPr/>
          <p:nvPr/>
        </p:nvSpPr>
        <p:spPr>
          <a:xfrm>
            <a:off x="927421" y="1143000"/>
            <a:ext cx="2459328"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Disconnect Switch</a:t>
            </a:r>
            <a:endParaRPr lang="en-US" dirty="0"/>
          </a:p>
        </p:txBody>
      </p:sp>
      <p:grpSp>
        <p:nvGrpSpPr>
          <p:cNvPr id="7" name="Group 6"/>
          <p:cNvGrpSpPr/>
          <p:nvPr/>
        </p:nvGrpSpPr>
        <p:grpSpPr>
          <a:xfrm>
            <a:off x="977676" y="1605064"/>
            <a:ext cx="3124200" cy="2472513"/>
            <a:chOff x="1143000" y="1557548"/>
            <a:chExt cx="3505200" cy="3090652"/>
          </a:xfrm>
        </p:grpSpPr>
        <p:pic>
          <p:nvPicPr>
            <p:cNvPr id="6" name="Picture 5"/>
            <p:cNvPicPr>
              <a:picLocks noChangeAspect="1"/>
            </p:cNvPicPr>
            <p:nvPr/>
          </p:nvPicPr>
          <p:blipFill>
            <a:blip r:embed="rId3"/>
            <a:stretch>
              <a:fillRect/>
            </a:stretch>
          </p:blipFill>
          <p:spPr>
            <a:xfrm>
              <a:off x="1368710" y="1557548"/>
              <a:ext cx="3279490" cy="3090652"/>
            </a:xfrm>
            <a:prstGeom prst="rect">
              <a:avLst/>
            </a:prstGeom>
          </p:spPr>
        </p:pic>
        <p:sp>
          <p:nvSpPr>
            <p:cNvPr id="23" name="Oval 22"/>
            <p:cNvSpPr/>
            <p:nvPr/>
          </p:nvSpPr>
          <p:spPr bwMode="auto">
            <a:xfrm>
              <a:off x="1219200" y="2286000"/>
              <a:ext cx="1028700" cy="762000"/>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5" name="Oval 24"/>
            <p:cNvSpPr/>
            <p:nvPr/>
          </p:nvSpPr>
          <p:spPr bwMode="auto">
            <a:xfrm>
              <a:off x="1143000" y="3062438"/>
              <a:ext cx="1219200" cy="914400"/>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6" name="Oval 25"/>
            <p:cNvSpPr/>
            <p:nvPr/>
          </p:nvSpPr>
          <p:spPr bwMode="auto">
            <a:xfrm>
              <a:off x="3386748" y="1845574"/>
              <a:ext cx="347051" cy="288026"/>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8" name="Oval 27"/>
            <p:cNvSpPr/>
            <p:nvPr/>
          </p:nvSpPr>
          <p:spPr bwMode="auto">
            <a:xfrm rot="19665958">
              <a:off x="4025937" y="1851167"/>
              <a:ext cx="347051" cy="1128484"/>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9" name="Oval 28"/>
            <p:cNvSpPr/>
            <p:nvPr/>
          </p:nvSpPr>
          <p:spPr bwMode="auto">
            <a:xfrm>
              <a:off x="4038600" y="2971800"/>
              <a:ext cx="347051" cy="288026"/>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0" name="Oval 29"/>
            <p:cNvSpPr/>
            <p:nvPr/>
          </p:nvSpPr>
          <p:spPr bwMode="auto">
            <a:xfrm rot="2170976">
              <a:off x="4016372" y="3175779"/>
              <a:ext cx="347051" cy="1074735"/>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1" name="Oval 30"/>
            <p:cNvSpPr/>
            <p:nvPr/>
          </p:nvSpPr>
          <p:spPr bwMode="auto">
            <a:xfrm>
              <a:off x="3509963" y="4160733"/>
              <a:ext cx="347051" cy="288026"/>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
        <p:nvSpPr>
          <p:cNvPr id="32" name="Rectangle 31"/>
          <p:cNvSpPr/>
          <p:nvPr/>
        </p:nvSpPr>
        <p:spPr>
          <a:xfrm>
            <a:off x="4531144" y="1687158"/>
            <a:ext cx="4044112" cy="2308324"/>
          </a:xfrm>
          <a:prstGeom prst="rect">
            <a:avLst/>
          </a:prstGeom>
        </p:spPr>
        <p:txBody>
          <a:bodyPr wrap="square">
            <a:spAutoFit/>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In the real distribution system, there are </a:t>
            </a:r>
            <a:r>
              <a:rPr lang="en-US" sz="1800" i="1" dirty="0">
                <a:latin typeface="Times New Roman" panose="02020603050405020304" pitchFamily="18" charset="0"/>
                <a:cs typeface="Times New Roman" panose="02020603050405020304" pitchFamily="18" charset="0"/>
              </a:rPr>
              <a:t>24</a:t>
            </a:r>
            <a:r>
              <a:rPr lang="en-US" sz="1800" dirty="0">
                <a:latin typeface="Times New Roman" panose="02020603050405020304" pitchFamily="18" charset="0"/>
                <a:cs typeface="Times New Roman" panose="02020603050405020304" pitchFamily="18" charset="0"/>
              </a:rPr>
              <a:t> disconnect switches in substation 1. </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Some are normally open, some are normally closed.</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In general, circuit breaker-disconnect switch pairs are used for making or opening circuits. </a:t>
            </a:r>
          </a:p>
        </p:txBody>
      </p:sp>
      <p:grpSp>
        <p:nvGrpSpPr>
          <p:cNvPr id="9" name="Group 8"/>
          <p:cNvGrpSpPr/>
          <p:nvPr/>
        </p:nvGrpSpPr>
        <p:grpSpPr>
          <a:xfrm>
            <a:off x="1260602" y="4419123"/>
            <a:ext cx="2759523" cy="1553533"/>
            <a:chOff x="459259" y="4343400"/>
            <a:chExt cx="2257425" cy="1447800"/>
          </a:xfrm>
        </p:grpSpPr>
        <p:pic>
          <p:nvPicPr>
            <p:cNvPr id="8" name="Picture 7"/>
            <p:cNvPicPr>
              <a:picLocks noChangeAspect="1"/>
            </p:cNvPicPr>
            <p:nvPr/>
          </p:nvPicPr>
          <p:blipFill>
            <a:blip r:embed="rId4"/>
            <a:stretch>
              <a:fillRect/>
            </a:stretch>
          </p:blipFill>
          <p:spPr>
            <a:xfrm>
              <a:off x="459259" y="4343400"/>
              <a:ext cx="2257425" cy="1447800"/>
            </a:xfrm>
            <a:prstGeom prst="rect">
              <a:avLst/>
            </a:prstGeom>
          </p:spPr>
        </p:pic>
        <p:sp>
          <p:nvSpPr>
            <p:cNvPr id="34" name="Oval 33"/>
            <p:cNvSpPr/>
            <p:nvPr/>
          </p:nvSpPr>
          <p:spPr bwMode="auto">
            <a:xfrm rot="19602828">
              <a:off x="1300371" y="4527243"/>
              <a:ext cx="780195" cy="1259545"/>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
        <p:nvSpPr>
          <p:cNvPr id="35" name="Rectangle 34"/>
          <p:cNvSpPr/>
          <p:nvPr/>
        </p:nvSpPr>
        <p:spPr>
          <a:xfrm>
            <a:off x="4531144" y="4595724"/>
            <a:ext cx="4183634" cy="1200329"/>
          </a:xfrm>
          <a:prstGeom prst="rect">
            <a:avLst/>
          </a:prstGeom>
        </p:spPr>
        <p:txBody>
          <a:bodyPr wrap="square">
            <a:spAutoFit/>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There are also some in-line switches (e.g. circuit breakers), which are used for system protection and re-configurations. </a:t>
            </a:r>
          </a:p>
        </p:txBody>
      </p:sp>
    </p:spTree>
    <p:extLst>
      <p:ext uri="{BB962C8B-B14F-4D97-AF65-F5344CB8AC3E}">
        <p14:creationId xmlns:p14="http://schemas.microsoft.com/office/powerpoint/2010/main" val="10808642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35</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6" name="Rectangle 15"/>
          <p:cNvSpPr/>
          <p:nvPr/>
        </p:nvSpPr>
        <p:spPr>
          <a:xfrm>
            <a:off x="3733800" y="1595155"/>
            <a:ext cx="5103969" cy="3785652"/>
          </a:xfrm>
          <a:prstGeom prst="rect">
            <a:avLst/>
          </a:prstGeom>
        </p:spPr>
        <p:txBody>
          <a:bodyPr wrap="square">
            <a:spAutoFit/>
          </a:bodyPr>
          <a:lstStyle/>
          <a:p>
            <a:pPr marL="285750" indent="-285750"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Circuit breakers are often used in the substation on the bus and on each feeder.</a:t>
            </a:r>
          </a:p>
          <a:p>
            <a:pPr marL="285750" indent="-285750"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Circuit breakers are available with very high interrupting and continuous current ratings.</a:t>
            </a:r>
          </a:p>
          <a:p>
            <a:pPr marL="285750" indent="-285750"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interrupting medium in circuit breakers can be any of vacuum, oil, or air, etc. Oil and vacuum breakers are most common in distribution substations.</a:t>
            </a:r>
          </a:p>
          <a:p>
            <a:pPr marL="285750" indent="-285750"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Circuit breakers are always </a:t>
            </a:r>
            <a:r>
              <a:rPr lang="en-US" sz="1600" b="1" i="1" dirty="0">
                <a:latin typeface="Times New Roman" panose="02020603050405020304" pitchFamily="18" charset="0"/>
                <a:cs typeface="Times New Roman" panose="02020603050405020304" pitchFamily="18" charset="0"/>
              </a:rPr>
              <a:t>paired</a:t>
            </a:r>
            <a:r>
              <a:rPr lang="en-US" sz="1600" dirty="0">
                <a:latin typeface="Times New Roman" panose="02020603050405020304" pitchFamily="18" charset="0"/>
                <a:cs typeface="Times New Roman" panose="02020603050405020304" pitchFamily="18" charset="0"/>
              </a:rPr>
              <a:t> with relays which sense short-circuit condition using potential transformers (PTs) and current transformers (CTs). The relays provide the brains to control the </a:t>
            </a:r>
            <a:r>
              <a:rPr lang="en-US" sz="1600" b="1" i="1" dirty="0">
                <a:latin typeface="Times New Roman" panose="02020603050405020304" pitchFamily="18" charset="0"/>
                <a:cs typeface="Times New Roman" panose="02020603050405020304" pitchFamily="18" charset="0"/>
              </a:rPr>
              <a:t>opening</a:t>
            </a:r>
            <a:r>
              <a:rPr lang="en-US" sz="1600" dirty="0">
                <a:latin typeface="Times New Roman" panose="02020603050405020304" pitchFamily="18" charset="0"/>
                <a:cs typeface="Times New Roman" panose="02020603050405020304" pitchFamily="18" charset="0"/>
              </a:rPr>
              <a:t> or </a:t>
            </a:r>
            <a:r>
              <a:rPr lang="en-US" sz="1600" b="1" i="1" dirty="0">
                <a:latin typeface="Times New Roman" panose="02020603050405020304" pitchFamily="18" charset="0"/>
                <a:cs typeface="Times New Roman" panose="02020603050405020304" pitchFamily="18" charset="0"/>
              </a:rPr>
              <a:t>closing</a:t>
            </a:r>
            <a:r>
              <a:rPr lang="en-US" sz="1600" dirty="0">
                <a:latin typeface="Times New Roman" panose="02020603050405020304" pitchFamily="18" charset="0"/>
                <a:cs typeface="Times New Roman" panose="02020603050405020304" pitchFamily="18" charset="0"/>
              </a:rPr>
              <a:t> of the circuit breaker, so the circuit breaker coordinates with other devices. While closing a circuit breaker, the relays perform reclosing functions.</a:t>
            </a:r>
          </a:p>
          <a:p>
            <a:pPr marL="285750" indent="-285750" algn="just">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p:txBody>
      </p:sp>
      <p:grpSp>
        <p:nvGrpSpPr>
          <p:cNvPr id="7" name="Group 6"/>
          <p:cNvGrpSpPr/>
          <p:nvPr/>
        </p:nvGrpSpPr>
        <p:grpSpPr>
          <a:xfrm>
            <a:off x="762000" y="3941532"/>
            <a:ext cx="2817662" cy="1914176"/>
            <a:chOff x="430684" y="3505200"/>
            <a:chExt cx="2895206" cy="1928812"/>
          </a:xfrm>
        </p:grpSpPr>
        <p:pic>
          <p:nvPicPr>
            <p:cNvPr id="6" name="Picture 5"/>
            <p:cNvPicPr>
              <a:picLocks noChangeAspect="1"/>
            </p:cNvPicPr>
            <p:nvPr/>
          </p:nvPicPr>
          <p:blipFill>
            <a:blip r:embed="rId3"/>
            <a:stretch>
              <a:fillRect/>
            </a:stretch>
          </p:blipFill>
          <p:spPr>
            <a:xfrm>
              <a:off x="430684" y="3505200"/>
              <a:ext cx="2895206" cy="1928812"/>
            </a:xfrm>
            <a:prstGeom prst="rect">
              <a:avLst/>
            </a:prstGeom>
          </p:spPr>
        </p:pic>
        <p:sp>
          <p:nvSpPr>
            <p:cNvPr id="21" name="Oval 20"/>
            <p:cNvSpPr/>
            <p:nvPr/>
          </p:nvSpPr>
          <p:spPr bwMode="auto">
            <a:xfrm>
              <a:off x="1181100" y="3733800"/>
              <a:ext cx="990600" cy="609600"/>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
        <p:nvSpPr>
          <p:cNvPr id="8" name="Rectangle 7"/>
          <p:cNvSpPr/>
          <p:nvPr/>
        </p:nvSpPr>
        <p:spPr>
          <a:xfrm>
            <a:off x="316910" y="5867400"/>
            <a:ext cx="4572000" cy="261610"/>
          </a:xfrm>
          <a:prstGeom prst="rect">
            <a:avLst/>
          </a:prstGeom>
        </p:spPr>
        <p:txBody>
          <a:bodyPr>
            <a:spAutoFit/>
          </a:bodyPr>
          <a:lstStyle/>
          <a:p>
            <a:r>
              <a:rPr lang="en-US" sz="1100" dirty="0"/>
              <a:t>https://electrical-engineering-portal.com/substation-basics#circuit-breakers</a:t>
            </a:r>
          </a:p>
        </p:txBody>
      </p:sp>
      <p:sp>
        <p:nvSpPr>
          <p:cNvPr id="15" name="Rectangle 14"/>
          <p:cNvSpPr/>
          <p:nvPr/>
        </p:nvSpPr>
        <p:spPr>
          <a:xfrm>
            <a:off x="927421" y="1143000"/>
            <a:ext cx="2116285"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Circuit Breaker</a:t>
            </a:r>
            <a:endParaRPr lang="en-US" dirty="0"/>
          </a:p>
        </p:txBody>
      </p:sp>
      <p:grpSp>
        <p:nvGrpSpPr>
          <p:cNvPr id="18" name="Group 17"/>
          <p:cNvGrpSpPr/>
          <p:nvPr/>
        </p:nvGrpSpPr>
        <p:grpSpPr>
          <a:xfrm>
            <a:off x="914400" y="1585461"/>
            <a:ext cx="2565400" cy="2189577"/>
            <a:chOff x="836930" y="1676292"/>
            <a:chExt cx="2565400" cy="2189577"/>
          </a:xfrm>
        </p:grpSpPr>
        <p:pic>
          <p:nvPicPr>
            <p:cNvPr id="20" name="Picture 19"/>
            <p:cNvPicPr>
              <a:picLocks noChangeAspect="1"/>
            </p:cNvPicPr>
            <p:nvPr/>
          </p:nvPicPr>
          <p:blipFill>
            <a:blip r:embed="rId4"/>
            <a:stretch>
              <a:fillRect/>
            </a:stretch>
          </p:blipFill>
          <p:spPr>
            <a:xfrm>
              <a:off x="836930" y="1676292"/>
              <a:ext cx="2565400" cy="2189577"/>
            </a:xfrm>
            <a:prstGeom prst="rect">
              <a:avLst/>
            </a:prstGeom>
          </p:spPr>
        </p:pic>
        <p:sp>
          <p:nvSpPr>
            <p:cNvPr id="23" name="Oval 22"/>
            <p:cNvSpPr/>
            <p:nvPr/>
          </p:nvSpPr>
          <p:spPr bwMode="auto">
            <a:xfrm>
              <a:off x="1292392" y="3291230"/>
              <a:ext cx="1443506" cy="317211"/>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Tree>
    <p:extLst>
      <p:ext uri="{BB962C8B-B14F-4D97-AF65-F5344CB8AC3E}">
        <p14:creationId xmlns:p14="http://schemas.microsoft.com/office/powerpoint/2010/main" val="2039726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36</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6" name="Rectangle 15"/>
          <p:cNvSpPr/>
          <p:nvPr/>
        </p:nvSpPr>
        <p:spPr>
          <a:xfrm>
            <a:off x="1365564" y="3666281"/>
            <a:ext cx="3044419" cy="584775"/>
          </a:xfrm>
          <a:prstGeom prst="rect">
            <a:avLst/>
          </a:prstGeom>
        </p:spPr>
        <p:txBody>
          <a:bodyPr wrap="square">
            <a:spAutoFit/>
          </a:bodyPr>
          <a:lstStyle/>
          <a:p>
            <a:pPr marL="285750" indent="-285750"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In substation 1, there are 9 feeder circuit breakers. </a:t>
            </a:r>
          </a:p>
        </p:txBody>
      </p:sp>
      <p:sp>
        <p:nvSpPr>
          <p:cNvPr id="15" name="Rectangle 14"/>
          <p:cNvSpPr/>
          <p:nvPr/>
        </p:nvSpPr>
        <p:spPr>
          <a:xfrm>
            <a:off x="927421" y="1143000"/>
            <a:ext cx="2116285"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Circuit Breaker</a:t>
            </a:r>
            <a:endParaRPr lang="en-US" dirty="0"/>
          </a:p>
        </p:txBody>
      </p:sp>
      <p:grpSp>
        <p:nvGrpSpPr>
          <p:cNvPr id="17" name="Group 16"/>
          <p:cNvGrpSpPr/>
          <p:nvPr/>
        </p:nvGrpSpPr>
        <p:grpSpPr>
          <a:xfrm>
            <a:off x="1600200" y="1631752"/>
            <a:ext cx="2512840" cy="2021564"/>
            <a:chOff x="1368710" y="1557548"/>
            <a:chExt cx="3279490" cy="3090652"/>
          </a:xfrm>
        </p:grpSpPr>
        <p:pic>
          <p:nvPicPr>
            <p:cNvPr id="22" name="Picture 21"/>
            <p:cNvPicPr>
              <a:picLocks noChangeAspect="1"/>
            </p:cNvPicPr>
            <p:nvPr/>
          </p:nvPicPr>
          <p:blipFill>
            <a:blip r:embed="rId3"/>
            <a:stretch>
              <a:fillRect/>
            </a:stretch>
          </p:blipFill>
          <p:spPr>
            <a:xfrm>
              <a:off x="1368710" y="1557548"/>
              <a:ext cx="3279490" cy="3090652"/>
            </a:xfrm>
            <a:prstGeom prst="rect">
              <a:avLst/>
            </a:prstGeom>
          </p:spPr>
        </p:pic>
        <p:sp>
          <p:nvSpPr>
            <p:cNvPr id="27" name="Oval 26"/>
            <p:cNvSpPr/>
            <p:nvPr/>
          </p:nvSpPr>
          <p:spPr bwMode="auto">
            <a:xfrm rot="19665958">
              <a:off x="4157533" y="1618092"/>
              <a:ext cx="347051" cy="1247637"/>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9" name="Oval 28"/>
            <p:cNvSpPr/>
            <p:nvPr/>
          </p:nvSpPr>
          <p:spPr bwMode="auto">
            <a:xfrm rot="2170976">
              <a:off x="4163941" y="3321525"/>
              <a:ext cx="261090" cy="1206249"/>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grpSp>
        <p:nvGrpSpPr>
          <p:cNvPr id="9" name="Group 8"/>
          <p:cNvGrpSpPr/>
          <p:nvPr/>
        </p:nvGrpSpPr>
        <p:grpSpPr>
          <a:xfrm>
            <a:off x="5486400" y="1663322"/>
            <a:ext cx="2362200" cy="1926746"/>
            <a:chOff x="5316001" y="2289112"/>
            <a:chExt cx="3967739" cy="3425888"/>
          </a:xfrm>
        </p:grpSpPr>
        <p:pic>
          <p:nvPicPr>
            <p:cNvPr id="3" name="Picture 2"/>
            <p:cNvPicPr>
              <a:picLocks noChangeAspect="1"/>
            </p:cNvPicPr>
            <p:nvPr/>
          </p:nvPicPr>
          <p:blipFill>
            <a:blip r:embed="rId4"/>
            <a:stretch>
              <a:fillRect/>
            </a:stretch>
          </p:blipFill>
          <p:spPr>
            <a:xfrm>
              <a:off x="5316001" y="2289112"/>
              <a:ext cx="3967739" cy="3425888"/>
            </a:xfrm>
            <a:prstGeom prst="rect">
              <a:avLst/>
            </a:prstGeom>
          </p:spPr>
        </p:pic>
        <p:sp>
          <p:nvSpPr>
            <p:cNvPr id="31" name="Oval 30"/>
            <p:cNvSpPr/>
            <p:nvPr/>
          </p:nvSpPr>
          <p:spPr bwMode="auto">
            <a:xfrm>
              <a:off x="6938682" y="2373704"/>
              <a:ext cx="525834" cy="445696"/>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2" name="Oval 31"/>
            <p:cNvSpPr/>
            <p:nvPr/>
          </p:nvSpPr>
          <p:spPr bwMode="auto">
            <a:xfrm>
              <a:off x="7004518" y="5247677"/>
              <a:ext cx="996481" cy="445696"/>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
        <p:nvSpPr>
          <p:cNvPr id="33" name="Rectangle 32"/>
          <p:cNvSpPr/>
          <p:nvPr/>
        </p:nvSpPr>
        <p:spPr>
          <a:xfrm>
            <a:off x="4878615" y="3688133"/>
            <a:ext cx="3226091" cy="584775"/>
          </a:xfrm>
          <a:prstGeom prst="rect">
            <a:avLst/>
          </a:prstGeom>
        </p:spPr>
        <p:txBody>
          <a:bodyPr wrap="square">
            <a:spAutoFit/>
          </a:bodyPr>
          <a:lstStyle/>
          <a:p>
            <a:pPr marL="285750" indent="-285750"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In substation 2, there are 5 feeder circuit breakers. </a:t>
            </a:r>
          </a:p>
        </p:txBody>
      </p:sp>
      <p:grpSp>
        <p:nvGrpSpPr>
          <p:cNvPr id="12" name="Group 11"/>
          <p:cNvGrpSpPr/>
          <p:nvPr/>
        </p:nvGrpSpPr>
        <p:grpSpPr>
          <a:xfrm>
            <a:off x="1006408" y="4547267"/>
            <a:ext cx="2420052" cy="1443456"/>
            <a:chOff x="1677748" y="4536721"/>
            <a:chExt cx="2420052" cy="1443456"/>
          </a:xfrm>
        </p:grpSpPr>
        <p:pic>
          <p:nvPicPr>
            <p:cNvPr id="11" name="Picture 10"/>
            <p:cNvPicPr>
              <a:picLocks noChangeAspect="1"/>
            </p:cNvPicPr>
            <p:nvPr/>
          </p:nvPicPr>
          <p:blipFill>
            <a:blip r:embed="rId5"/>
            <a:stretch>
              <a:fillRect/>
            </a:stretch>
          </p:blipFill>
          <p:spPr>
            <a:xfrm>
              <a:off x="1677748" y="4536721"/>
              <a:ext cx="2420052" cy="1443456"/>
            </a:xfrm>
            <a:prstGeom prst="rect">
              <a:avLst/>
            </a:prstGeom>
          </p:spPr>
        </p:pic>
        <p:sp>
          <p:nvSpPr>
            <p:cNvPr id="34" name="Oval 33"/>
            <p:cNvSpPr/>
            <p:nvPr/>
          </p:nvSpPr>
          <p:spPr bwMode="auto">
            <a:xfrm>
              <a:off x="2286500" y="5133323"/>
              <a:ext cx="457200" cy="304689"/>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5" name="Oval 34"/>
            <p:cNvSpPr/>
            <p:nvPr/>
          </p:nvSpPr>
          <p:spPr bwMode="auto">
            <a:xfrm>
              <a:off x="1957488" y="4652585"/>
              <a:ext cx="457200" cy="304689"/>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6" name="Oval 35"/>
            <p:cNvSpPr/>
            <p:nvPr/>
          </p:nvSpPr>
          <p:spPr bwMode="auto">
            <a:xfrm>
              <a:off x="2017940" y="5538487"/>
              <a:ext cx="457200" cy="304689"/>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pic>
        <p:nvPicPr>
          <p:cNvPr id="13" name="Picture 12"/>
          <p:cNvPicPr>
            <a:picLocks noChangeAspect="1"/>
          </p:cNvPicPr>
          <p:nvPr/>
        </p:nvPicPr>
        <p:blipFill>
          <a:blip r:embed="rId6"/>
          <a:stretch>
            <a:fillRect/>
          </a:stretch>
        </p:blipFill>
        <p:spPr>
          <a:xfrm>
            <a:off x="3857254" y="4586395"/>
            <a:ext cx="5062682" cy="1421322"/>
          </a:xfrm>
          <a:prstGeom prst="rect">
            <a:avLst/>
          </a:prstGeom>
        </p:spPr>
      </p:pic>
    </p:spTree>
    <p:extLst>
      <p:ext uri="{BB962C8B-B14F-4D97-AF65-F5344CB8AC3E}">
        <p14:creationId xmlns:p14="http://schemas.microsoft.com/office/powerpoint/2010/main" val="2847205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37</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8" name="Rectangle 7"/>
          <p:cNvSpPr/>
          <p:nvPr/>
        </p:nvSpPr>
        <p:spPr>
          <a:xfrm>
            <a:off x="927421" y="5825442"/>
            <a:ext cx="4572000" cy="261610"/>
          </a:xfrm>
          <a:prstGeom prst="rect">
            <a:avLst/>
          </a:prstGeom>
        </p:spPr>
        <p:txBody>
          <a:bodyPr>
            <a:spAutoFit/>
          </a:bodyPr>
          <a:lstStyle/>
          <a:p>
            <a:r>
              <a:rPr lang="en-US" sz="1100" dirty="0"/>
              <a:t>https://en.wikipedia.org/wiki/Digital_protective_relay</a:t>
            </a:r>
          </a:p>
        </p:txBody>
      </p:sp>
      <p:sp>
        <p:nvSpPr>
          <p:cNvPr id="15" name="Rectangle 14"/>
          <p:cNvSpPr/>
          <p:nvPr/>
        </p:nvSpPr>
        <p:spPr>
          <a:xfrm>
            <a:off x="927421" y="1143000"/>
            <a:ext cx="1128835"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Relay</a:t>
            </a:r>
            <a:endParaRPr lang="en-US" dirty="0"/>
          </a:p>
        </p:txBody>
      </p:sp>
      <p:grpSp>
        <p:nvGrpSpPr>
          <p:cNvPr id="18" name="Group 17"/>
          <p:cNvGrpSpPr/>
          <p:nvPr/>
        </p:nvGrpSpPr>
        <p:grpSpPr>
          <a:xfrm>
            <a:off x="762000" y="1585461"/>
            <a:ext cx="2565400" cy="2189577"/>
            <a:chOff x="836930" y="1676292"/>
            <a:chExt cx="2565400" cy="2189577"/>
          </a:xfrm>
        </p:grpSpPr>
        <p:pic>
          <p:nvPicPr>
            <p:cNvPr id="20" name="Picture 19"/>
            <p:cNvPicPr>
              <a:picLocks noChangeAspect="1"/>
            </p:cNvPicPr>
            <p:nvPr/>
          </p:nvPicPr>
          <p:blipFill>
            <a:blip r:embed="rId3"/>
            <a:stretch>
              <a:fillRect/>
            </a:stretch>
          </p:blipFill>
          <p:spPr>
            <a:xfrm>
              <a:off x="836930" y="1676292"/>
              <a:ext cx="2565400" cy="2189577"/>
            </a:xfrm>
            <a:prstGeom prst="rect">
              <a:avLst/>
            </a:prstGeom>
          </p:spPr>
        </p:pic>
        <p:sp>
          <p:nvSpPr>
            <p:cNvPr id="23" name="Oval 22"/>
            <p:cNvSpPr/>
            <p:nvPr/>
          </p:nvSpPr>
          <p:spPr bwMode="auto">
            <a:xfrm>
              <a:off x="1292392" y="3291230"/>
              <a:ext cx="1443506" cy="317211"/>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pic>
        <p:nvPicPr>
          <p:cNvPr id="53252" name="Picture 4" descr="https://upload.wikimedia.org/wikipedia/commons/c/c2/Protective_rela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886200"/>
            <a:ext cx="2082799" cy="1981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357880" y="1565970"/>
            <a:ext cx="5435600" cy="4524315"/>
          </a:xfrm>
          <a:prstGeom prst="rect">
            <a:avLst/>
          </a:prstGeom>
        </p:spPr>
        <p:txBody>
          <a:bodyPr wrap="square">
            <a:spAutoFit/>
          </a:bodyPr>
          <a:lstStyle/>
          <a:p>
            <a:pPr marL="342900" indent="-342900" algn="just">
              <a:buFont typeface="Arial" panose="020B0604020202020204" pitchFamily="34" charset="0"/>
              <a:buChar char="•"/>
            </a:pPr>
            <a:r>
              <a:rPr lang="en-US" sz="1600" dirty="0"/>
              <a:t>Relays are used for </a:t>
            </a:r>
            <a:r>
              <a:rPr lang="en-US" sz="1600" b="1" i="1" dirty="0"/>
              <a:t>controlling</a:t>
            </a:r>
            <a:r>
              <a:rPr lang="en-US" sz="1600" dirty="0"/>
              <a:t> distribution circuit breakers. The basic idea is that if the short-circuit current (or other measurements) exceeds a preset value and remains higher for longer than the delay time set, the relay will trip the circuit breaker.</a:t>
            </a:r>
          </a:p>
          <a:p>
            <a:pPr marL="342900" indent="-342900" algn="just">
              <a:buFont typeface="Arial" panose="020B0604020202020204" pitchFamily="34" charset="0"/>
              <a:buChar char="•"/>
            </a:pPr>
            <a:endParaRPr lang="en-US" sz="1600" dirty="0"/>
          </a:p>
          <a:p>
            <a:pPr marL="342900" indent="-342900" algn="just">
              <a:buFont typeface="Arial" panose="020B0604020202020204" pitchFamily="34" charset="0"/>
              <a:buChar char="•"/>
            </a:pPr>
            <a:r>
              <a:rPr lang="en-US" sz="1600" dirty="0"/>
              <a:t>Distribution circuits are almost always protected by </a:t>
            </a:r>
            <a:r>
              <a:rPr lang="en-US" sz="1600" b="1" i="1" dirty="0"/>
              <a:t>overcurrent</a:t>
            </a:r>
            <a:r>
              <a:rPr lang="en-US" sz="1600" dirty="0"/>
              <a:t> relays that use </a:t>
            </a:r>
            <a:r>
              <a:rPr lang="en-US" sz="1600" b="1" i="1" dirty="0"/>
              <a:t>inverse time-current </a:t>
            </a:r>
            <a:r>
              <a:rPr lang="en-US" sz="1600" dirty="0"/>
              <a:t>characteristics. Also, instantaneous relay trip is implemented by utilities, although not common.</a:t>
            </a:r>
          </a:p>
          <a:p>
            <a:pPr marL="342900" indent="-342900" algn="just">
              <a:buFont typeface="Arial" panose="020B0604020202020204" pitchFamily="34" charset="0"/>
              <a:buChar char="•"/>
            </a:pPr>
            <a:endParaRPr lang="en-US" sz="1600" dirty="0"/>
          </a:p>
          <a:p>
            <a:pPr marL="342900" indent="-342900" algn="just">
              <a:buFont typeface="Arial" panose="020B0604020202020204" pitchFamily="34" charset="0"/>
              <a:buChar char="•"/>
            </a:pPr>
            <a:r>
              <a:rPr lang="en-US" sz="1600" dirty="0"/>
              <a:t>The main types of relays include</a:t>
            </a:r>
          </a:p>
          <a:p>
            <a:pPr marL="800100" lvl="1" indent="-342900" algn="just">
              <a:buFont typeface="Wingdings" panose="05000000000000000000" pitchFamily="2" charset="2"/>
              <a:buChar char="§"/>
            </a:pPr>
            <a:r>
              <a:rPr lang="en-US" sz="1600" dirty="0"/>
              <a:t>Electromechanical relay</a:t>
            </a:r>
          </a:p>
          <a:p>
            <a:pPr marL="800100" lvl="1" indent="-342900" algn="just">
              <a:buFont typeface="Wingdings" panose="05000000000000000000" pitchFamily="2" charset="2"/>
              <a:buChar char="§"/>
            </a:pPr>
            <a:r>
              <a:rPr lang="en-US" sz="1600" dirty="0"/>
              <a:t>Static relay</a:t>
            </a:r>
          </a:p>
          <a:p>
            <a:pPr marL="800100" lvl="1" indent="-342900" algn="just">
              <a:buFont typeface="Wingdings" panose="05000000000000000000" pitchFamily="2" charset="2"/>
              <a:buChar char="§"/>
            </a:pPr>
            <a:r>
              <a:rPr lang="en-US" sz="1600" dirty="0"/>
              <a:t>Digital relay — A most modern relay technology which is fully digital based on microprocessor components.</a:t>
            </a:r>
          </a:p>
          <a:p>
            <a:pPr marL="342900" indent="-342900" algn="just">
              <a:buFont typeface="Arial" panose="020B0604020202020204" pitchFamily="34" charset="0"/>
              <a:buChar char="•"/>
            </a:pPr>
            <a:endParaRPr lang="en-US" sz="1600" dirty="0"/>
          </a:p>
        </p:txBody>
      </p:sp>
    </p:spTree>
    <p:extLst>
      <p:ext uri="{BB962C8B-B14F-4D97-AF65-F5344CB8AC3E}">
        <p14:creationId xmlns:p14="http://schemas.microsoft.com/office/powerpoint/2010/main" val="647262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38</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5" name="Rectangle 14"/>
          <p:cNvSpPr/>
          <p:nvPr/>
        </p:nvSpPr>
        <p:spPr>
          <a:xfrm>
            <a:off x="927421" y="1143000"/>
            <a:ext cx="1128835"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Relay</a:t>
            </a:r>
            <a:endParaRPr lang="en-US" dirty="0"/>
          </a:p>
        </p:txBody>
      </p:sp>
      <p:sp>
        <p:nvSpPr>
          <p:cNvPr id="9" name="Rectangle 8"/>
          <p:cNvSpPr/>
          <p:nvPr/>
        </p:nvSpPr>
        <p:spPr>
          <a:xfrm>
            <a:off x="1295400" y="1490246"/>
            <a:ext cx="6400800" cy="830997"/>
          </a:xfrm>
          <a:prstGeom prst="rect">
            <a:avLst/>
          </a:prstGeom>
        </p:spPr>
        <p:txBody>
          <a:bodyPr wrap="square">
            <a:spAutoFit/>
          </a:bodyPr>
          <a:lstStyle/>
          <a:p>
            <a:pPr marL="342900" indent="-342900" algn="just">
              <a:buFont typeface="Arial" panose="020B0604020202020204" pitchFamily="34" charset="0"/>
              <a:buChar char="•"/>
            </a:pPr>
            <a:r>
              <a:rPr lang="en-US" sz="1600" dirty="0"/>
              <a:t>An </a:t>
            </a:r>
            <a:r>
              <a:rPr lang="en-US" sz="1600" b="1" i="1" dirty="0"/>
              <a:t>inverse time-current </a:t>
            </a:r>
            <a:r>
              <a:rPr lang="en-US" sz="1600" dirty="0"/>
              <a:t>characteristic means that the relay will operate faster with increased current.</a:t>
            </a:r>
          </a:p>
          <a:p>
            <a:pPr marL="342900" indent="-342900" algn="just">
              <a:buFont typeface="Arial" panose="020B0604020202020204" pitchFamily="34" charset="0"/>
              <a:buChar char="•"/>
            </a:pPr>
            <a:r>
              <a:rPr lang="en-US" sz="1600" dirty="0"/>
              <a:t>Inverse time-current characteristic is expressed as</a:t>
            </a:r>
          </a:p>
        </p:txBody>
      </p:sp>
      <p:grpSp>
        <p:nvGrpSpPr>
          <p:cNvPr id="6" name="Group 5"/>
          <p:cNvGrpSpPr/>
          <p:nvPr/>
        </p:nvGrpSpPr>
        <p:grpSpPr>
          <a:xfrm>
            <a:off x="1962745" y="2331302"/>
            <a:ext cx="3835003" cy="1821597"/>
            <a:chOff x="1752600" y="1792428"/>
            <a:chExt cx="4139803" cy="2249149"/>
          </a:xfrm>
        </p:grpSpPr>
        <p:pic>
          <p:nvPicPr>
            <p:cNvPr id="14" name="Picture 13"/>
            <p:cNvPicPr>
              <a:picLocks noChangeAspect="1"/>
            </p:cNvPicPr>
            <p:nvPr/>
          </p:nvPicPr>
          <p:blipFill>
            <a:blip r:embed="rId3"/>
            <a:stretch>
              <a:fillRect/>
            </a:stretch>
          </p:blipFill>
          <p:spPr>
            <a:xfrm>
              <a:off x="1752600" y="1792428"/>
              <a:ext cx="4139803" cy="2017572"/>
            </a:xfrm>
            <a:prstGeom prst="rect">
              <a:avLst/>
            </a:prstGeom>
          </p:spPr>
        </p:pic>
        <p:sp>
          <p:nvSpPr>
            <p:cNvPr id="16" name="Rectangle 15"/>
            <p:cNvSpPr/>
            <p:nvPr/>
          </p:nvSpPr>
          <p:spPr>
            <a:xfrm>
              <a:off x="2438400" y="3733800"/>
              <a:ext cx="3276600" cy="307777"/>
            </a:xfrm>
            <a:prstGeom prst="rect">
              <a:avLst/>
            </a:prstGeom>
          </p:spPr>
          <p:txBody>
            <a:bodyPr wrap="square">
              <a:spAutoFit/>
            </a:bodyPr>
            <a:lstStyle/>
            <a:p>
              <a:pPr algn="just"/>
              <a:r>
                <a:rPr lang="en-US" sz="1400" i="1" dirty="0"/>
                <a:t>M </a:t>
              </a:r>
              <a:r>
                <a:rPr lang="en-US" sz="1400" dirty="0"/>
                <a:t>= short-circuit current/current setting</a:t>
              </a:r>
            </a:p>
          </p:txBody>
        </p:sp>
      </p:grpSp>
      <p:pic>
        <p:nvPicPr>
          <p:cNvPr id="17" name="Picture 16"/>
          <p:cNvPicPr>
            <a:picLocks noChangeAspect="1"/>
          </p:cNvPicPr>
          <p:nvPr/>
        </p:nvPicPr>
        <p:blipFill>
          <a:blip r:embed="rId4"/>
          <a:stretch>
            <a:fillRect/>
          </a:stretch>
        </p:blipFill>
        <p:spPr>
          <a:xfrm>
            <a:off x="6032599" y="4152898"/>
            <a:ext cx="2640012" cy="1943101"/>
          </a:xfrm>
          <a:prstGeom prst="rect">
            <a:avLst/>
          </a:prstGeom>
        </p:spPr>
      </p:pic>
      <p:sp>
        <p:nvSpPr>
          <p:cNvPr id="21" name="Rectangle 20"/>
          <p:cNvSpPr/>
          <p:nvPr/>
        </p:nvSpPr>
        <p:spPr>
          <a:xfrm>
            <a:off x="6253474" y="3321901"/>
            <a:ext cx="2400300" cy="830997"/>
          </a:xfrm>
          <a:prstGeom prst="rect">
            <a:avLst/>
          </a:prstGeom>
        </p:spPr>
        <p:txBody>
          <a:bodyPr wrap="square">
            <a:spAutoFit/>
          </a:bodyPr>
          <a:lstStyle/>
          <a:p>
            <a:pPr algn="just"/>
            <a:r>
              <a:rPr lang="en-US" sz="1600" dirty="0">
                <a:solidFill>
                  <a:srgbClr val="FF0000"/>
                </a:solidFill>
              </a:rPr>
              <a:t>The higher the short-circuit current, the faster a relay trips.</a:t>
            </a:r>
          </a:p>
        </p:txBody>
      </p:sp>
      <p:pic>
        <p:nvPicPr>
          <p:cNvPr id="12" name="Picture 11"/>
          <p:cNvPicPr>
            <a:picLocks noChangeAspect="1"/>
          </p:cNvPicPr>
          <p:nvPr/>
        </p:nvPicPr>
        <p:blipFill>
          <a:blip r:embed="rId5"/>
          <a:stretch>
            <a:fillRect/>
          </a:stretch>
        </p:blipFill>
        <p:spPr>
          <a:xfrm>
            <a:off x="1962745" y="4267200"/>
            <a:ext cx="3734385" cy="1447800"/>
          </a:xfrm>
          <a:prstGeom prst="rect">
            <a:avLst/>
          </a:prstGeom>
        </p:spPr>
      </p:pic>
    </p:spTree>
    <p:extLst>
      <p:ext uri="{BB962C8B-B14F-4D97-AF65-F5344CB8AC3E}">
        <p14:creationId xmlns:p14="http://schemas.microsoft.com/office/powerpoint/2010/main" val="20080239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39</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5" name="Rectangle 14"/>
          <p:cNvSpPr/>
          <p:nvPr/>
        </p:nvSpPr>
        <p:spPr>
          <a:xfrm>
            <a:off x="927421" y="1143000"/>
            <a:ext cx="1128835"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Relay</a:t>
            </a:r>
            <a:endParaRPr lang="en-US" dirty="0"/>
          </a:p>
        </p:txBody>
      </p:sp>
      <p:pic>
        <p:nvPicPr>
          <p:cNvPr id="3" name="Picture 2"/>
          <p:cNvPicPr>
            <a:picLocks noChangeAspect="1"/>
          </p:cNvPicPr>
          <p:nvPr/>
        </p:nvPicPr>
        <p:blipFill>
          <a:blip r:embed="rId3"/>
          <a:stretch>
            <a:fillRect/>
          </a:stretch>
        </p:blipFill>
        <p:spPr>
          <a:xfrm>
            <a:off x="2056256" y="2216360"/>
            <a:ext cx="2197100" cy="2173087"/>
          </a:xfrm>
          <a:prstGeom prst="rect">
            <a:avLst/>
          </a:prstGeom>
        </p:spPr>
      </p:pic>
      <p:sp>
        <p:nvSpPr>
          <p:cNvPr id="18" name="Oval 17"/>
          <p:cNvSpPr/>
          <p:nvPr/>
        </p:nvSpPr>
        <p:spPr bwMode="auto">
          <a:xfrm>
            <a:off x="3657600" y="2310020"/>
            <a:ext cx="304800" cy="253915"/>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nvGrpSpPr>
          <p:cNvPr id="13" name="Group 12"/>
          <p:cNvGrpSpPr/>
          <p:nvPr/>
        </p:nvGrpSpPr>
        <p:grpSpPr>
          <a:xfrm>
            <a:off x="5243479" y="1600200"/>
            <a:ext cx="2853757" cy="2762990"/>
            <a:chOff x="5243479" y="737980"/>
            <a:chExt cx="2853757" cy="2762990"/>
          </a:xfrm>
        </p:grpSpPr>
        <p:pic>
          <p:nvPicPr>
            <p:cNvPr id="7" name="Picture 6"/>
            <p:cNvPicPr>
              <a:picLocks noChangeAspect="1"/>
            </p:cNvPicPr>
            <p:nvPr/>
          </p:nvPicPr>
          <p:blipFill>
            <a:blip r:embed="rId4"/>
            <a:stretch>
              <a:fillRect/>
            </a:stretch>
          </p:blipFill>
          <p:spPr>
            <a:xfrm>
              <a:off x="5243479" y="737980"/>
              <a:ext cx="2853757" cy="2762990"/>
            </a:xfrm>
            <a:prstGeom prst="rect">
              <a:avLst/>
            </a:prstGeom>
          </p:spPr>
        </p:pic>
        <p:sp>
          <p:nvSpPr>
            <p:cNvPr id="11" name="Rectangle 10"/>
            <p:cNvSpPr/>
            <p:nvPr/>
          </p:nvSpPr>
          <p:spPr bwMode="auto">
            <a:xfrm>
              <a:off x="6004560" y="1349916"/>
              <a:ext cx="472440" cy="478883"/>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3" name="Rectangle 22"/>
            <p:cNvSpPr/>
            <p:nvPr/>
          </p:nvSpPr>
          <p:spPr bwMode="auto">
            <a:xfrm>
              <a:off x="7166259" y="2833943"/>
              <a:ext cx="381000" cy="212639"/>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cxnSp>
        <p:nvCxnSpPr>
          <p:cNvPr id="25" name="Straight Arrow Connector 24"/>
          <p:cNvCxnSpPr/>
          <p:nvPr/>
        </p:nvCxnSpPr>
        <p:spPr bwMode="auto">
          <a:xfrm>
            <a:off x="4038600" y="2405330"/>
            <a:ext cx="1066800" cy="1"/>
          </a:xfrm>
          <a:prstGeom prst="straightConnector1">
            <a:avLst/>
          </a:prstGeom>
          <a:solidFill>
            <a:schemeClr val="accent1"/>
          </a:solidFill>
          <a:ln w="19050" cap="flat" cmpd="sng" algn="ctr">
            <a:solidFill>
              <a:srgbClr val="FF0000"/>
            </a:solidFill>
            <a:prstDash val="solid"/>
            <a:round/>
            <a:headEnd type="none" w="med" len="med"/>
            <a:tailEnd type="triangle" w="lg" len="lg"/>
          </a:ln>
          <a:effectLst/>
        </p:spPr>
      </p:cxnSp>
      <p:sp>
        <p:nvSpPr>
          <p:cNvPr id="32" name="Oval 31"/>
          <p:cNvSpPr/>
          <p:nvPr/>
        </p:nvSpPr>
        <p:spPr bwMode="auto">
          <a:xfrm>
            <a:off x="7315200" y="2132305"/>
            <a:ext cx="304800" cy="253915"/>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6" name="Rectangle 5">
            <a:extLst>
              <a:ext uri="{FF2B5EF4-FFF2-40B4-BE49-F238E27FC236}">
                <a16:creationId xmlns:a16="http://schemas.microsoft.com/office/drawing/2014/main" id="{A6308807-C1A9-4846-8B14-44CA0C8C17F2}"/>
              </a:ext>
            </a:extLst>
          </p:cNvPr>
          <p:cNvSpPr/>
          <p:nvPr/>
        </p:nvSpPr>
        <p:spPr>
          <a:xfrm>
            <a:off x="1754659" y="4735016"/>
            <a:ext cx="6477000" cy="584775"/>
          </a:xfrm>
          <a:prstGeom prst="rect">
            <a:avLst/>
          </a:prstGeom>
        </p:spPr>
        <p:txBody>
          <a:bodyPr wrap="square">
            <a:spAutoFit/>
          </a:bodyPr>
          <a:lstStyle/>
          <a:p>
            <a:r>
              <a:rPr lang="en-US" sz="1600" dirty="0"/>
              <a:t>In the real distribution system, there is no separate relay devices for the circuit breakers, the functions of relays are performed by reclosers. </a:t>
            </a:r>
          </a:p>
        </p:txBody>
      </p:sp>
    </p:spTree>
    <p:extLst>
      <p:ext uri="{BB962C8B-B14F-4D97-AF65-F5344CB8AC3E}">
        <p14:creationId xmlns:p14="http://schemas.microsoft.com/office/powerpoint/2010/main" val="1997469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4</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6680200" cy="507831"/>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Overview of System Information and Raw Data</a:t>
            </a:r>
            <a:endParaRPr lang="en-US" sz="2000" dirty="0"/>
          </a:p>
          <a:p>
            <a:endParaRPr lang="en-US" sz="1050" baseline="30000" dirty="0"/>
          </a:p>
        </p:txBody>
      </p:sp>
      <p:sp>
        <p:nvSpPr>
          <p:cNvPr id="21" name="TextBox 20"/>
          <p:cNvSpPr txBox="1"/>
          <p:nvPr/>
        </p:nvSpPr>
        <p:spPr>
          <a:xfrm>
            <a:off x="914400" y="1257362"/>
            <a:ext cx="7620000" cy="923330"/>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This is a real distribution grid located at Midwest U.S, and it belongs to a municipal utility and it is a fully observable network with smart meters installed at all customers.</a:t>
            </a:r>
          </a:p>
        </p:txBody>
      </p:sp>
      <p:sp>
        <p:nvSpPr>
          <p:cNvPr id="14" name="TextBox 13"/>
          <p:cNvSpPr txBox="1"/>
          <p:nvPr/>
        </p:nvSpPr>
        <p:spPr>
          <a:xfrm>
            <a:off x="896389" y="2573357"/>
            <a:ext cx="3581400" cy="3139321"/>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2 substations</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4 load tap changing substation transformers (69/13.8 kV)</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14 feeders (83 miles)</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1489 overhead line sections</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2582 underground cable sections</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5 capacitor banks</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361 switching devices</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&gt;1000 distribution transformers</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5212 customers</a:t>
            </a:r>
          </a:p>
          <a:p>
            <a:pPr marL="285750" indent="-285750">
              <a:buFont typeface="Arial" panose="020B0604020202020204" pitchFamily="34" charset="0"/>
              <a:buChar char="•"/>
            </a:pPr>
            <a:endParaRPr lang="en-US" sz="18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4876800" y="2556809"/>
            <a:ext cx="3886200" cy="3416320"/>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Time period: &gt;4 year (2015-2018)</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4321 residential customers</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696 small commercial customers</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146 large commercial customers</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17 industrial customers</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32 other customers</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Time resolution:</a:t>
            </a:r>
          </a:p>
          <a:p>
            <a:pPr marL="742950" lvl="1" indent="-285750">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Hourly – residential, small commercial</a:t>
            </a:r>
          </a:p>
          <a:p>
            <a:pPr marL="742950" lvl="1" indent="-285750">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15-min – large commercial, industrial</a:t>
            </a:r>
          </a:p>
          <a:p>
            <a:pPr lvl="1"/>
            <a:endParaRPr lang="en-US" sz="18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1687040" y="2286000"/>
            <a:ext cx="2122959"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System Information</a:t>
            </a:r>
          </a:p>
        </p:txBody>
      </p:sp>
      <p:sp>
        <p:nvSpPr>
          <p:cNvPr id="23" name="TextBox 22"/>
          <p:cNvSpPr txBox="1"/>
          <p:nvPr/>
        </p:nvSpPr>
        <p:spPr>
          <a:xfrm>
            <a:off x="6019800" y="2286000"/>
            <a:ext cx="1600200"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AMI Data</a:t>
            </a:r>
          </a:p>
        </p:txBody>
      </p:sp>
    </p:spTree>
    <p:extLst>
      <p:ext uri="{BB962C8B-B14F-4D97-AF65-F5344CB8AC3E}">
        <p14:creationId xmlns:p14="http://schemas.microsoft.com/office/powerpoint/2010/main" val="35755675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40</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5" name="Rectangle 14"/>
          <p:cNvSpPr/>
          <p:nvPr/>
        </p:nvSpPr>
        <p:spPr>
          <a:xfrm>
            <a:off x="927421" y="1143000"/>
            <a:ext cx="1426994"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Recloser</a:t>
            </a:r>
            <a:endParaRPr lang="en-US" dirty="0"/>
          </a:p>
        </p:txBody>
      </p:sp>
      <p:grpSp>
        <p:nvGrpSpPr>
          <p:cNvPr id="18" name="Group 17"/>
          <p:cNvGrpSpPr/>
          <p:nvPr/>
        </p:nvGrpSpPr>
        <p:grpSpPr>
          <a:xfrm>
            <a:off x="725120" y="1543110"/>
            <a:ext cx="2565400" cy="1767339"/>
            <a:chOff x="836930" y="1676292"/>
            <a:chExt cx="2565400" cy="2189577"/>
          </a:xfrm>
        </p:grpSpPr>
        <p:pic>
          <p:nvPicPr>
            <p:cNvPr id="20" name="Picture 19"/>
            <p:cNvPicPr>
              <a:picLocks noChangeAspect="1"/>
            </p:cNvPicPr>
            <p:nvPr/>
          </p:nvPicPr>
          <p:blipFill>
            <a:blip r:embed="rId3"/>
            <a:stretch>
              <a:fillRect/>
            </a:stretch>
          </p:blipFill>
          <p:spPr>
            <a:xfrm>
              <a:off x="836930" y="1676292"/>
              <a:ext cx="2565400" cy="2189577"/>
            </a:xfrm>
            <a:prstGeom prst="rect">
              <a:avLst/>
            </a:prstGeom>
          </p:spPr>
        </p:pic>
        <p:sp>
          <p:nvSpPr>
            <p:cNvPr id="23" name="Oval 22"/>
            <p:cNvSpPr/>
            <p:nvPr/>
          </p:nvSpPr>
          <p:spPr bwMode="auto">
            <a:xfrm>
              <a:off x="1292392" y="3291230"/>
              <a:ext cx="1443506" cy="317211"/>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
        <p:nvSpPr>
          <p:cNvPr id="9" name="Rectangle 8"/>
          <p:cNvSpPr/>
          <p:nvPr/>
        </p:nvSpPr>
        <p:spPr>
          <a:xfrm>
            <a:off x="3460750" y="1371600"/>
            <a:ext cx="5435600" cy="3539430"/>
          </a:xfrm>
          <a:prstGeom prst="rect">
            <a:avLst/>
          </a:prstGeom>
        </p:spPr>
        <p:txBody>
          <a:bodyPr wrap="square">
            <a:spAutoFit/>
          </a:bodyPr>
          <a:lstStyle/>
          <a:p>
            <a:pPr marL="342900" indent="-342900" algn="just">
              <a:buFont typeface="Arial" panose="020B0604020202020204" pitchFamily="34" charset="0"/>
              <a:buChar char="•"/>
            </a:pPr>
            <a:r>
              <a:rPr lang="en-US" sz="1600" dirty="0"/>
              <a:t>Recloser is a </a:t>
            </a:r>
            <a:r>
              <a:rPr lang="en-US" sz="1600" b="1" i="1" dirty="0"/>
              <a:t>self-controlled</a:t>
            </a:r>
            <a:r>
              <a:rPr lang="en-US" sz="1600" dirty="0"/>
              <a:t> device for automatically interrupting and reclosing an AC circuit, with a predetermined sequence of opening and reclosing.</a:t>
            </a:r>
          </a:p>
          <a:p>
            <a:pPr marL="342900" indent="-342900" algn="just">
              <a:buFont typeface="Arial" panose="020B0604020202020204" pitchFamily="34" charset="0"/>
              <a:buChar char="•"/>
            </a:pPr>
            <a:endParaRPr lang="en-US" sz="1600" dirty="0"/>
          </a:p>
          <a:p>
            <a:pPr marL="342900" indent="-342900" algn="just">
              <a:buFont typeface="Arial" panose="020B0604020202020204" pitchFamily="34" charset="0"/>
              <a:buChar char="•"/>
            </a:pPr>
            <a:r>
              <a:rPr lang="en-US" sz="1600" dirty="0"/>
              <a:t>Like a circuit breaker, a recloser can be used for </a:t>
            </a:r>
            <a:r>
              <a:rPr lang="en-US" sz="1600" b="1" i="1" dirty="0"/>
              <a:t>interrupting</a:t>
            </a:r>
            <a:r>
              <a:rPr lang="en-US" sz="1600" dirty="0"/>
              <a:t> currents. The interrupting medium of a recloser is most commonly vacuum or oil. </a:t>
            </a:r>
          </a:p>
          <a:p>
            <a:pPr marL="342900" indent="-342900" algn="just">
              <a:buFont typeface="Arial" panose="020B0604020202020204" pitchFamily="34" charset="0"/>
              <a:buChar char="•"/>
            </a:pPr>
            <a:endParaRPr lang="en-US" sz="1600" dirty="0"/>
          </a:p>
          <a:p>
            <a:pPr marL="342900" indent="-342900" algn="just">
              <a:buFont typeface="Arial" panose="020B0604020202020204" pitchFamily="34" charset="0"/>
              <a:buChar char="•"/>
            </a:pPr>
            <a:r>
              <a:rPr lang="en-US" sz="1600" dirty="0"/>
              <a:t>The recloser control can be electronic, electromechanical or hydraulic. A hydraulic recloser uses springs and hydraulic systems for timing and actuation.</a:t>
            </a:r>
          </a:p>
          <a:p>
            <a:pPr marL="342900" indent="-342900" algn="just">
              <a:buFont typeface="Arial" panose="020B0604020202020204" pitchFamily="34" charset="0"/>
              <a:buChar char="•"/>
            </a:pPr>
            <a:endParaRPr lang="en-US" sz="1600" dirty="0"/>
          </a:p>
          <a:p>
            <a:pPr marL="342900" indent="-342900" algn="just">
              <a:buFont typeface="Arial" panose="020B0604020202020204" pitchFamily="34" charset="0"/>
              <a:buChar char="•"/>
            </a:pPr>
            <a:r>
              <a:rPr lang="en-US" sz="1600" dirty="0"/>
              <a:t>In short, a recloser is a circuit breaker which is integrated with a relay and a reclosing control element.</a:t>
            </a:r>
          </a:p>
        </p:txBody>
      </p:sp>
      <p:pic>
        <p:nvPicPr>
          <p:cNvPr id="40962" name="Picture 2" descr="https://www.arteche.com/sites/default/files/reclosers_reenganchador_religador_reconectador_artech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749" y="3348637"/>
            <a:ext cx="2629771" cy="154556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75351" y="5886415"/>
            <a:ext cx="2782249" cy="230832"/>
          </a:xfrm>
          <a:prstGeom prst="rect">
            <a:avLst/>
          </a:prstGeom>
        </p:spPr>
        <p:txBody>
          <a:bodyPr wrap="square">
            <a:spAutoFit/>
          </a:bodyPr>
          <a:lstStyle/>
          <a:p>
            <a:r>
              <a:rPr lang="en-US" sz="900" dirty="0">
                <a:hlinkClick r:id="rId5"/>
              </a:rPr>
              <a:t>https://www.arteche.com/en/reclosers-and-switches</a:t>
            </a:r>
            <a:endParaRPr lang="en-US" sz="900" dirty="0"/>
          </a:p>
        </p:txBody>
      </p:sp>
      <p:sp>
        <p:nvSpPr>
          <p:cNvPr id="16" name="Right Arrow 15"/>
          <p:cNvSpPr/>
          <p:nvPr/>
        </p:nvSpPr>
        <p:spPr bwMode="auto">
          <a:xfrm>
            <a:off x="1490061" y="5334000"/>
            <a:ext cx="457200" cy="3048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7" name="TextBox 16"/>
          <p:cNvSpPr txBox="1"/>
          <p:nvPr/>
        </p:nvSpPr>
        <p:spPr>
          <a:xfrm>
            <a:off x="476152" y="5181600"/>
            <a:ext cx="942975" cy="523220"/>
          </a:xfrm>
          <a:prstGeom prst="rect">
            <a:avLst/>
          </a:prstGeom>
          <a:noFill/>
          <a:ln w="19050">
            <a:solidFill>
              <a:schemeClr val="tx1"/>
            </a:solidFill>
          </a:ln>
        </p:spPr>
        <p:txBody>
          <a:bodyPr wrap="square" rtlCol="0">
            <a:spAutoFit/>
          </a:bodyPr>
          <a:lstStyle/>
          <a:p>
            <a:pPr algn="ctr"/>
            <a:r>
              <a:rPr lang="en-US" sz="1400" dirty="0"/>
              <a:t>A fault occurs</a:t>
            </a:r>
          </a:p>
        </p:txBody>
      </p:sp>
      <p:sp>
        <p:nvSpPr>
          <p:cNvPr id="21" name="TextBox 20"/>
          <p:cNvSpPr txBox="1"/>
          <p:nvPr/>
        </p:nvSpPr>
        <p:spPr>
          <a:xfrm>
            <a:off x="2018196" y="5171992"/>
            <a:ext cx="1378822" cy="523220"/>
          </a:xfrm>
          <a:prstGeom prst="rect">
            <a:avLst/>
          </a:prstGeom>
          <a:noFill/>
          <a:ln w="19050">
            <a:solidFill>
              <a:schemeClr val="tx1"/>
            </a:solidFill>
          </a:ln>
        </p:spPr>
        <p:txBody>
          <a:bodyPr wrap="square" rtlCol="0">
            <a:spAutoFit/>
          </a:bodyPr>
          <a:lstStyle/>
          <a:p>
            <a:pPr algn="ctr"/>
            <a:r>
              <a:rPr lang="en-US" sz="1400" dirty="0"/>
              <a:t>The recloser opens the circuit</a:t>
            </a:r>
          </a:p>
        </p:txBody>
      </p:sp>
      <p:sp>
        <p:nvSpPr>
          <p:cNvPr id="22" name="Right Arrow 21"/>
          <p:cNvSpPr/>
          <p:nvPr/>
        </p:nvSpPr>
        <p:spPr bwMode="auto">
          <a:xfrm>
            <a:off x="3451109" y="5301627"/>
            <a:ext cx="457200" cy="3048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4" name="TextBox 23"/>
          <p:cNvSpPr txBox="1"/>
          <p:nvPr/>
        </p:nvSpPr>
        <p:spPr>
          <a:xfrm>
            <a:off x="3984508" y="5112603"/>
            <a:ext cx="1197092" cy="738664"/>
          </a:xfrm>
          <a:prstGeom prst="rect">
            <a:avLst/>
          </a:prstGeom>
          <a:noFill/>
          <a:ln w="19050">
            <a:solidFill>
              <a:schemeClr val="tx1"/>
            </a:solidFill>
          </a:ln>
        </p:spPr>
        <p:txBody>
          <a:bodyPr wrap="square" rtlCol="0">
            <a:spAutoFit/>
          </a:bodyPr>
          <a:lstStyle/>
          <a:p>
            <a:pPr algn="ctr"/>
            <a:r>
              <a:rPr lang="en-US" sz="1400" dirty="0"/>
              <a:t>The recloser reclose the circuit</a:t>
            </a:r>
          </a:p>
        </p:txBody>
      </p:sp>
      <p:sp>
        <p:nvSpPr>
          <p:cNvPr id="25" name="TextBox 24"/>
          <p:cNvSpPr txBox="1"/>
          <p:nvPr/>
        </p:nvSpPr>
        <p:spPr>
          <a:xfrm>
            <a:off x="6908682" y="5062441"/>
            <a:ext cx="1987668" cy="307777"/>
          </a:xfrm>
          <a:prstGeom prst="rect">
            <a:avLst/>
          </a:prstGeom>
          <a:noFill/>
          <a:ln w="19050">
            <a:solidFill>
              <a:schemeClr val="tx1"/>
            </a:solidFill>
          </a:ln>
        </p:spPr>
        <p:txBody>
          <a:bodyPr wrap="square" rtlCol="0">
            <a:spAutoFit/>
          </a:bodyPr>
          <a:lstStyle/>
          <a:p>
            <a:pPr algn="ctr"/>
            <a:r>
              <a:rPr lang="en-US" sz="1400" dirty="0"/>
              <a:t>Success, keep closed</a:t>
            </a:r>
          </a:p>
        </p:txBody>
      </p:sp>
      <p:sp>
        <p:nvSpPr>
          <p:cNvPr id="26" name="Right Arrow 25"/>
          <p:cNvSpPr/>
          <p:nvPr/>
        </p:nvSpPr>
        <p:spPr bwMode="auto">
          <a:xfrm>
            <a:off x="5308482" y="5128802"/>
            <a:ext cx="1463793" cy="3048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7" name="Rectangle 6"/>
          <p:cNvSpPr/>
          <p:nvPr/>
        </p:nvSpPr>
        <p:spPr>
          <a:xfrm>
            <a:off x="5279909" y="5536967"/>
            <a:ext cx="1326004" cy="307777"/>
          </a:xfrm>
          <a:prstGeom prst="rect">
            <a:avLst/>
          </a:prstGeom>
        </p:spPr>
        <p:txBody>
          <a:bodyPr wrap="none">
            <a:spAutoFit/>
          </a:bodyPr>
          <a:lstStyle/>
          <a:p>
            <a:pPr algn="ctr"/>
            <a:r>
              <a:rPr lang="en-US" sz="1400" dirty="0"/>
              <a:t>Permanent fault</a:t>
            </a:r>
          </a:p>
        </p:txBody>
      </p:sp>
      <p:sp>
        <p:nvSpPr>
          <p:cNvPr id="27" name="Rectangle 26"/>
          <p:cNvSpPr/>
          <p:nvPr/>
        </p:nvSpPr>
        <p:spPr>
          <a:xfrm>
            <a:off x="5239933" y="4912707"/>
            <a:ext cx="1342291" cy="307777"/>
          </a:xfrm>
          <a:prstGeom prst="rect">
            <a:avLst/>
          </a:prstGeom>
        </p:spPr>
        <p:txBody>
          <a:bodyPr wrap="none">
            <a:spAutoFit/>
          </a:bodyPr>
          <a:lstStyle/>
          <a:p>
            <a:pPr algn="ctr"/>
            <a:r>
              <a:rPr lang="en-US" sz="1400" dirty="0"/>
              <a:t>Temporary fault</a:t>
            </a:r>
          </a:p>
        </p:txBody>
      </p:sp>
      <p:sp>
        <p:nvSpPr>
          <p:cNvPr id="28" name="Right Arrow 27"/>
          <p:cNvSpPr/>
          <p:nvPr/>
        </p:nvSpPr>
        <p:spPr bwMode="auto">
          <a:xfrm>
            <a:off x="5308482" y="5715000"/>
            <a:ext cx="1463793" cy="3048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9" name="TextBox 28"/>
          <p:cNvSpPr txBox="1"/>
          <p:nvPr/>
        </p:nvSpPr>
        <p:spPr>
          <a:xfrm>
            <a:off x="6870582" y="5565692"/>
            <a:ext cx="2082918" cy="523220"/>
          </a:xfrm>
          <a:prstGeom prst="rect">
            <a:avLst/>
          </a:prstGeom>
          <a:noFill/>
          <a:ln w="19050">
            <a:solidFill>
              <a:schemeClr val="tx1"/>
            </a:solidFill>
          </a:ln>
        </p:spPr>
        <p:txBody>
          <a:bodyPr wrap="square" rtlCol="0">
            <a:spAutoFit/>
          </a:bodyPr>
          <a:lstStyle/>
          <a:p>
            <a:pPr algn="ctr"/>
            <a:r>
              <a:rPr lang="en-US" sz="1400" dirty="0"/>
              <a:t>Reopen, reclose, until finally open the circuit </a:t>
            </a:r>
          </a:p>
        </p:txBody>
      </p:sp>
    </p:spTree>
    <p:extLst>
      <p:ext uri="{BB962C8B-B14F-4D97-AF65-F5344CB8AC3E}">
        <p14:creationId xmlns:p14="http://schemas.microsoft.com/office/powerpoint/2010/main" val="16806018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41</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5" name="Rectangle 14"/>
          <p:cNvSpPr/>
          <p:nvPr/>
        </p:nvSpPr>
        <p:spPr>
          <a:xfrm>
            <a:off x="927421" y="1143000"/>
            <a:ext cx="1426994"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Recloser</a:t>
            </a:r>
            <a:endParaRPr lang="en-US" dirty="0"/>
          </a:p>
        </p:txBody>
      </p:sp>
      <p:sp>
        <p:nvSpPr>
          <p:cNvPr id="9" name="Rectangle 8"/>
          <p:cNvSpPr/>
          <p:nvPr/>
        </p:nvSpPr>
        <p:spPr>
          <a:xfrm>
            <a:off x="1304925" y="2871907"/>
            <a:ext cx="7381873" cy="3077766"/>
          </a:xfrm>
          <a:prstGeom prst="rect">
            <a:avLst/>
          </a:prstGeom>
        </p:spPr>
        <p:txBody>
          <a:bodyPr wrap="square">
            <a:spAutoFit/>
          </a:bodyPr>
          <a:lstStyle/>
          <a:p>
            <a:pPr algn="just"/>
            <a:r>
              <a:rPr lang="en-US" sz="1800" dirty="0"/>
              <a:t>Reclosers have many distribution applications. </a:t>
            </a:r>
          </a:p>
          <a:p>
            <a:pPr marL="342900" indent="-342900" algn="just">
              <a:buFont typeface="Arial" panose="020B0604020202020204" pitchFamily="34" charset="0"/>
              <a:buChar char="•"/>
            </a:pPr>
            <a:r>
              <a:rPr lang="en-US" sz="1600" dirty="0"/>
              <a:t>It can be used in the substation as feeder interrupters instead of circuit breakers. Reclosers are used more in </a:t>
            </a:r>
            <a:r>
              <a:rPr lang="en-US" sz="1600" b="1" i="1" dirty="0"/>
              <a:t>smaller stations </a:t>
            </a:r>
            <a:r>
              <a:rPr lang="en-US" sz="1600" dirty="0"/>
              <a:t>and circuit breakers more in larger stations. </a:t>
            </a:r>
          </a:p>
          <a:p>
            <a:pPr marL="342900" indent="-342900" algn="just">
              <a:buFont typeface="Arial" panose="020B0604020202020204" pitchFamily="34" charset="0"/>
              <a:buChar char="•"/>
            </a:pPr>
            <a:r>
              <a:rPr lang="en-US" sz="1600" dirty="0"/>
              <a:t>Three-phase reclosers can be used on the main feeder to provide necessary protection coverage on </a:t>
            </a:r>
            <a:r>
              <a:rPr lang="en-US" sz="1600" b="1" i="1" dirty="0"/>
              <a:t>longer</a:t>
            </a:r>
            <a:r>
              <a:rPr lang="en-US" sz="1600" dirty="0"/>
              <a:t> circuits, along with improved reliability. </a:t>
            </a:r>
          </a:p>
          <a:p>
            <a:pPr marL="342900" indent="-342900" algn="just">
              <a:buFont typeface="Arial" panose="020B0604020202020204" pitchFamily="34" charset="0"/>
              <a:buChar char="•"/>
            </a:pPr>
            <a:r>
              <a:rPr lang="en-US" sz="1600" dirty="0"/>
              <a:t>Reclosers are available as </a:t>
            </a:r>
            <a:r>
              <a:rPr lang="en-US" sz="1600" b="1" i="1" dirty="0"/>
              <a:t>single-phase</a:t>
            </a:r>
            <a:r>
              <a:rPr lang="en-US" sz="1600" dirty="0"/>
              <a:t> units, so they can be used on single-phase taps (laterals) instead of fuses. </a:t>
            </a:r>
          </a:p>
          <a:p>
            <a:pPr marL="342900" indent="-342900" algn="just">
              <a:buFont typeface="Arial" panose="020B0604020202020204" pitchFamily="34" charset="0"/>
              <a:buChar char="•"/>
            </a:pPr>
            <a:r>
              <a:rPr lang="en-US" sz="1600" dirty="0"/>
              <a:t>Another common application is in </a:t>
            </a:r>
            <a:r>
              <a:rPr lang="en-US" sz="1600" b="1" i="1" dirty="0"/>
              <a:t>auto-loop automation </a:t>
            </a:r>
            <a:r>
              <a:rPr lang="en-US" sz="1600" dirty="0"/>
              <a:t>schemes to automatically sectionalize customers after a fault.</a:t>
            </a:r>
          </a:p>
          <a:p>
            <a:pPr marL="342900" indent="-342900" algn="just">
              <a:buFont typeface="Arial" panose="020B0604020202020204" pitchFamily="34" charset="0"/>
              <a:buChar char="•"/>
            </a:pPr>
            <a:r>
              <a:rPr lang="en-US" sz="1600" dirty="0"/>
              <a:t>Three-phase reclosers are available that can operate each phase </a:t>
            </a:r>
            <a:r>
              <a:rPr lang="en-US" sz="1600" b="1" i="1" dirty="0"/>
              <a:t>independently</a:t>
            </a:r>
            <a:r>
              <a:rPr lang="en-US" sz="1600" dirty="0"/>
              <a:t> (so a single-phase fault will only open one phase). </a:t>
            </a:r>
          </a:p>
        </p:txBody>
      </p:sp>
      <p:sp>
        <p:nvSpPr>
          <p:cNvPr id="13" name="Rectangle 12"/>
          <p:cNvSpPr/>
          <p:nvPr/>
        </p:nvSpPr>
        <p:spPr>
          <a:xfrm>
            <a:off x="1295400" y="1475363"/>
            <a:ext cx="7391399" cy="1631216"/>
          </a:xfrm>
          <a:prstGeom prst="rect">
            <a:avLst/>
          </a:prstGeom>
        </p:spPr>
        <p:txBody>
          <a:bodyPr wrap="square">
            <a:spAutoFit/>
          </a:bodyPr>
          <a:lstStyle/>
          <a:p>
            <a:pPr algn="just"/>
            <a:r>
              <a:rPr lang="en-US" sz="1800" dirty="0"/>
              <a:t>Why do we need the function of reclosing?</a:t>
            </a:r>
          </a:p>
          <a:p>
            <a:pPr algn="just"/>
            <a:r>
              <a:rPr lang="en-US" sz="1600" dirty="0"/>
              <a:t> Automatic reclosing is motivated by the fact that about </a:t>
            </a:r>
            <a:r>
              <a:rPr lang="en-US" sz="1600" b="1" i="1" dirty="0"/>
              <a:t>60-80%</a:t>
            </a:r>
            <a:r>
              <a:rPr lang="en-US" sz="1600" dirty="0"/>
              <a:t> of all overhead distribution faults are temporary and last only a few cycles or a few seconds. For example, a branch may blow against a circuit and then fall to the ground. As a result, it becomes very attractive to reclose following an initial opening of the protection device. </a:t>
            </a:r>
          </a:p>
          <a:p>
            <a:pPr algn="just"/>
            <a:endParaRPr lang="en-US" sz="1800" dirty="0"/>
          </a:p>
        </p:txBody>
      </p:sp>
    </p:spTree>
    <p:extLst>
      <p:ext uri="{BB962C8B-B14F-4D97-AF65-F5344CB8AC3E}">
        <p14:creationId xmlns:p14="http://schemas.microsoft.com/office/powerpoint/2010/main" val="27572778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42</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5" name="Rectangle 14"/>
          <p:cNvSpPr/>
          <p:nvPr/>
        </p:nvSpPr>
        <p:spPr>
          <a:xfrm>
            <a:off x="927421" y="1143000"/>
            <a:ext cx="1426994"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Recloser</a:t>
            </a:r>
            <a:endParaRPr lang="en-US" dirty="0"/>
          </a:p>
        </p:txBody>
      </p:sp>
      <p:grpSp>
        <p:nvGrpSpPr>
          <p:cNvPr id="23" name="Group 22"/>
          <p:cNvGrpSpPr/>
          <p:nvPr/>
        </p:nvGrpSpPr>
        <p:grpSpPr>
          <a:xfrm>
            <a:off x="1907059" y="5357122"/>
            <a:ext cx="6324600" cy="729077"/>
            <a:chOff x="1524000" y="5352988"/>
            <a:chExt cx="6324600" cy="729077"/>
          </a:xfrm>
        </p:grpSpPr>
        <p:pic>
          <p:nvPicPr>
            <p:cNvPr id="10" name="Picture 9"/>
            <p:cNvPicPr>
              <a:picLocks noChangeAspect="1"/>
            </p:cNvPicPr>
            <p:nvPr/>
          </p:nvPicPr>
          <p:blipFill>
            <a:blip r:embed="rId3"/>
            <a:stretch>
              <a:fillRect/>
            </a:stretch>
          </p:blipFill>
          <p:spPr>
            <a:xfrm>
              <a:off x="1524000" y="5352988"/>
              <a:ext cx="6324600" cy="384875"/>
            </a:xfrm>
            <a:prstGeom prst="rect">
              <a:avLst/>
            </a:prstGeom>
          </p:spPr>
        </p:pic>
        <p:sp>
          <p:nvSpPr>
            <p:cNvPr id="13" name="Rectangle 12"/>
            <p:cNvSpPr/>
            <p:nvPr/>
          </p:nvSpPr>
          <p:spPr>
            <a:xfrm>
              <a:off x="2354415" y="5743511"/>
              <a:ext cx="1345240" cy="338554"/>
            </a:xfrm>
            <a:prstGeom prst="rect">
              <a:avLst/>
            </a:prstGeom>
          </p:spPr>
          <p:txBody>
            <a:bodyPr wrap="none">
              <a:spAutoFit/>
            </a:bodyPr>
            <a:lstStyle/>
            <a:p>
              <a:r>
                <a:rPr lang="en-US" sz="1600" dirty="0">
                  <a:solidFill>
                    <a:srgbClr val="000000"/>
                  </a:solidFill>
                  <a:latin typeface="Times New Roman" panose="02020603050405020304" pitchFamily="18" charset="0"/>
                  <a:cs typeface="Times New Roman" panose="02020603050405020304" pitchFamily="18" charset="0"/>
                </a:rPr>
                <a:t>Current rating</a:t>
              </a:r>
              <a:endParaRPr lang="en-US" sz="1800" dirty="0"/>
            </a:p>
          </p:txBody>
        </p:sp>
        <p:cxnSp>
          <p:nvCxnSpPr>
            <p:cNvPr id="14" name="Straight Arrow Connector 13"/>
            <p:cNvCxnSpPr>
              <a:endCxn id="13" idx="1"/>
            </p:cNvCxnSpPr>
            <p:nvPr/>
          </p:nvCxnSpPr>
          <p:spPr bwMode="auto">
            <a:xfrm>
              <a:off x="1905000" y="5638800"/>
              <a:ext cx="449415" cy="273988"/>
            </a:xfrm>
            <a:prstGeom prst="straightConnector1">
              <a:avLst/>
            </a:prstGeom>
            <a:solidFill>
              <a:schemeClr val="accent1"/>
            </a:solidFill>
            <a:ln w="12700" cap="flat" cmpd="sng" algn="ctr">
              <a:solidFill>
                <a:srgbClr val="FF0000"/>
              </a:solidFill>
              <a:prstDash val="solid"/>
              <a:round/>
              <a:headEnd type="none" w="med" len="med"/>
              <a:tailEnd type="triangle" w="lg" len="lg"/>
            </a:ln>
            <a:effectLst/>
          </p:spPr>
        </p:cxnSp>
      </p:grpSp>
      <p:grpSp>
        <p:nvGrpSpPr>
          <p:cNvPr id="22" name="Group 21"/>
          <p:cNvGrpSpPr/>
          <p:nvPr/>
        </p:nvGrpSpPr>
        <p:grpSpPr>
          <a:xfrm>
            <a:off x="1349886" y="1750626"/>
            <a:ext cx="2514600" cy="3515673"/>
            <a:chOff x="1349886" y="1750626"/>
            <a:chExt cx="2514600" cy="3515673"/>
          </a:xfrm>
        </p:grpSpPr>
        <p:pic>
          <p:nvPicPr>
            <p:cNvPr id="9" name="Picture 8"/>
            <p:cNvPicPr>
              <a:picLocks noChangeAspect="1"/>
            </p:cNvPicPr>
            <p:nvPr/>
          </p:nvPicPr>
          <p:blipFill>
            <a:blip r:embed="rId4"/>
            <a:stretch>
              <a:fillRect/>
            </a:stretch>
          </p:blipFill>
          <p:spPr>
            <a:xfrm>
              <a:off x="1349886" y="1750626"/>
              <a:ext cx="2514600" cy="3515673"/>
            </a:xfrm>
            <a:prstGeom prst="rect">
              <a:avLst/>
            </a:prstGeom>
          </p:spPr>
        </p:pic>
        <p:sp>
          <p:nvSpPr>
            <p:cNvPr id="20" name="Oval 19"/>
            <p:cNvSpPr/>
            <p:nvPr/>
          </p:nvSpPr>
          <p:spPr bwMode="auto">
            <a:xfrm>
              <a:off x="2281160" y="2096169"/>
              <a:ext cx="652052" cy="408115"/>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grpSp>
        <p:nvGrpSpPr>
          <p:cNvPr id="18" name="Group 17"/>
          <p:cNvGrpSpPr/>
          <p:nvPr/>
        </p:nvGrpSpPr>
        <p:grpSpPr>
          <a:xfrm>
            <a:off x="4876800" y="1766413"/>
            <a:ext cx="2207849" cy="3330275"/>
            <a:chOff x="4800600" y="1592411"/>
            <a:chExt cx="2207849" cy="3330275"/>
          </a:xfrm>
        </p:grpSpPr>
        <p:pic>
          <p:nvPicPr>
            <p:cNvPr id="17" name="Picture 16"/>
            <p:cNvPicPr>
              <a:picLocks noChangeAspect="1"/>
            </p:cNvPicPr>
            <p:nvPr/>
          </p:nvPicPr>
          <p:blipFill>
            <a:blip r:embed="rId5"/>
            <a:stretch>
              <a:fillRect/>
            </a:stretch>
          </p:blipFill>
          <p:spPr>
            <a:xfrm>
              <a:off x="4800600" y="1592411"/>
              <a:ext cx="2207849" cy="3330275"/>
            </a:xfrm>
            <a:prstGeom prst="rect">
              <a:avLst/>
            </a:prstGeom>
          </p:spPr>
        </p:pic>
        <p:sp>
          <p:nvSpPr>
            <p:cNvPr id="21" name="Oval 20"/>
            <p:cNvSpPr/>
            <p:nvPr/>
          </p:nvSpPr>
          <p:spPr bwMode="auto">
            <a:xfrm>
              <a:off x="5290572" y="2000432"/>
              <a:ext cx="881627" cy="514168"/>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
        <p:nvSpPr>
          <p:cNvPr id="24" name="Rectangle 23"/>
          <p:cNvSpPr/>
          <p:nvPr/>
        </p:nvSpPr>
        <p:spPr>
          <a:xfrm>
            <a:off x="7239001" y="2892941"/>
            <a:ext cx="1447799" cy="1077218"/>
          </a:xfrm>
          <a:prstGeom prst="rect">
            <a:avLst/>
          </a:prstGeom>
        </p:spPr>
        <p:txBody>
          <a:bodyPr wrap="square">
            <a:spAutoFit/>
          </a:bodyPr>
          <a:lstStyle/>
          <a:p>
            <a:r>
              <a:rPr lang="en-US" sz="1600" dirty="0">
                <a:solidFill>
                  <a:srgbClr val="000000"/>
                </a:solidFill>
                <a:latin typeface="Times New Roman" panose="02020603050405020304" pitchFamily="18" charset="0"/>
                <a:cs typeface="Times New Roman" panose="02020603050405020304" pitchFamily="18" charset="0"/>
              </a:rPr>
              <a:t>The real corresponding picture from Google Map</a:t>
            </a:r>
            <a:endParaRPr lang="en-US" sz="1800" dirty="0"/>
          </a:p>
        </p:txBody>
      </p:sp>
    </p:spTree>
    <p:extLst>
      <p:ext uri="{BB962C8B-B14F-4D97-AF65-F5344CB8AC3E}">
        <p14:creationId xmlns:p14="http://schemas.microsoft.com/office/powerpoint/2010/main" val="29966667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43</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5" name="Rectangle 14"/>
          <p:cNvSpPr/>
          <p:nvPr/>
        </p:nvSpPr>
        <p:spPr>
          <a:xfrm>
            <a:off x="927421" y="1143000"/>
            <a:ext cx="1426994"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Recloser</a:t>
            </a:r>
            <a:endParaRPr lang="en-US" dirty="0"/>
          </a:p>
        </p:txBody>
      </p:sp>
      <p:pic>
        <p:nvPicPr>
          <p:cNvPr id="11" name="Picture 10"/>
          <p:cNvPicPr>
            <a:picLocks noChangeAspect="1"/>
          </p:cNvPicPr>
          <p:nvPr/>
        </p:nvPicPr>
        <p:blipFill>
          <a:blip r:embed="rId3"/>
          <a:stretch>
            <a:fillRect/>
          </a:stretch>
        </p:blipFill>
        <p:spPr>
          <a:xfrm>
            <a:off x="927421" y="2286000"/>
            <a:ext cx="3384748" cy="2819400"/>
          </a:xfrm>
          <a:prstGeom prst="rect">
            <a:avLst/>
          </a:prstGeom>
        </p:spPr>
      </p:pic>
      <p:pic>
        <p:nvPicPr>
          <p:cNvPr id="12" name="Picture 11"/>
          <p:cNvPicPr>
            <a:picLocks noChangeAspect="1"/>
          </p:cNvPicPr>
          <p:nvPr/>
        </p:nvPicPr>
        <p:blipFill>
          <a:blip r:embed="rId4"/>
          <a:stretch>
            <a:fillRect/>
          </a:stretch>
        </p:blipFill>
        <p:spPr>
          <a:xfrm>
            <a:off x="5333999" y="781370"/>
            <a:ext cx="2897659" cy="2428845"/>
          </a:xfrm>
          <a:prstGeom prst="rect">
            <a:avLst/>
          </a:prstGeom>
        </p:spPr>
      </p:pic>
      <p:pic>
        <p:nvPicPr>
          <p:cNvPr id="14" name="Picture 13"/>
          <p:cNvPicPr>
            <a:picLocks noChangeAspect="1"/>
          </p:cNvPicPr>
          <p:nvPr/>
        </p:nvPicPr>
        <p:blipFill>
          <a:blip r:embed="rId5"/>
          <a:stretch>
            <a:fillRect/>
          </a:stretch>
        </p:blipFill>
        <p:spPr>
          <a:xfrm>
            <a:off x="5486400" y="3470487"/>
            <a:ext cx="2897659" cy="2355960"/>
          </a:xfrm>
          <a:prstGeom prst="rect">
            <a:avLst/>
          </a:prstGeom>
        </p:spPr>
      </p:pic>
      <p:sp>
        <p:nvSpPr>
          <p:cNvPr id="16" name="Right Arrow 15"/>
          <p:cNvSpPr/>
          <p:nvPr/>
        </p:nvSpPr>
        <p:spPr bwMode="auto">
          <a:xfrm>
            <a:off x="4290368" y="2667000"/>
            <a:ext cx="304800" cy="228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8" name="Oval 17"/>
          <p:cNvSpPr/>
          <p:nvPr/>
        </p:nvSpPr>
        <p:spPr bwMode="auto">
          <a:xfrm>
            <a:off x="3744800" y="2629847"/>
            <a:ext cx="504705" cy="302906"/>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 name="Left Brace 2"/>
          <p:cNvSpPr/>
          <p:nvPr/>
        </p:nvSpPr>
        <p:spPr bwMode="auto">
          <a:xfrm>
            <a:off x="4670001" y="1485900"/>
            <a:ext cx="380999" cy="2590800"/>
          </a:xfrm>
          <a:prstGeom prst="leftBrac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3" name="Oval 12">
            <a:extLst>
              <a:ext uri="{FF2B5EF4-FFF2-40B4-BE49-F238E27FC236}">
                <a16:creationId xmlns:a16="http://schemas.microsoft.com/office/drawing/2014/main" id="{3F37BC9A-A65C-43E0-A952-F5466E3C7A1C}"/>
              </a:ext>
            </a:extLst>
          </p:cNvPr>
          <p:cNvSpPr/>
          <p:nvPr/>
        </p:nvSpPr>
        <p:spPr bwMode="auto">
          <a:xfrm>
            <a:off x="6930807" y="2569099"/>
            <a:ext cx="881627" cy="514168"/>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7" name="Oval 16">
            <a:extLst>
              <a:ext uri="{FF2B5EF4-FFF2-40B4-BE49-F238E27FC236}">
                <a16:creationId xmlns:a16="http://schemas.microsoft.com/office/drawing/2014/main" id="{7DCDFBD7-13C9-48B3-81F0-1E64D3CF29C5}"/>
              </a:ext>
            </a:extLst>
          </p:cNvPr>
          <p:cNvSpPr/>
          <p:nvPr/>
        </p:nvSpPr>
        <p:spPr bwMode="auto">
          <a:xfrm>
            <a:off x="5442973" y="5105400"/>
            <a:ext cx="2369461" cy="365125"/>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0" name="Oval 19">
            <a:extLst>
              <a:ext uri="{FF2B5EF4-FFF2-40B4-BE49-F238E27FC236}">
                <a16:creationId xmlns:a16="http://schemas.microsoft.com/office/drawing/2014/main" id="{FD7E2806-EC40-443C-9EC3-6083320B2DE3}"/>
              </a:ext>
            </a:extLst>
          </p:cNvPr>
          <p:cNvSpPr/>
          <p:nvPr/>
        </p:nvSpPr>
        <p:spPr bwMode="auto">
          <a:xfrm>
            <a:off x="5181600" y="685800"/>
            <a:ext cx="990600" cy="345753"/>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1" name="Oval 20">
            <a:extLst>
              <a:ext uri="{FF2B5EF4-FFF2-40B4-BE49-F238E27FC236}">
                <a16:creationId xmlns:a16="http://schemas.microsoft.com/office/drawing/2014/main" id="{A34A2748-58B5-4F33-AB1B-F4E391AC9A7E}"/>
              </a:ext>
            </a:extLst>
          </p:cNvPr>
          <p:cNvSpPr/>
          <p:nvPr/>
        </p:nvSpPr>
        <p:spPr bwMode="auto">
          <a:xfrm>
            <a:off x="5538537" y="3708368"/>
            <a:ext cx="1471863" cy="368332"/>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7066759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44</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8" name="Rectangle 7"/>
          <p:cNvSpPr/>
          <p:nvPr/>
        </p:nvSpPr>
        <p:spPr>
          <a:xfrm>
            <a:off x="927421" y="5825442"/>
            <a:ext cx="3309827" cy="338554"/>
          </a:xfrm>
          <a:prstGeom prst="rect">
            <a:avLst/>
          </a:prstGeom>
        </p:spPr>
        <p:txBody>
          <a:bodyPr wrap="square">
            <a:spAutoFit/>
          </a:bodyPr>
          <a:lstStyle/>
          <a:p>
            <a:r>
              <a:rPr lang="en-US" sz="800" dirty="0"/>
              <a:t>https://www.osha.gov/SLTC/etools/electric_power/illustrated_glossary/substation_equipment/high_voltage_fuses.html</a:t>
            </a:r>
          </a:p>
        </p:txBody>
      </p:sp>
      <p:sp>
        <p:nvSpPr>
          <p:cNvPr id="15" name="Rectangle 14"/>
          <p:cNvSpPr/>
          <p:nvPr/>
        </p:nvSpPr>
        <p:spPr>
          <a:xfrm>
            <a:off x="927421" y="1143000"/>
            <a:ext cx="1015021"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Fuse</a:t>
            </a:r>
            <a:endParaRPr lang="en-US" dirty="0"/>
          </a:p>
        </p:txBody>
      </p:sp>
      <p:grpSp>
        <p:nvGrpSpPr>
          <p:cNvPr id="18" name="Group 17"/>
          <p:cNvGrpSpPr/>
          <p:nvPr/>
        </p:nvGrpSpPr>
        <p:grpSpPr>
          <a:xfrm>
            <a:off x="1066800" y="1585461"/>
            <a:ext cx="2565400" cy="2189577"/>
            <a:chOff x="836930" y="1676292"/>
            <a:chExt cx="2565400" cy="2189577"/>
          </a:xfrm>
        </p:grpSpPr>
        <p:pic>
          <p:nvPicPr>
            <p:cNvPr id="20" name="Picture 19"/>
            <p:cNvPicPr>
              <a:picLocks noChangeAspect="1"/>
            </p:cNvPicPr>
            <p:nvPr/>
          </p:nvPicPr>
          <p:blipFill>
            <a:blip r:embed="rId3"/>
            <a:stretch>
              <a:fillRect/>
            </a:stretch>
          </p:blipFill>
          <p:spPr>
            <a:xfrm>
              <a:off x="836930" y="1676292"/>
              <a:ext cx="2565400" cy="2189577"/>
            </a:xfrm>
            <a:prstGeom prst="rect">
              <a:avLst/>
            </a:prstGeom>
          </p:spPr>
        </p:pic>
        <p:sp>
          <p:nvSpPr>
            <p:cNvPr id="23" name="Oval 22"/>
            <p:cNvSpPr/>
            <p:nvPr/>
          </p:nvSpPr>
          <p:spPr bwMode="auto">
            <a:xfrm>
              <a:off x="1294130" y="2059620"/>
              <a:ext cx="1443506" cy="317211"/>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grpSp>
        <p:nvGrpSpPr>
          <p:cNvPr id="12" name="Group 11"/>
          <p:cNvGrpSpPr/>
          <p:nvPr/>
        </p:nvGrpSpPr>
        <p:grpSpPr>
          <a:xfrm>
            <a:off x="2349500" y="3865007"/>
            <a:ext cx="1913634" cy="1932726"/>
            <a:chOff x="577998" y="3886200"/>
            <a:chExt cx="2819400" cy="2114550"/>
          </a:xfrm>
        </p:grpSpPr>
        <p:pic>
          <p:nvPicPr>
            <p:cNvPr id="13" name="Picture 12"/>
            <p:cNvPicPr>
              <a:picLocks noChangeAspect="1"/>
            </p:cNvPicPr>
            <p:nvPr/>
          </p:nvPicPr>
          <p:blipFill>
            <a:blip r:embed="rId4"/>
            <a:stretch>
              <a:fillRect/>
            </a:stretch>
          </p:blipFill>
          <p:spPr>
            <a:xfrm>
              <a:off x="577998" y="3886200"/>
              <a:ext cx="2819400" cy="2114550"/>
            </a:xfrm>
            <a:prstGeom prst="rect">
              <a:avLst/>
            </a:prstGeom>
          </p:spPr>
        </p:pic>
        <p:sp>
          <p:nvSpPr>
            <p:cNvPr id="14" name="Oval 13"/>
            <p:cNvSpPr/>
            <p:nvPr/>
          </p:nvSpPr>
          <p:spPr bwMode="auto">
            <a:xfrm rot="520272">
              <a:off x="1438584" y="4128382"/>
              <a:ext cx="1250054" cy="560185"/>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grpSp>
        <p:nvGrpSpPr>
          <p:cNvPr id="3" name="Group 2"/>
          <p:cNvGrpSpPr/>
          <p:nvPr/>
        </p:nvGrpSpPr>
        <p:grpSpPr>
          <a:xfrm>
            <a:off x="703912" y="3825548"/>
            <a:ext cx="1462038" cy="1949384"/>
            <a:chOff x="459259" y="3825548"/>
            <a:chExt cx="1462038" cy="1949384"/>
          </a:xfrm>
        </p:grpSpPr>
        <p:pic>
          <p:nvPicPr>
            <p:cNvPr id="62466" name="Picture 2" descr="https://www.osha.gov/SLTC/etools/electric_power/images/high_voltage_fuses_subst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259" y="3825548"/>
              <a:ext cx="1462038" cy="194938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bwMode="auto">
            <a:xfrm rot="520272">
              <a:off x="927041" y="4743890"/>
              <a:ext cx="848459" cy="512016"/>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pic>
        <p:nvPicPr>
          <p:cNvPr id="21" name="Picture 4" descr="Image result for fuse po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5059" y="3633360"/>
            <a:ext cx="3807941" cy="217514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3815819" y="1641957"/>
            <a:ext cx="5175781" cy="1815882"/>
          </a:xfrm>
          <a:prstGeom prst="rect">
            <a:avLst/>
          </a:prstGeom>
        </p:spPr>
        <p:txBody>
          <a:bodyPr wrap="square">
            <a:spAutoFit/>
          </a:bodyPr>
          <a:lstStyle/>
          <a:p>
            <a:pPr marL="285750" indent="-285750">
              <a:buFont typeface="Arial" panose="020B0604020202020204" pitchFamily="34" charset="0"/>
              <a:buChar char="•"/>
            </a:pPr>
            <a:r>
              <a:rPr lang="en-US" sz="1600" dirty="0"/>
              <a:t>Fuses have elements that melt if enough current flows through it for enough time.</a:t>
            </a:r>
          </a:p>
          <a:p>
            <a:pPr marL="285750" indent="-285750">
              <a:buFont typeface="Arial" panose="020B0604020202020204" pitchFamily="34" charset="0"/>
              <a:buChar char="•"/>
            </a:pPr>
            <a:r>
              <a:rPr lang="en-US" sz="1600" dirty="0"/>
              <a:t>They are inexpensive, and can open very fast for high currents.</a:t>
            </a:r>
          </a:p>
          <a:p>
            <a:pPr marL="285750" indent="-285750">
              <a:buFont typeface="Arial" panose="020B0604020202020204" pitchFamily="34" charset="0"/>
              <a:buChar char="•"/>
            </a:pPr>
            <a:r>
              <a:rPr lang="en-US" sz="1600" dirty="0"/>
              <a:t>The most common type of fuses is the expulsion type within a cutout. A cutout is used to support the fuse and enable efficient replacement when it is blown.</a:t>
            </a:r>
          </a:p>
        </p:txBody>
      </p:sp>
      <p:sp>
        <p:nvSpPr>
          <p:cNvPr id="6" name="Rectangle 5"/>
          <p:cNvSpPr/>
          <p:nvPr/>
        </p:nvSpPr>
        <p:spPr>
          <a:xfrm>
            <a:off x="5835389" y="5839323"/>
            <a:ext cx="2209800" cy="207644"/>
          </a:xfrm>
          <a:prstGeom prst="rect">
            <a:avLst/>
          </a:prstGeom>
        </p:spPr>
        <p:txBody>
          <a:bodyPr wrap="square">
            <a:spAutoFit/>
          </a:bodyPr>
          <a:lstStyle/>
          <a:p>
            <a:r>
              <a:rPr lang="en-US" sz="700" dirty="0">
                <a:hlinkClick r:id="rId7"/>
              </a:rPr>
              <a:t>https://www.eng-tips.com/viewthread.cfm?qid=442197</a:t>
            </a:r>
            <a:endParaRPr lang="en-US" sz="700" dirty="0"/>
          </a:p>
        </p:txBody>
      </p:sp>
    </p:spTree>
    <p:extLst>
      <p:ext uri="{BB962C8B-B14F-4D97-AF65-F5344CB8AC3E}">
        <p14:creationId xmlns:p14="http://schemas.microsoft.com/office/powerpoint/2010/main" val="3440260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45</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5" name="Rectangle 14"/>
          <p:cNvSpPr/>
          <p:nvPr/>
        </p:nvSpPr>
        <p:spPr>
          <a:xfrm>
            <a:off x="927421" y="1143000"/>
            <a:ext cx="1015021"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Fuse</a:t>
            </a:r>
            <a:endParaRPr lang="en-US" dirty="0"/>
          </a:p>
        </p:txBody>
      </p:sp>
      <p:sp>
        <p:nvSpPr>
          <p:cNvPr id="22" name="Rectangle 21"/>
          <p:cNvSpPr/>
          <p:nvPr/>
        </p:nvSpPr>
        <p:spPr>
          <a:xfrm>
            <a:off x="1219200" y="1470310"/>
            <a:ext cx="4648199" cy="4524315"/>
          </a:xfrm>
          <a:prstGeom prst="rect">
            <a:avLst/>
          </a:prstGeom>
        </p:spPr>
        <p:txBody>
          <a:bodyPr wrap="square">
            <a:spAutoFit/>
          </a:bodyPr>
          <a:lstStyle/>
          <a:p>
            <a:r>
              <a:rPr lang="en-US" sz="1600" dirty="0"/>
              <a:t>Some characteristics of the fuse:</a:t>
            </a:r>
          </a:p>
          <a:p>
            <a:pPr marL="285750" indent="-285750">
              <a:buFont typeface="Arial" panose="020B0604020202020204" pitchFamily="34" charset="0"/>
              <a:buChar char="•"/>
            </a:pPr>
            <a:r>
              <a:rPr lang="en-US" sz="1600" dirty="0"/>
              <a:t>Interruption is relatively </a:t>
            </a:r>
            <a:r>
              <a:rPr lang="en-US" sz="1600" b="1" i="1" dirty="0"/>
              <a:t>fast</a:t>
            </a:r>
            <a:r>
              <a:rPr lang="en-US" sz="1600" dirty="0"/>
              <a:t> and can occur in a half of a cycle for large currents.</a:t>
            </a:r>
          </a:p>
          <a:p>
            <a:pPr marL="285750" indent="-285750">
              <a:buFont typeface="Arial" panose="020B0604020202020204" pitchFamily="34" charset="0"/>
              <a:buChar char="•"/>
            </a:pPr>
            <a:r>
              <a:rPr lang="en-US" sz="1600" dirty="0"/>
              <a:t>The I</a:t>
            </a:r>
            <a:r>
              <a:rPr lang="en-US" sz="1600" baseline="30000" dirty="0"/>
              <a:t>2</a:t>
            </a:r>
            <a:r>
              <a:rPr lang="en-US" sz="1600" dirty="0"/>
              <a:t>t value of a fuse is often needed to </a:t>
            </a:r>
            <a:r>
              <a:rPr lang="en-US" sz="1600" b="1" i="1" dirty="0"/>
              <a:t>coordinate</a:t>
            </a:r>
            <a:r>
              <a:rPr lang="en-US" sz="1600" dirty="0"/>
              <a:t> between fuses. For the same current, fuses with larger I</a:t>
            </a:r>
            <a:r>
              <a:rPr lang="en-US" sz="1600" baseline="30000" dirty="0"/>
              <a:t>2</a:t>
            </a:r>
            <a:r>
              <a:rPr lang="en-US" sz="1600" dirty="0"/>
              <a:t>t value melt slower than fuses with smaller I</a:t>
            </a:r>
            <a:r>
              <a:rPr lang="en-US" sz="1600" baseline="30000" dirty="0"/>
              <a:t>2</a:t>
            </a:r>
            <a:r>
              <a:rPr lang="en-US" sz="1600" dirty="0"/>
              <a:t>t value.</a:t>
            </a:r>
          </a:p>
          <a:p>
            <a:pPr marL="285750" indent="-285750">
              <a:buFont typeface="Arial" panose="020B0604020202020204" pitchFamily="34" charset="0"/>
              <a:buChar char="•"/>
            </a:pPr>
            <a:r>
              <a:rPr lang="en-US" sz="1600" dirty="0"/>
              <a:t>Industry standards specify two types of expulsion fuses.</a:t>
            </a:r>
          </a:p>
          <a:p>
            <a:pPr marL="742950" lvl="1" indent="-285750">
              <a:buFont typeface="Wingdings" panose="05000000000000000000" pitchFamily="2" charset="2"/>
              <a:buChar char="§"/>
            </a:pPr>
            <a:r>
              <a:rPr lang="en-US" sz="1600" b="1" dirty="0"/>
              <a:t>K-type</a:t>
            </a:r>
            <a:r>
              <a:rPr lang="en-US" sz="1600" dirty="0"/>
              <a:t>: fast fuse with speed ratio of 6-8</a:t>
            </a:r>
          </a:p>
          <a:p>
            <a:pPr marL="742950" lvl="1" indent="-285750">
              <a:buFont typeface="Wingdings" panose="05000000000000000000" pitchFamily="2" charset="2"/>
              <a:buChar char="§"/>
            </a:pPr>
            <a:r>
              <a:rPr lang="en-US" sz="1600" b="1" dirty="0"/>
              <a:t>T-type</a:t>
            </a:r>
            <a:r>
              <a:rPr lang="en-US" sz="1600" dirty="0"/>
              <a:t>: slower fuse with speed ratio of 10-13</a:t>
            </a:r>
          </a:p>
          <a:p>
            <a:pPr marL="285750" indent="-285750">
              <a:buFont typeface="Arial" panose="020B0604020202020204" pitchFamily="34" charset="0"/>
              <a:buChar char="•"/>
            </a:pPr>
            <a:r>
              <a:rPr lang="en-US" sz="1600" dirty="0"/>
              <a:t>The speed ratio is the ratio of </a:t>
            </a:r>
          </a:p>
          <a:p>
            <a:pPr marL="742950" lvl="1" indent="-285750">
              <a:buFont typeface="Wingdings" panose="05000000000000000000" pitchFamily="2" charset="2"/>
              <a:buChar char="§"/>
            </a:pPr>
            <a:r>
              <a:rPr lang="en-US" sz="1600" dirty="0"/>
              <a:t>The melting current at 0.1 second to</a:t>
            </a:r>
          </a:p>
          <a:p>
            <a:pPr marL="742950" lvl="1" indent="-285750">
              <a:buFont typeface="Wingdings" panose="05000000000000000000" pitchFamily="2" charset="2"/>
              <a:buChar char="§"/>
            </a:pPr>
            <a:r>
              <a:rPr lang="en-US" sz="1600" dirty="0"/>
              <a:t>the melting current at X seconds, where X is 300 for fuse ratings below 100 amps and X is 600 for fuse ratings above 100 amps.</a:t>
            </a:r>
          </a:p>
          <a:p>
            <a:pPr lvl="1"/>
            <a:r>
              <a:rPr lang="en-US" sz="1600" dirty="0"/>
              <a:t>The current rating is the level of current the fuse can safely carry for an indefinite period of time.</a:t>
            </a:r>
          </a:p>
        </p:txBody>
      </p:sp>
      <p:pic>
        <p:nvPicPr>
          <p:cNvPr id="7" name="Picture 6"/>
          <p:cNvPicPr>
            <a:picLocks noChangeAspect="1"/>
          </p:cNvPicPr>
          <p:nvPr/>
        </p:nvPicPr>
        <p:blipFill>
          <a:blip r:embed="rId3"/>
          <a:stretch>
            <a:fillRect/>
          </a:stretch>
        </p:blipFill>
        <p:spPr>
          <a:xfrm>
            <a:off x="6023490" y="2055300"/>
            <a:ext cx="3040619" cy="3939325"/>
          </a:xfrm>
          <a:prstGeom prst="rect">
            <a:avLst/>
          </a:prstGeom>
        </p:spPr>
      </p:pic>
      <p:sp>
        <p:nvSpPr>
          <p:cNvPr id="9" name="Rectangle 8"/>
          <p:cNvSpPr/>
          <p:nvPr/>
        </p:nvSpPr>
        <p:spPr>
          <a:xfrm>
            <a:off x="6362700" y="1224303"/>
            <a:ext cx="2400300" cy="830997"/>
          </a:xfrm>
          <a:prstGeom prst="rect">
            <a:avLst/>
          </a:prstGeom>
        </p:spPr>
        <p:txBody>
          <a:bodyPr wrap="square">
            <a:spAutoFit/>
          </a:bodyPr>
          <a:lstStyle/>
          <a:p>
            <a:pPr algn="just"/>
            <a:r>
              <a:rPr lang="en-US" sz="1600" dirty="0">
                <a:solidFill>
                  <a:srgbClr val="FF0000"/>
                </a:solidFill>
              </a:rPr>
              <a:t>The higher the short-circuit current, the faster a fuse melts.</a:t>
            </a:r>
          </a:p>
        </p:txBody>
      </p:sp>
    </p:spTree>
    <p:extLst>
      <p:ext uri="{BB962C8B-B14F-4D97-AF65-F5344CB8AC3E}">
        <p14:creationId xmlns:p14="http://schemas.microsoft.com/office/powerpoint/2010/main" val="10562304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46</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5" name="Rectangle 14"/>
          <p:cNvSpPr/>
          <p:nvPr/>
        </p:nvSpPr>
        <p:spPr>
          <a:xfrm>
            <a:off x="927421" y="1143000"/>
            <a:ext cx="1015021"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Fuse</a:t>
            </a:r>
            <a:endParaRPr lang="en-US" dirty="0"/>
          </a:p>
        </p:txBody>
      </p:sp>
      <p:grpSp>
        <p:nvGrpSpPr>
          <p:cNvPr id="6" name="Group 5"/>
          <p:cNvGrpSpPr/>
          <p:nvPr/>
        </p:nvGrpSpPr>
        <p:grpSpPr>
          <a:xfrm>
            <a:off x="5694947" y="1603607"/>
            <a:ext cx="2743200" cy="3667005"/>
            <a:chOff x="6014542" y="1143000"/>
            <a:chExt cx="2758545" cy="4494322"/>
          </a:xfrm>
        </p:grpSpPr>
        <p:pic>
          <p:nvPicPr>
            <p:cNvPr id="3" name="Picture 2"/>
            <p:cNvPicPr>
              <a:picLocks noChangeAspect="1"/>
            </p:cNvPicPr>
            <p:nvPr/>
          </p:nvPicPr>
          <p:blipFill rotWithShape="1">
            <a:blip r:embed="rId3"/>
            <a:srcRect l="29058" r="34796" b="18310"/>
            <a:stretch/>
          </p:blipFill>
          <p:spPr>
            <a:xfrm>
              <a:off x="6014542" y="1143000"/>
              <a:ext cx="2758545" cy="4494322"/>
            </a:xfrm>
            <a:prstGeom prst="rect">
              <a:avLst/>
            </a:prstGeom>
          </p:spPr>
        </p:pic>
        <p:sp>
          <p:nvSpPr>
            <p:cNvPr id="10" name="Oval 9"/>
            <p:cNvSpPr/>
            <p:nvPr/>
          </p:nvSpPr>
          <p:spPr bwMode="auto">
            <a:xfrm rot="1964037">
              <a:off x="6826961" y="1787549"/>
              <a:ext cx="1133709" cy="781831"/>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
        <p:nvSpPr>
          <p:cNvPr id="11" name="Rectangle 10"/>
          <p:cNvSpPr/>
          <p:nvPr/>
        </p:nvSpPr>
        <p:spPr>
          <a:xfrm>
            <a:off x="6023565" y="5358825"/>
            <a:ext cx="2434635" cy="584775"/>
          </a:xfrm>
          <a:prstGeom prst="rect">
            <a:avLst/>
          </a:prstGeom>
        </p:spPr>
        <p:txBody>
          <a:bodyPr wrap="square">
            <a:spAutoFit/>
          </a:bodyPr>
          <a:lstStyle/>
          <a:p>
            <a:r>
              <a:rPr lang="en-US" sz="1600" dirty="0">
                <a:solidFill>
                  <a:srgbClr val="000000"/>
                </a:solidFill>
                <a:latin typeface="Times New Roman" panose="02020603050405020304" pitchFamily="18" charset="0"/>
                <a:cs typeface="Times New Roman" panose="02020603050405020304" pitchFamily="18" charset="0"/>
              </a:rPr>
              <a:t>Real corresponding picture from Google Map</a:t>
            </a:r>
            <a:endParaRPr lang="en-US" sz="1800" dirty="0"/>
          </a:p>
        </p:txBody>
      </p:sp>
      <p:pic>
        <p:nvPicPr>
          <p:cNvPr id="8" name="Picture 7"/>
          <p:cNvPicPr>
            <a:picLocks noChangeAspect="1"/>
          </p:cNvPicPr>
          <p:nvPr/>
        </p:nvPicPr>
        <p:blipFill>
          <a:blip r:embed="rId4"/>
          <a:stretch>
            <a:fillRect/>
          </a:stretch>
        </p:blipFill>
        <p:spPr>
          <a:xfrm>
            <a:off x="1688432" y="1676400"/>
            <a:ext cx="2984669" cy="2875231"/>
          </a:xfrm>
          <a:prstGeom prst="rect">
            <a:avLst/>
          </a:prstGeom>
        </p:spPr>
      </p:pic>
      <p:pic>
        <p:nvPicPr>
          <p:cNvPr id="9" name="Picture 8"/>
          <p:cNvPicPr>
            <a:picLocks noChangeAspect="1"/>
          </p:cNvPicPr>
          <p:nvPr/>
        </p:nvPicPr>
        <p:blipFill>
          <a:blip r:embed="rId5"/>
          <a:stretch>
            <a:fillRect/>
          </a:stretch>
        </p:blipFill>
        <p:spPr>
          <a:xfrm>
            <a:off x="1371600" y="4800600"/>
            <a:ext cx="3733800" cy="421675"/>
          </a:xfrm>
          <a:prstGeom prst="rect">
            <a:avLst/>
          </a:prstGeom>
        </p:spPr>
      </p:pic>
      <p:sp>
        <p:nvSpPr>
          <p:cNvPr id="7" name="Rectangle 6">
            <a:extLst>
              <a:ext uri="{FF2B5EF4-FFF2-40B4-BE49-F238E27FC236}">
                <a16:creationId xmlns:a16="http://schemas.microsoft.com/office/drawing/2014/main" id="{F210E2C2-FE3B-478A-8A67-8A85C55630F7}"/>
              </a:ext>
            </a:extLst>
          </p:cNvPr>
          <p:cNvSpPr/>
          <p:nvPr/>
        </p:nvSpPr>
        <p:spPr>
          <a:xfrm>
            <a:off x="1219200" y="5339900"/>
            <a:ext cx="4289312" cy="584775"/>
          </a:xfrm>
          <a:prstGeom prst="rect">
            <a:avLst/>
          </a:prstGeom>
        </p:spPr>
        <p:txBody>
          <a:bodyPr wrap="square">
            <a:spAutoFit/>
          </a:bodyPr>
          <a:lstStyle/>
          <a:p>
            <a:r>
              <a:rPr lang="en-US" sz="1600" dirty="0"/>
              <a:t>A lateral supplying a </a:t>
            </a:r>
            <a:r>
              <a:rPr lang="en-US" sz="1600" dirty="0" err="1"/>
              <a:t>Fareway</a:t>
            </a:r>
            <a:r>
              <a:rPr lang="en-US" sz="1600" dirty="0"/>
              <a:t> market. Fuses are installed at the head of the lateral for protection.</a:t>
            </a:r>
          </a:p>
        </p:txBody>
      </p:sp>
    </p:spTree>
    <p:extLst>
      <p:ext uri="{BB962C8B-B14F-4D97-AF65-F5344CB8AC3E}">
        <p14:creationId xmlns:p14="http://schemas.microsoft.com/office/powerpoint/2010/main" val="8829568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47</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6" name="Rectangle 5"/>
          <p:cNvSpPr/>
          <p:nvPr/>
        </p:nvSpPr>
        <p:spPr>
          <a:xfrm>
            <a:off x="4038600" y="1828800"/>
            <a:ext cx="4845298" cy="1477328"/>
          </a:xfrm>
          <a:prstGeom prst="rect">
            <a:avLst/>
          </a:prstGeom>
        </p:spPr>
        <p:txBody>
          <a:bodyPr wrap="square">
            <a:spAutoFit/>
          </a:bodyPr>
          <a:lstStyle/>
          <a:p>
            <a:pPr algn="just"/>
            <a:r>
              <a:rPr lang="en-US" sz="1800" dirty="0">
                <a:latin typeface="Times New Roman" panose="02020603050405020304" pitchFamily="18" charset="0"/>
                <a:cs typeface="Times New Roman" panose="02020603050405020304" pitchFamily="18" charset="0"/>
              </a:rPr>
              <a:t>The primary distribution system consists of the </a:t>
            </a:r>
            <a:r>
              <a:rPr lang="en-US" sz="1800" b="1" i="1" dirty="0">
                <a:latin typeface="Times New Roman" panose="02020603050405020304" pitchFamily="18" charset="0"/>
                <a:cs typeface="Times New Roman" panose="02020603050405020304" pitchFamily="18" charset="0"/>
              </a:rPr>
              <a:t>feeders</a:t>
            </a:r>
            <a:r>
              <a:rPr lang="en-US" sz="1800" dirty="0">
                <a:latin typeface="Times New Roman" panose="02020603050405020304" pitchFamily="18" charset="0"/>
                <a:cs typeface="Times New Roman" panose="02020603050405020304" pitchFamily="18" charset="0"/>
              </a:rPr>
              <a:t> emanating from the substation and supplying power to one or more secondary distribution systems. Normally, primary feeders are 3-phase circuits. </a:t>
            </a:r>
          </a:p>
        </p:txBody>
      </p:sp>
      <p:sp>
        <p:nvSpPr>
          <p:cNvPr id="10" name="Rectangle 9"/>
          <p:cNvSpPr/>
          <p:nvPr/>
        </p:nvSpPr>
        <p:spPr>
          <a:xfrm>
            <a:off x="4038600" y="3505200"/>
            <a:ext cx="4845298" cy="2031325"/>
          </a:xfrm>
          <a:prstGeom prst="rect">
            <a:avLst/>
          </a:prstGeom>
        </p:spPr>
        <p:txBody>
          <a:bodyPr wrap="square">
            <a:spAutoFit/>
          </a:bodyPr>
          <a:lstStyle/>
          <a:p>
            <a:pPr algn="just"/>
            <a:r>
              <a:rPr lang="en-US" sz="1800" dirty="0">
                <a:latin typeface="Times New Roman" panose="02020603050405020304" pitchFamily="18" charset="0"/>
                <a:cs typeface="Times New Roman" panose="02020603050405020304" pitchFamily="18" charset="0"/>
              </a:rPr>
              <a:t>Feeders are almost </a:t>
            </a:r>
            <a:r>
              <a:rPr lang="en-US" sz="1800" b="1" i="1" dirty="0">
                <a:latin typeface="Times New Roman" panose="02020603050405020304" pitchFamily="18" charset="0"/>
                <a:cs typeface="Times New Roman" panose="02020603050405020304" pitchFamily="18" charset="0"/>
              </a:rPr>
              <a:t>always</a:t>
            </a:r>
            <a:r>
              <a:rPr lang="en-US" sz="1800" dirty="0">
                <a:latin typeface="Times New Roman" panose="02020603050405020304" pitchFamily="18" charset="0"/>
                <a:cs typeface="Times New Roman" panose="02020603050405020304" pitchFamily="18" charset="0"/>
              </a:rPr>
              <a:t> radial from substation to loads (i.e., one way flow of power) in rural areas, </a:t>
            </a:r>
            <a:r>
              <a:rPr lang="en-US" sz="1800" b="1" i="1" dirty="0">
                <a:latin typeface="Times New Roman" panose="02020603050405020304" pitchFamily="18" charset="0"/>
                <a:cs typeface="Times New Roman" panose="02020603050405020304" pitchFamily="18" charset="0"/>
              </a:rPr>
              <a:t>usually</a:t>
            </a:r>
            <a:r>
              <a:rPr lang="en-US" sz="1800" dirty="0">
                <a:latin typeface="Times New Roman" panose="02020603050405020304" pitchFamily="18" charset="0"/>
                <a:cs typeface="Times New Roman" panose="02020603050405020304" pitchFamily="18" charset="0"/>
              </a:rPr>
              <a:t> radial in residential neighborhoods, and they are </a:t>
            </a:r>
            <a:r>
              <a:rPr lang="en-US" sz="1800" b="1" i="1" dirty="0">
                <a:latin typeface="Times New Roman" panose="02020603050405020304" pitchFamily="18" charset="0"/>
                <a:cs typeface="Times New Roman" panose="02020603050405020304" pitchFamily="18" charset="0"/>
              </a:rPr>
              <a:t>often</a:t>
            </a:r>
            <a:r>
              <a:rPr lang="en-US" sz="1800" dirty="0">
                <a:latin typeface="Times New Roman" panose="02020603050405020304" pitchFamily="18" charset="0"/>
                <a:cs typeface="Times New Roman" panose="02020603050405020304" pitchFamily="18" charset="0"/>
              </a:rPr>
              <a:t> radial even in urban areas. In densely populated urban areas, particularly commercial and business districts where reliability is critical, feeders may be </a:t>
            </a:r>
            <a:r>
              <a:rPr lang="en-US" sz="1800" b="1" i="1" dirty="0">
                <a:latin typeface="Times New Roman" panose="02020603050405020304" pitchFamily="18" charset="0"/>
                <a:cs typeface="Times New Roman" panose="02020603050405020304" pitchFamily="18" charset="0"/>
              </a:rPr>
              <a:t>looped</a:t>
            </a:r>
            <a:r>
              <a:rPr lang="en-US" sz="1800" dirty="0">
                <a:latin typeface="Times New Roman" panose="02020603050405020304" pitchFamily="18" charset="0"/>
                <a:cs typeface="Times New Roman" panose="02020603050405020304" pitchFamily="18" charset="0"/>
              </a:rPr>
              <a:t>. </a:t>
            </a:r>
          </a:p>
        </p:txBody>
      </p:sp>
      <p:sp>
        <p:nvSpPr>
          <p:cNvPr id="11" name="Rectangle 10"/>
          <p:cNvSpPr/>
          <p:nvPr/>
        </p:nvSpPr>
        <p:spPr>
          <a:xfrm>
            <a:off x="927421" y="1143000"/>
            <a:ext cx="3472425"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Primary Distribution System</a:t>
            </a:r>
            <a:endParaRPr lang="en-US" dirty="0"/>
          </a:p>
        </p:txBody>
      </p:sp>
      <p:grpSp>
        <p:nvGrpSpPr>
          <p:cNvPr id="12" name="Group 11"/>
          <p:cNvGrpSpPr/>
          <p:nvPr/>
        </p:nvGrpSpPr>
        <p:grpSpPr>
          <a:xfrm>
            <a:off x="891562" y="1796550"/>
            <a:ext cx="2819400" cy="1962090"/>
            <a:chOff x="558800" y="2667000"/>
            <a:chExt cx="2675704" cy="2059038"/>
          </a:xfrm>
        </p:grpSpPr>
        <p:pic>
          <p:nvPicPr>
            <p:cNvPr id="13" name="Picture 12"/>
            <p:cNvPicPr>
              <a:picLocks noChangeAspect="1"/>
            </p:cNvPicPr>
            <p:nvPr/>
          </p:nvPicPr>
          <p:blipFill>
            <a:blip r:embed="rId3"/>
            <a:stretch>
              <a:fillRect/>
            </a:stretch>
          </p:blipFill>
          <p:spPr>
            <a:xfrm>
              <a:off x="558800" y="2667000"/>
              <a:ext cx="2675704" cy="2059038"/>
            </a:xfrm>
            <a:prstGeom prst="rect">
              <a:avLst/>
            </a:prstGeom>
          </p:spPr>
        </p:pic>
        <p:sp>
          <p:nvSpPr>
            <p:cNvPr id="15" name="Oval 14"/>
            <p:cNvSpPr/>
            <p:nvPr/>
          </p:nvSpPr>
          <p:spPr bwMode="auto">
            <a:xfrm rot="1066246">
              <a:off x="617921" y="2773946"/>
              <a:ext cx="2548704" cy="1054403"/>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pic>
        <p:nvPicPr>
          <p:cNvPr id="14" name="Picture 13"/>
          <p:cNvPicPr>
            <a:picLocks noChangeAspect="1"/>
          </p:cNvPicPr>
          <p:nvPr/>
        </p:nvPicPr>
        <p:blipFill>
          <a:blip r:embed="rId4"/>
          <a:stretch>
            <a:fillRect/>
          </a:stretch>
        </p:blipFill>
        <p:spPr>
          <a:xfrm>
            <a:off x="762000" y="3851016"/>
            <a:ext cx="2966698" cy="2201792"/>
          </a:xfrm>
          <a:prstGeom prst="rect">
            <a:avLst/>
          </a:prstGeom>
        </p:spPr>
      </p:pic>
      <p:sp>
        <p:nvSpPr>
          <p:cNvPr id="3" name="Rectangle 2"/>
          <p:cNvSpPr/>
          <p:nvPr/>
        </p:nvSpPr>
        <p:spPr>
          <a:xfrm>
            <a:off x="165421" y="2462052"/>
            <a:ext cx="762000" cy="738664"/>
          </a:xfrm>
          <a:prstGeom prst="rect">
            <a:avLst/>
          </a:prstGeom>
        </p:spPr>
        <p:txBody>
          <a:bodyPr wrap="square">
            <a:spAutoFit/>
          </a:bodyPr>
          <a:lstStyle/>
          <a:p>
            <a:r>
              <a:rPr lang="en-US" sz="700" dirty="0">
                <a:hlinkClick r:id="rId5"/>
              </a:rPr>
              <a:t>https://www.gegridsolutions.com/multilin/resource/Feeder/UniFlip_Publication/document.pdf</a:t>
            </a:r>
            <a:endParaRPr lang="en-US" sz="700" dirty="0"/>
          </a:p>
        </p:txBody>
      </p:sp>
    </p:spTree>
    <p:extLst>
      <p:ext uri="{BB962C8B-B14F-4D97-AF65-F5344CB8AC3E}">
        <p14:creationId xmlns:p14="http://schemas.microsoft.com/office/powerpoint/2010/main" val="28238851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48</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7" name="Rectangle 16"/>
          <p:cNvSpPr/>
          <p:nvPr/>
        </p:nvSpPr>
        <p:spPr>
          <a:xfrm>
            <a:off x="1343455" y="1600200"/>
            <a:ext cx="7571945" cy="2062103"/>
          </a:xfrm>
          <a:prstGeom prst="rect">
            <a:avLst/>
          </a:prstGeom>
        </p:spPr>
        <p:txBody>
          <a:bodyPr wrap="square">
            <a:spAutoFit/>
          </a:bodyPr>
          <a:lstStyle/>
          <a:p>
            <a:pPr marR="0" algn="just">
              <a:spcBef>
                <a:spcPts val="0"/>
              </a:spcBef>
              <a:spcAft>
                <a:spcPts val="0"/>
              </a:spcAft>
            </a:pPr>
            <a:r>
              <a:rPr lang="en-US" sz="1600" dirty="0">
                <a:latin typeface="Times New Roman" panose="02020603050405020304" pitchFamily="18" charset="0"/>
                <a:ea typeface="Times New Roman" panose="02020603050405020304" pitchFamily="18" charset="0"/>
              </a:rPr>
              <a:t>There are </a:t>
            </a:r>
            <a:r>
              <a:rPr lang="en-US" sz="1600" b="1" i="1" dirty="0">
                <a:latin typeface="Times New Roman" panose="02020603050405020304" pitchFamily="18" charset="0"/>
                <a:ea typeface="Times New Roman" panose="02020603050405020304" pitchFamily="18" charset="0"/>
              </a:rPr>
              <a:t>two</a:t>
            </a:r>
            <a:r>
              <a:rPr lang="en-US" sz="1600" dirty="0">
                <a:latin typeface="Times New Roman" panose="02020603050405020304" pitchFamily="18" charset="0"/>
                <a:ea typeface="Times New Roman" panose="02020603050405020304" pitchFamily="18" charset="0"/>
              </a:rPr>
              <a:t> types of primary feeders, overhead line and underground cable.</a:t>
            </a:r>
          </a:p>
          <a:p>
            <a:pPr marR="0" algn="just">
              <a:spcBef>
                <a:spcPts val="0"/>
              </a:spcBef>
              <a:spcAft>
                <a:spcPts val="0"/>
              </a:spcAft>
            </a:pPr>
            <a:r>
              <a:rPr lang="en-US" sz="1600" dirty="0">
                <a:latin typeface="Times New Roman" panose="02020603050405020304" pitchFamily="18" charset="0"/>
                <a:ea typeface="Times New Roman" panose="02020603050405020304" pitchFamily="18" charset="0"/>
              </a:rPr>
              <a:t>Overhead line:</a:t>
            </a:r>
          </a:p>
          <a:p>
            <a:pPr marL="285750" marR="0" indent="-285750" algn="just">
              <a:spcBef>
                <a:spcPts val="0"/>
              </a:spcBef>
              <a:spcAft>
                <a:spcPts val="0"/>
              </a:spcAft>
              <a:buFont typeface="Arial" panose="020B0604020202020204" pitchFamily="34" charset="0"/>
              <a:buChar char="•"/>
            </a:pPr>
            <a:r>
              <a:rPr lang="en-US" sz="1600" dirty="0">
                <a:latin typeface="Times New Roman" panose="02020603050405020304" pitchFamily="18" charset="0"/>
                <a:ea typeface="Times New Roman" panose="02020603050405020304" pitchFamily="18" charset="0"/>
              </a:rPr>
              <a:t>Along streets, alleys, through woods, and in backyards, many of the distribution lines that feed customers are overhead structures. </a:t>
            </a:r>
          </a:p>
          <a:p>
            <a:pPr marL="285750" marR="0" indent="-285750" algn="just">
              <a:spcBef>
                <a:spcPts val="0"/>
              </a:spcBef>
              <a:spcAft>
                <a:spcPts val="0"/>
              </a:spcAft>
              <a:buFont typeface="Arial" panose="020B0604020202020204" pitchFamily="34" charset="0"/>
              <a:buChar char="•"/>
            </a:pPr>
            <a:r>
              <a:rPr lang="en-US" sz="1600" dirty="0">
                <a:latin typeface="Times New Roman" panose="02020603050405020304" pitchFamily="18" charset="0"/>
                <a:ea typeface="Times New Roman" panose="02020603050405020304" pitchFamily="18" charset="0"/>
              </a:rPr>
              <a:t>Because overhead lines are exposed to trees and animals, to wind and lightning, and to cars and kites, they are a </a:t>
            </a:r>
            <a:r>
              <a:rPr lang="en-US" sz="1600" b="1" i="1" dirty="0">
                <a:latin typeface="Times New Roman" panose="02020603050405020304" pitchFamily="18" charset="0"/>
                <a:ea typeface="Times New Roman" panose="02020603050405020304" pitchFamily="18" charset="0"/>
              </a:rPr>
              <a:t>critical component </a:t>
            </a:r>
            <a:r>
              <a:rPr lang="en-US" sz="1600" dirty="0">
                <a:latin typeface="Times New Roman" panose="02020603050405020304" pitchFamily="18" charset="0"/>
                <a:ea typeface="Times New Roman" panose="02020603050405020304" pitchFamily="18" charset="0"/>
              </a:rPr>
              <a:t>in the reliability of distribution circuits.</a:t>
            </a:r>
          </a:p>
          <a:p>
            <a:pPr marL="285750" marR="0" indent="-285750" algn="just">
              <a:spcBef>
                <a:spcPts val="0"/>
              </a:spcBef>
              <a:spcAft>
                <a:spcPts val="0"/>
              </a:spcAft>
              <a:buFont typeface="Arial" panose="020B0604020202020204" pitchFamily="34" charset="0"/>
              <a:buChar char="•"/>
            </a:pPr>
            <a:endParaRPr lang="en-US" sz="1600"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600" dirty="0">
                <a:latin typeface="Times New Roman" panose="02020603050405020304" pitchFamily="18" charset="0"/>
                <a:ea typeface="Times New Roman" panose="02020603050405020304" pitchFamily="18" charset="0"/>
              </a:rPr>
              <a:t>Some typical constructions:</a:t>
            </a:r>
          </a:p>
        </p:txBody>
      </p:sp>
      <p:pic>
        <p:nvPicPr>
          <p:cNvPr id="3" name="Picture 2"/>
          <p:cNvPicPr>
            <a:picLocks noChangeAspect="1"/>
          </p:cNvPicPr>
          <p:nvPr/>
        </p:nvPicPr>
        <p:blipFill>
          <a:blip r:embed="rId3"/>
          <a:stretch>
            <a:fillRect/>
          </a:stretch>
        </p:blipFill>
        <p:spPr>
          <a:xfrm>
            <a:off x="1728137" y="3662303"/>
            <a:ext cx="1881188" cy="1950980"/>
          </a:xfrm>
          <a:prstGeom prst="rect">
            <a:avLst/>
          </a:prstGeom>
        </p:spPr>
      </p:pic>
      <p:sp>
        <p:nvSpPr>
          <p:cNvPr id="6" name="Rectangle 5"/>
          <p:cNvSpPr/>
          <p:nvPr/>
        </p:nvSpPr>
        <p:spPr>
          <a:xfrm>
            <a:off x="1642412" y="5613282"/>
            <a:ext cx="2590800" cy="461665"/>
          </a:xfrm>
          <a:prstGeom prst="rect">
            <a:avLst/>
          </a:prstGeom>
        </p:spPr>
        <p:txBody>
          <a:bodyPr wrap="square">
            <a:spAutoFit/>
          </a:bodyPr>
          <a:lstStyle/>
          <a:p>
            <a:r>
              <a:rPr lang="en-US" sz="1200" dirty="0">
                <a:latin typeface="Times New Roman" panose="02020603050405020304" pitchFamily="18" charset="0"/>
                <a:ea typeface="Times New Roman" panose="02020603050405020304" pitchFamily="18" charset="0"/>
              </a:rPr>
              <a:t>(a) Three-phase 34.5-kV armless construction with covered wire.</a:t>
            </a:r>
            <a:endParaRPr lang="en-US" sz="1200" dirty="0"/>
          </a:p>
        </p:txBody>
      </p:sp>
      <p:sp>
        <p:nvSpPr>
          <p:cNvPr id="22" name="Rectangle 21"/>
          <p:cNvSpPr/>
          <p:nvPr/>
        </p:nvSpPr>
        <p:spPr>
          <a:xfrm>
            <a:off x="4294820" y="5668154"/>
            <a:ext cx="1761044" cy="461665"/>
          </a:xfrm>
          <a:prstGeom prst="rect">
            <a:avLst/>
          </a:prstGeom>
        </p:spPr>
        <p:txBody>
          <a:bodyPr wrap="square">
            <a:spAutoFit/>
          </a:bodyPr>
          <a:lstStyle/>
          <a:p>
            <a:r>
              <a:rPr lang="en-US" sz="1200" dirty="0">
                <a:latin typeface="Times New Roman" panose="02020603050405020304" pitchFamily="18" charset="0"/>
                <a:ea typeface="Times New Roman" panose="02020603050405020304" pitchFamily="18" charset="0"/>
              </a:rPr>
              <a:t>(b) Single-phase circuit, line-to-ground 7.2 kV.</a:t>
            </a:r>
            <a:endParaRPr lang="en-US" sz="1200" dirty="0"/>
          </a:p>
        </p:txBody>
      </p:sp>
      <p:sp>
        <p:nvSpPr>
          <p:cNvPr id="23" name="Rectangle 22"/>
          <p:cNvSpPr/>
          <p:nvPr/>
        </p:nvSpPr>
        <p:spPr>
          <a:xfrm>
            <a:off x="6491592" y="5705614"/>
            <a:ext cx="2218244" cy="276999"/>
          </a:xfrm>
          <a:prstGeom prst="rect">
            <a:avLst/>
          </a:prstGeom>
        </p:spPr>
        <p:txBody>
          <a:bodyPr wrap="square">
            <a:spAutoFit/>
          </a:bodyPr>
          <a:lstStyle/>
          <a:p>
            <a:r>
              <a:rPr lang="en-US" sz="1200" dirty="0">
                <a:latin typeface="Times New Roman" panose="02020603050405020304" pitchFamily="18" charset="0"/>
                <a:ea typeface="Times New Roman" panose="02020603050405020304" pitchFamily="18" charset="0"/>
              </a:rPr>
              <a:t>(c) Single-phase circuit, 4.8-kV.</a:t>
            </a:r>
            <a:endParaRPr lang="en-US" sz="1200" dirty="0"/>
          </a:p>
        </p:txBody>
      </p:sp>
      <p:pic>
        <p:nvPicPr>
          <p:cNvPr id="7" name="Picture 6"/>
          <p:cNvPicPr>
            <a:picLocks noChangeAspect="1"/>
          </p:cNvPicPr>
          <p:nvPr/>
        </p:nvPicPr>
        <p:blipFill>
          <a:blip r:embed="rId4"/>
          <a:stretch>
            <a:fillRect/>
          </a:stretch>
        </p:blipFill>
        <p:spPr>
          <a:xfrm>
            <a:off x="4098781" y="3662301"/>
            <a:ext cx="1909763" cy="1950980"/>
          </a:xfrm>
          <a:prstGeom prst="rect">
            <a:avLst/>
          </a:prstGeom>
        </p:spPr>
      </p:pic>
      <p:pic>
        <p:nvPicPr>
          <p:cNvPr id="8" name="Picture 7"/>
          <p:cNvPicPr>
            <a:picLocks noChangeAspect="1"/>
          </p:cNvPicPr>
          <p:nvPr/>
        </p:nvPicPr>
        <p:blipFill>
          <a:blip r:embed="rId5"/>
          <a:stretch>
            <a:fillRect/>
          </a:stretch>
        </p:blipFill>
        <p:spPr>
          <a:xfrm>
            <a:off x="6613381" y="3662301"/>
            <a:ext cx="1974666" cy="1973860"/>
          </a:xfrm>
          <a:prstGeom prst="rect">
            <a:avLst/>
          </a:prstGeom>
        </p:spPr>
      </p:pic>
      <p:sp>
        <p:nvSpPr>
          <p:cNvPr id="11" name="Rectangle 10"/>
          <p:cNvSpPr/>
          <p:nvPr/>
        </p:nvSpPr>
        <p:spPr>
          <a:xfrm>
            <a:off x="1060736" y="4038600"/>
            <a:ext cx="565437" cy="1200329"/>
          </a:xfrm>
          <a:prstGeom prst="rect">
            <a:avLst/>
          </a:prstGeom>
        </p:spPr>
        <p:txBody>
          <a:bodyPr wrap="square">
            <a:spAutoFit/>
          </a:bodyPr>
          <a:lstStyle/>
          <a:p>
            <a:r>
              <a:rPr lang="en-US" sz="900" dirty="0">
                <a:latin typeface="Times New Roman" panose="02020603050405020304" pitchFamily="18" charset="0"/>
                <a:cs typeface="Times New Roman" panose="02020603050405020304" pitchFamily="18" charset="0"/>
              </a:rPr>
              <a:t>T.A. Short, Electric power distribution handbook</a:t>
            </a:r>
          </a:p>
        </p:txBody>
      </p:sp>
      <p:sp>
        <p:nvSpPr>
          <p:cNvPr id="18" name="Rectangle 17"/>
          <p:cNvSpPr/>
          <p:nvPr/>
        </p:nvSpPr>
        <p:spPr>
          <a:xfrm>
            <a:off x="927421" y="1143000"/>
            <a:ext cx="5301451"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Primary Distribution System -- Overhead Line</a:t>
            </a:r>
            <a:endParaRPr lang="en-US" dirty="0"/>
          </a:p>
        </p:txBody>
      </p:sp>
    </p:spTree>
    <p:extLst>
      <p:ext uri="{BB962C8B-B14F-4D97-AF65-F5344CB8AC3E}">
        <p14:creationId xmlns:p14="http://schemas.microsoft.com/office/powerpoint/2010/main" val="24870698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49</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7" name="Rectangle 16"/>
          <p:cNvSpPr/>
          <p:nvPr/>
        </p:nvSpPr>
        <p:spPr>
          <a:xfrm>
            <a:off x="1295400" y="1507758"/>
            <a:ext cx="7112737" cy="2554545"/>
          </a:xfrm>
          <a:prstGeom prst="rect">
            <a:avLst/>
          </a:prstGeom>
        </p:spPr>
        <p:txBody>
          <a:bodyPr wrap="square">
            <a:spAutoFit/>
          </a:bodyPr>
          <a:lstStyle/>
          <a:p>
            <a:pPr marL="0" marR="0" algn="just">
              <a:spcBef>
                <a:spcPts val="0"/>
              </a:spcBef>
              <a:spcAft>
                <a:spcPts val="0"/>
              </a:spcAft>
            </a:pPr>
            <a:r>
              <a:rPr lang="en-US" sz="1600" dirty="0">
                <a:latin typeface="Times New Roman" panose="02020603050405020304" pitchFamily="18" charset="0"/>
                <a:ea typeface="Times New Roman" panose="02020603050405020304" pitchFamily="18" charset="0"/>
              </a:rPr>
              <a:t>Conductor:</a:t>
            </a:r>
          </a:p>
          <a:p>
            <a:pPr marL="0" marR="0" algn="just">
              <a:spcBef>
                <a:spcPts val="0"/>
              </a:spcBef>
              <a:spcAft>
                <a:spcPts val="0"/>
              </a:spcAft>
            </a:pPr>
            <a:r>
              <a:rPr lang="en-US" sz="1600" dirty="0">
                <a:latin typeface="Times New Roman" panose="02020603050405020304" pitchFamily="18" charset="0"/>
                <a:ea typeface="Times New Roman" panose="02020603050405020304" pitchFamily="18" charset="0"/>
              </a:rPr>
              <a:t>Definition of wire: A wire is metal drawn or rolled to long lengths, normally understood to be a solid wire. Wires may or may not be insulated. A conductor is one or more wires suitable for carrying electric current. Often the term conductor is used to mean wire. </a:t>
            </a:r>
          </a:p>
          <a:p>
            <a:pPr marL="0" marR="0" algn="just">
              <a:spcBef>
                <a:spcPts val="0"/>
              </a:spcBef>
              <a:spcAft>
                <a:spcPts val="0"/>
              </a:spcAft>
            </a:pPr>
            <a:endParaRPr lang="en-US" sz="1600"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600" dirty="0">
                <a:latin typeface="Times New Roman" panose="02020603050405020304" pitchFamily="18" charset="0"/>
                <a:ea typeface="Times New Roman" panose="02020603050405020304" pitchFamily="18" charset="0"/>
              </a:rPr>
              <a:t>Most conductors are either </a:t>
            </a:r>
            <a:r>
              <a:rPr lang="en-US" sz="1600" b="1" i="1" dirty="0">
                <a:latin typeface="Times New Roman" panose="02020603050405020304" pitchFamily="18" charset="0"/>
                <a:ea typeface="Times New Roman" panose="02020603050405020304" pitchFamily="18" charset="0"/>
              </a:rPr>
              <a:t>aluminum</a:t>
            </a:r>
            <a:r>
              <a:rPr lang="en-US" sz="1600" dirty="0">
                <a:latin typeface="Times New Roman" panose="02020603050405020304" pitchFamily="18" charset="0"/>
                <a:ea typeface="Times New Roman" panose="02020603050405020304" pitchFamily="18" charset="0"/>
              </a:rPr>
              <a:t> or </a:t>
            </a:r>
            <a:r>
              <a:rPr lang="en-US" sz="1600" b="1" i="1" dirty="0">
                <a:latin typeface="Times New Roman" panose="02020603050405020304" pitchFamily="18" charset="0"/>
                <a:ea typeface="Times New Roman" panose="02020603050405020304" pitchFamily="18" charset="0"/>
              </a:rPr>
              <a:t>copper</a:t>
            </a:r>
            <a:r>
              <a:rPr lang="en-US" sz="1600" dirty="0">
                <a:latin typeface="Times New Roman" panose="02020603050405020304" pitchFamily="18" charset="0"/>
                <a:ea typeface="Times New Roman" panose="02020603050405020304" pitchFamily="18" charset="0"/>
              </a:rPr>
              <a:t>. Utilities use aluminum for almost all new overhead installations. Aluminum is lighter and less expensive for a given current-carrying capability. Copper was installed more in the past, so significant lengths of copper are still in service on overhead circuits.</a:t>
            </a:r>
          </a:p>
        </p:txBody>
      </p:sp>
      <p:pic>
        <p:nvPicPr>
          <p:cNvPr id="26626" name="Picture 2" descr="http://wire.buyawg.com/Asset/Bare%20Aluminum%20Wi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27" y="4489576"/>
            <a:ext cx="1535655" cy="1277228"/>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s://quickfield.com/advanced/tline_conducto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007" y="4489576"/>
            <a:ext cx="1638300" cy="120816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0767" y="5741571"/>
            <a:ext cx="3385863" cy="276999"/>
          </a:xfrm>
          <a:prstGeom prst="rect">
            <a:avLst/>
          </a:prstGeom>
        </p:spPr>
        <p:txBody>
          <a:bodyPr wrap="none">
            <a:spAutoFit/>
          </a:bodyPr>
          <a:lstStyle/>
          <a:p>
            <a:r>
              <a:rPr lang="en-US" sz="1200" dirty="0">
                <a:latin typeface="Times New Roman" panose="02020603050405020304" pitchFamily="18" charset="0"/>
                <a:ea typeface="Times New Roman" panose="02020603050405020304" pitchFamily="18" charset="0"/>
              </a:rPr>
              <a:t>Aluminum conductor steel-reinforced cable(ACSR)</a:t>
            </a:r>
            <a:endParaRPr lang="en-US" sz="1200" dirty="0"/>
          </a:p>
        </p:txBody>
      </p:sp>
      <p:sp>
        <p:nvSpPr>
          <p:cNvPr id="25" name="Rectangle 24"/>
          <p:cNvSpPr/>
          <p:nvPr/>
        </p:nvSpPr>
        <p:spPr>
          <a:xfrm>
            <a:off x="3952537" y="5735973"/>
            <a:ext cx="713657" cy="307777"/>
          </a:xfrm>
          <a:prstGeom prst="rect">
            <a:avLst/>
          </a:prstGeom>
        </p:spPr>
        <p:txBody>
          <a:bodyPr wrap="none">
            <a:spAutoFit/>
          </a:bodyPr>
          <a:lstStyle/>
          <a:p>
            <a:r>
              <a:rPr lang="en-US" sz="1400" dirty="0">
                <a:latin typeface="Times New Roman" panose="02020603050405020304" pitchFamily="18" charset="0"/>
                <a:ea typeface="Times New Roman" panose="02020603050405020304" pitchFamily="18" charset="0"/>
              </a:rPr>
              <a:t>Copper</a:t>
            </a:r>
            <a:endParaRPr lang="en-US" sz="1600" dirty="0"/>
          </a:p>
        </p:txBody>
      </p:sp>
      <p:pic>
        <p:nvPicPr>
          <p:cNvPr id="26640" name="Picture 16"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4628" y="4461439"/>
            <a:ext cx="1649267" cy="133350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3733212" y="6040187"/>
            <a:ext cx="1224494" cy="307777"/>
          </a:xfrm>
          <a:prstGeom prst="rect">
            <a:avLst/>
          </a:prstGeom>
        </p:spPr>
        <p:txBody>
          <a:bodyPr wrap="square">
            <a:spAutoFit/>
          </a:bodyPr>
          <a:lstStyle/>
          <a:p>
            <a:r>
              <a:rPr lang="en-US" sz="700" dirty="0">
                <a:hlinkClick r:id="rId6"/>
              </a:rPr>
              <a:t>https://www.okonite.com/product-catalog/section-2/</a:t>
            </a:r>
            <a:endParaRPr lang="en-US" sz="700" dirty="0"/>
          </a:p>
        </p:txBody>
      </p:sp>
      <p:sp>
        <p:nvSpPr>
          <p:cNvPr id="16" name="Rectangle 15"/>
          <p:cNvSpPr/>
          <p:nvPr/>
        </p:nvSpPr>
        <p:spPr>
          <a:xfrm>
            <a:off x="927421" y="1143000"/>
            <a:ext cx="5259773"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Primary Distribution System -- Overhead Line</a:t>
            </a:r>
            <a:endParaRPr lang="en-US" dirty="0"/>
          </a:p>
        </p:txBody>
      </p:sp>
      <p:pic>
        <p:nvPicPr>
          <p:cNvPr id="15" name="Picture 14"/>
          <p:cNvPicPr>
            <a:picLocks noChangeAspect="1"/>
          </p:cNvPicPr>
          <p:nvPr/>
        </p:nvPicPr>
        <p:blipFill>
          <a:blip r:embed="rId7"/>
          <a:stretch>
            <a:fillRect/>
          </a:stretch>
        </p:blipFill>
        <p:spPr>
          <a:xfrm>
            <a:off x="5273427" y="4116570"/>
            <a:ext cx="3684468" cy="1788680"/>
          </a:xfrm>
          <a:prstGeom prst="rect">
            <a:avLst/>
          </a:prstGeom>
        </p:spPr>
      </p:pic>
    </p:spTree>
    <p:extLst>
      <p:ext uri="{BB962C8B-B14F-4D97-AF65-F5344CB8AC3E}">
        <p14:creationId xmlns:p14="http://schemas.microsoft.com/office/powerpoint/2010/main" val="39635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5</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5" name="TextBox 14"/>
          <p:cNvSpPr txBox="1"/>
          <p:nvPr/>
        </p:nvSpPr>
        <p:spPr>
          <a:xfrm>
            <a:off x="5004306" y="3200400"/>
            <a:ext cx="3682494"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System Model 2 -- Milsoft model </a:t>
            </a:r>
          </a:p>
        </p:txBody>
      </p:sp>
      <p:sp>
        <p:nvSpPr>
          <p:cNvPr id="19" name="TextBox 18"/>
          <p:cNvSpPr txBox="1"/>
          <p:nvPr/>
        </p:nvSpPr>
        <p:spPr>
          <a:xfrm>
            <a:off x="558800" y="762000"/>
            <a:ext cx="6527800" cy="507831"/>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Overview of System Information and Raw Data</a:t>
            </a:r>
          </a:p>
          <a:p>
            <a:endParaRPr lang="en-US" sz="1050" baseline="30000" dirty="0"/>
          </a:p>
        </p:txBody>
      </p:sp>
      <p:sp>
        <p:nvSpPr>
          <p:cNvPr id="21" name="TextBox 20"/>
          <p:cNvSpPr txBox="1"/>
          <p:nvPr/>
        </p:nvSpPr>
        <p:spPr>
          <a:xfrm>
            <a:off x="1600200" y="3212068"/>
            <a:ext cx="2772987"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System Model 1-- Map</a:t>
            </a:r>
          </a:p>
        </p:txBody>
      </p:sp>
      <p:sp>
        <p:nvSpPr>
          <p:cNvPr id="14" name="TextBox 13"/>
          <p:cNvSpPr txBox="1"/>
          <p:nvPr/>
        </p:nvSpPr>
        <p:spPr>
          <a:xfrm>
            <a:off x="5293433" y="3862076"/>
            <a:ext cx="2900126" cy="2246769"/>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Geographic information</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Equivalent voltage source</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Substation transformer</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Tap changer</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Circuit breaker</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Switch</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Fuse</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Capacitor bank</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Overhead line</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Underground cable</a:t>
            </a:r>
          </a:p>
        </p:txBody>
      </p:sp>
      <p:sp>
        <p:nvSpPr>
          <p:cNvPr id="16" name="TextBox 15"/>
          <p:cNvSpPr txBox="1"/>
          <p:nvPr/>
        </p:nvSpPr>
        <p:spPr>
          <a:xfrm>
            <a:off x="1483433" y="3908643"/>
            <a:ext cx="2900126" cy="1815882"/>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Geographic information</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Overhead line</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Underground cable</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Circuit breaker</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Switch</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Fuse</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Capacitor bank</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Distribution transformer</a:t>
            </a:r>
          </a:p>
        </p:txBody>
      </p:sp>
      <p:sp>
        <p:nvSpPr>
          <p:cNvPr id="17" name="Down Arrow 16"/>
          <p:cNvSpPr/>
          <p:nvPr/>
        </p:nvSpPr>
        <p:spPr bwMode="auto">
          <a:xfrm>
            <a:off x="2686855" y="3608724"/>
            <a:ext cx="266700" cy="29164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8" name="Down Arrow 17"/>
          <p:cNvSpPr/>
          <p:nvPr/>
        </p:nvSpPr>
        <p:spPr bwMode="auto">
          <a:xfrm>
            <a:off x="6626728" y="3616999"/>
            <a:ext cx="266700" cy="29164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8" name="Rectangle 7"/>
          <p:cNvSpPr/>
          <p:nvPr/>
        </p:nvSpPr>
        <p:spPr>
          <a:xfrm>
            <a:off x="8178294" y="1907782"/>
            <a:ext cx="873691" cy="630942"/>
          </a:xfrm>
          <a:prstGeom prst="rect">
            <a:avLst/>
          </a:prstGeom>
        </p:spPr>
        <p:txBody>
          <a:bodyPr wrap="square">
            <a:spAutoFit/>
          </a:bodyPr>
          <a:lstStyle/>
          <a:p>
            <a:r>
              <a:rPr lang="en-US" sz="700" dirty="0">
                <a:hlinkClick r:id="rId3"/>
              </a:rPr>
              <a:t>https://www.milsoft.com/utility-solutions/upgrades/engineering-analysis-windmil</a:t>
            </a:r>
            <a:endParaRPr lang="en-US" sz="700" dirty="0"/>
          </a:p>
        </p:txBody>
      </p:sp>
      <p:sp>
        <p:nvSpPr>
          <p:cNvPr id="7" name="Content Placeholder 6">
            <a:extLst>
              <a:ext uri="{FF2B5EF4-FFF2-40B4-BE49-F238E27FC236}">
                <a16:creationId xmlns:a16="http://schemas.microsoft.com/office/drawing/2014/main" id="{A45CC911-A555-B743-A566-64024CFC25F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128510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50</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7" name="Rectangle 16"/>
          <p:cNvSpPr/>
          <p:nvPr/>
        </p:nvSpPr>
        <p:spPr>
          <a:xfrm>
            <a:off x="1295400" y="1676400"/>
            <a:ext cx="7467600" cy="1477328"/>
          </a:xfrm>
          <a:prstGeom prst="rect">
            <a:avLst/>
          </a:prstGeom>
        </p:spPr>
        <p:txBody>
          <a:bodyPr wrap="square">
            <a:spAutoFit/>
          </a:bodyPr>
          <a:lstStyle/>
          <a:p>
            <a:pPr marR="0" algn="just">
              <a:spcBef>
                <a:spcPts val="0"/>
              </a:spcBef>
              <a:spcAft>
                <a:spcPts val="0"/>
              </a:spcAft>
            </a:pPr>
            <a:r>
              <a:rPr lang="en-US" sz="1800" dirty="0">
                <a:latin typeface="Times New Roman" panose="02020603050405020304" pitchFamily="18" charset="0"/>
                <a:ea typeface="Times New Roman" panose="02020603050405020304" pitchFamily="18" charset="0"/>
              </a:rPr>
              <a:t>Underground cable:</a:t>
            </a:r>
          </a:p>
          <a:p>
            <a:pPr marL="285750" marR="0" indent="-285750" algn="just">
              <a:spcBef>
                <a:spcPts val="0"/>
              </a:spcBef>
              <a:spcAft>
                <a:spcPts val="0"/>
              </a:spcAft>
              <a:buFont typeface="Arial" panose="020B0604020202020204" pitchFamily="34" charset="0"/>
              <a:buChar char="•"/>
            </a:pPr>
            <a:r>
              <a:rPr lang="en-US" sz="1800" dirty="0">
                <a:latin typeface="Times New Roman" panose="02020603050405020304" pitchFamily="18" charset="0"/>
                <a:ea typeface="Times New Roman" panose="02020603050405020304" pitchFamily="18" charset="0"/>
              </a:rPr>
              <a:t>Much new distribution is underground. Underground cable is much more hidden from view than overhead circuits, and is </a:t>
            </a:r>
            <a:r>
              <a:rPr lang="en-US" sz="1800" b="1" i="1" dirty="0">
                <a:latin typeface="Times New Roman" panose="02020603050405020304" pitchFamily="18" charset="0"/>
                <a:ea typeface="Times New Roman" panose="02020603050405020304" pitchFamily="18" charset="0"/>
              </a:rPr>
              <a:t>more reliable</a:t>
            </a:r>
            <a:r>
              <a:rPr lang="en-US" sz="1800" dirty="0">
                <a:latin typeface="Times New Roman" panose="02020603050405020304" pitchFamily="18" charset="0"/>
                <a:ea typeface="Times New Roman" panose="02020603050405020304" pitchFamily="18" charset="0"/>
              </a:rPr>
              <a:t>. </a:t>
            </a:r>
          </a:p>
          <a:p>
            <a:pPr marL="285750" marR="0" indent="-285750" algn="just">
              <a:spcBef>
                <a:spcPts val="0"/>
              </a:spcBef>
              <a:spcAft>
                <a:spcPts val="0"/>
              </a:spcAft>
              <a:buFont typeface="Arial" panose="020B0604020202020204" pitchFamily="34" charset="0"/>
              <a:buChar char="•"/>
            </a:pPr>
            <a:r>
              <a:rPr lang="en-US" sz="1800" dirty="0">
                <a:latin typeface="Times New Roman" panose="02020603050405020304" pitchFamily="18" charset="0"/>
                <a:ea typeface="Times New Roman" panose="02020603050405020304" pitchFamily="18" charset="0"/>
              </a:rPr>
              <a:t>However, an underground circuit typically costs anywhere from 1 to 2.5 times the equivalent overhead circuit.</a:t>
            </a:r>
          </a:p>
        </p:txBody>
      </p:sp>
      <p:sp>
        <p:nvSpPr>
          <p:cNvPr id="25" name="Rectangle 24"/>
          <p:cNvSpPr/>
          <p:nvPr/>
        </p:nvSpPr>
        <p:spPr>
          <a:xfrm>
            <a:off x="1295400" y="2819400"/>
            <a:ext cx="7580312" cy="2585323"/>
          </a:xfrm>
          <a:prstGeom prst="rect">
            <a:avLst/>
          </a:prstGeom>
        </p:spPr>
        <p:txBody>
          <a:bodyPr wrap="square">
            <a:spAutoFit/>
          </a:bodyPr>
          <a:lstStyle/>
          <a:p>
            <a:pPr marL="0" marR="0" algn="just">
              <a:spcBef>
                <a:spcPts val="0"/>
              </a:spcBef>
              <a:spcAft>
                <a:spcPts val="0"/>
              </a:spcAft>
            </a:pPr>
            <a:endParaRPr lang="en-US" sz="1800"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dirty="0">
                <a:latin typeface="Times New Roman" panose="02020603050405020304" pitchFamily="18" charset="0"/>
                <a:ea typeface="Times New Roman" panose="02020603050405020304" pitchFamily="18" charset="0"/>
              </a:rPr>
              <a:t>There are seven distinguishing features with regards to cable construction:</a:t>
            </a:r>
          </a:p>
          <a:p>
            <a:pPr marL="285750" marR="0" indent="-285750" algn="just">
              <a:spcBef>
                <a:spcPts val="0"/>
              </a:spcBef>
              <a:spcAft>
                <a:spcPts val="0"/>
              </a:spcAft>
              <a:buFont typeface="Arial" panose="020B0604020202020204" pitchFamily="34" charset="0"/>
              <a:buChar char="•"/>
            </a:pPr>
            <a:r>
              <a:rPr lang="en-US" sz="1800" dirty="0">
                <a:latin typeface="Times New Roman" panose="02020603050405020304" pitchFamily="18" charset="0"/>
                <a:ea typeface="Times New Roman" panose="02020603050405020304" pitchFamily="18" charset="0"/>
              </a:rPr>
              <a:t>Single phase vs. polyphaser</a:t>
            </a:r>
          </a:p>
          <a:p>
            <a:pPr marL="285750" marR="0" indent="-285750" algn="just">
              <a:spcBef>
                <a:spcPts val="0"/>
              </a:spcBef>
              <a:spcAft>
                <a:spcPts val="0"/>
              </a:spcAft>
              <a:buFont typeface="Arial" panose="020B0604020202020204" pitchFamily="34" charset="0"/>
              <a:buChar char="•"/>
            </a:pPr>
            <a:r>
              <a:rPr lang="en-US" sz="1800" dirty="0">
                <a:latin typeface="Times New Roman" panose="02020603050405020304" pitchFamily="18" charset="0"/>
                <a:ea typeface="Times New Roman" panose="02020603050405020304" pitchFamily="18" charset="0"/>
              </a:rPr>
              <a:t>Neutral</a:t>
            </a:r>
          </a:p>
          <a:p>
            <a:pPr marL="285750" marR="0" indent="-285750" algn="just">
              <a:spcBef>
                <a:spcPts val="0"/>
              </a:spcBef>
              <a:spcAft>
                <a:spcPts val="0"/>
              </a:spcAft>
              <a:buFont typeface="Arial" panose="020B0604020202020204" pitchFamily="34" charset="0"/>
              <a:buChar char="•"/>
            </a:pPr>
            <a:r>
              <a:rPr lang="en-US" sz="1800" dirty="0">
                <a:latin typeface="Times New Roman" panose="02020603050405020304" pitchFamily="18" charset="0"/>
                <a:ea typeface="Times New Roman" panose="02020603050405020304" pitchFamily="18" charset="0"/>
              </a:rPr>
              <a:t>Conductor</a:t>
            </a:r>
          </a:p>
          <a:p>
            <a:pPr marL="285750" marR="0" indent="-285750" algn="just">
              <a:spcBef>
                <a:spcPts val="0"/>
              </a:spcBef>
              <a:spcAft>
                <a:spcPts val="0"/>
              </a:spcAft>
              <a:buFont typeface="Arial" panose="020B0604020202020204" pitchFamily="34" charset="0"/>
              <a:buChar char="•"/>
            </a:pPr>
            <a:r>
              <a:rPr lang="en-US" sz="1800" dirty="0">
                <a:latin typeface="Times New Roman" panose="02020603050405020304" pitchFamily="18" charset="0"/>
                <a:ea typeface="Times New Roman" panose="02020603050405020304" pitchFamily="18" charset="0"/>
              </a:rPr>
              <a:t>Insulation</a:t>
            </a:r>
          </a:p>
          <a:p>
            <a:pPr marL="285750" marR="0" indent="-285750" algn="just">
              <a:spcBef>
                <a:spcPts val="0"/>
              </a:spcBef>
              <a:spcAft>
                <a:spcPts val="0"/>
              </a:spcAft>
              <a:buFont typeface="Arial" panose="020B0604020202020204" pitchFamily="34" charset="0"/>
              <a:buChar char="•"/>
            </a:pPr>
            <a:r>
              <a:rPr lang="en-US" sz="1800" dirty="0">
                <a:latin typeface="Times New Roman" panose="02020603050405020304" pitchFamily="18" charset="0"/>
                <a:ea typeface="Times New Roman" panose="02020603050405020304" pitchFamily="18" charset="0"/>
              </a:rPr>
              <a:t>Shielding</a:t>
            </a:r>
          </a:p>
          <a:p>
            <a:pPr marL="285750" marR="0" indent="-285750" algn="just">
              <a:spcBef>
                <a:spcPts val="0"/>
              </a:spcBef>
              <a:spcAft>
                <a:spcPts val="0"/>
              </a:spcAft>
              <a:buFont typeface="Arial" panose="020B0604020202020204" pitchFamily="34" charset="0"/>
              <a:buChar char="•"/>
            </a:pPr>
            <a:r>
              <a:rPr lang="en-US" sz="1800" dirty="0">
                <a:latin typeface="Times New Roman" panose="02020603050405020304" pitchFamily="18" charset="0"/>
                <a:ea typeface="Times New Roman" panose="02020603050405020304" pitchFamily="18" charset="0"/>
              </a:rPr>
              <a:t>Jackets</a:t>
            </a:r>
          </a:p>
          <a:p>
            <a:pPr marL="285750" marR="0" indent="-285750" algn="just">
              <a:spcBef>
                <a:spcPts val="0"/>
              </a:spcBef>
              <a:spcAft>
                <a:spcPts val="0"/>
              </a:spcAft>
              <a:buFont typeface="Arial" panose="020B0604020202020204" pitchFamily="34" charset="0"/>
              <a:buChar char="•"/>
            </a:pPr>
            <a:r>
              <a:rPr lang="en-US" sz="1800" dirty="0">
                <a:latin typeface="Times New Roman" panose="02020603050405020304" pitchFamily="18" charset="0"/>
                <a:ea typeface="Times New Roman" panose="02020603050405020304" pitchFamily="18" charset="0"/>
              </a:rPr>
              <a:t>Burial</a:t>
            </a:r>
          </a:p>
        </p:txBody>
      </p:sp>
      <p:sp>
        <p:nvSpPr>
          <p:cNvPr id="10" name="Rectangle 9"/>
          <p:cNvSpPr/>
          <p:nvPr/>
        </p:nvSpPr>
        <p:spPr>
          <a:xfrm>
            <a:off x="927421" y="1143000"/>
            <a:ext cx="5753691"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Primary Distribution System -- Underground Cable</a:t>
            </a:r>
            <a:endParaRPr lang="en-US" dirty="0"/>
          </a:p>
        </p:txBody>
      </p:sp>
      <p:pic>
        <p:nvPicPr>
          <p:cNvPr id="3" name="Picture 2"/>
          <p:cNvPicPr>
            <a:picLocks noChangeAspect="1"/>
          </p:cNvPicPr>
          <p:nvPr/>
        </p:nvPicPr>
        <p:blipFill>
          <a:blip r:embed="rId3"/>
          <a:stretch>
            <a:fillRect/>
          </a:stretch>
        </p:blipFill>
        <p:spPr>
          <a:xfrm>
            <a:off x="4779496" y="3567742"/>
            <a:ext cx="3547407" cy="2364938"/>
          </a:xfrm>
          <a:prstGeom prst="rect">
            <a:avLst/>
          </a:prstGeom>
        </p:spPr>
      </p:pic>
      <p:sp>
        <p:nvSpPr>
          <p:cNvPr id="6" name="Rectangle 5"/>
          <p:cNvSpPr/>
          <p:nvPr/>
        </p:nvSpPr>
        <p:spPr>
          <a:xfrm>
            <a:off x="4722352" y="5886484"/>
            <a:ext cx="4267200" cy="230832"/>
          </a:xfrm>
          <a:prstGeom prst="rect">
            <a:avLst/>
          </a:prstGeom>
        </p:spPr>
        <p:txBody>
          <a:bodyPr wrap="square">
            <a:spAutoFit/>
          </a:bodyPr>
          <a:lstStyle/>
          <a:p>
            <a:r>
              <a:rPr lang="en-US" sz="900" dirty="0"/>
              <a:t>https://www.osha.gov/SLTC/etools/electric_power/illustrated_glossary/substation.html</a:t>
            </a:r>
          </a:p>
        </p:txBody>
      </p:sp>
    </p:spTree>
    <p:extLst>
      <p:ext uri="{BB962C8B-B14F-4D97-AF65-F5344CB8AC3E}">
        <p14:creationId xmlns:p14="http://schemas.microsoft.com/office/powerpoint/2010/main" val="30588682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51</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25" name="Rectangle 24"/>
          <p:cNvSpPr/>
          <p:nvPr/>
        </p:nvSpPr>
        <p:spPr>
          <a:xfrm>
            <a:off x="1426539" y="1681848"/>
            <a:ext cx="8153400" cy="923330"/>
          </a:xfrm>
          <a:prstGeom prst="rect">
            <a:avLst/>
          </a:prstGeom>
        </p:spPr>
        <p:txBody>
          <a:bodyPr wrap="square">
            <a:spAutoFit/>
          </a:bodyPr>
          <a:lstStyle/>
          <a:p>
            <a:pPr marL="285750" marR="0" indent="-285750" algn="just">
              <a:spcBef>
                <a:spcPts val="0"/>
              </a:spcBef>
              <a:spcAft>
                <a:spcPts val="0"/>
              </a:spcAft>
              <a:buFont typeface="Arial" panose="020B0604020202020204" pitchFamily="34" charset="0"/>
              <a:buChar char="•"/>
            </a:pPr>
            <a:r>
              <a:rPr lang="en-US" sz="1800" dirty="0">
                <a:latin typeface="Times New Roman" panose="02020603050405020304" pitchFamily="18" charset="0"/>
                <a:ea typeface="Times New Roman" panose="02020603050405020304" pitchFamily="18" charset="0"/>
              </a:rPr>
              <a:t>Single phase vs. polyphaser </a:t>
            </a:r>
          </a:p>
          <a:p>
            <a:pPr marL="342900" marR="0" indent="-342900" algn="just">
              <a:spcBef>
                <a:spcPts val="0"/>
              </a:spcBef>
              <a:spcAft>
                <a:spcPts val="0"/>
              </a:spcAft>
              <a:buAutoNum type="arabicPeriod" startAt="5"/>
            </a:pPr>
            <a:endParaRPr lang="en-US" sz="1800" dirty="0">
              <a:latin typeface="Times New Roman" panose="02020603050405020304" pitchFamily="18" charset="0"/>
              <a:ea typeface="Times New Roman" panose="02020603050405020304" pitchFamily="18" charset="0"/>
            </a:endParaRPr>
          </a:p>
          <a:p>
            <a:pPr marL="0" marR="0" algn="just">
              <a:spcBef>
                <a:spcPts val="0"/>
              </a:spcBef>
              <a:spcAft>
                <a:spcPts val="0"/>
              </a:spcAft>
            </a:pPr>
            <a:endParaRPr lang="en-US" sz="1800" dirty="0">
              <a:latin typeface="Times New Roman" panose="02020603050405020304" pitchFamily="18" charset="0"/>
              <a:ea typeface="Times New Roman" panose="02020603050405020304" pitchFamily="18" charset="0"/>
            </a:endParaRPr>
          </a:p>
        </p:txBody>
      </p:sp>
      <p:sp>
        <p:nvSpPr>
          <p:cNvPr id="10" name="Rectangle 9"/>
          <p:cNvSpPr/>
          <p:nvPr/>
        </p:nvSpPr>
        <p:spPr>
          <a:xfrm>
            <a:off x="1676400" y="2743916"/>
            <a:ext cx="2404269" cy="2031325"/>
          </a:xfrm>
          <a:prstGeom prst="rect">
            <a:avLst/>
          </a:prstGeom>
        </p:spPr>
        <p:txBody>
          <a:bodyPr wrap="square">
            <a:spAutoFit/>
          </a:bodyPr>
          <a:lstStyle/>
          <a:p>
            <a:pPr marL="0" marR="0" algn="just">
              <a:spcBef>
                <a:spcPts val="0"/>
              </a:spcBef>
              <a:spcAft>
                <a:spcPts val="0"/>
              </a:spcAft>
            </a:pPr>
            <a:r>
              <a:rPr lang="en-US" sz="1800" dirty="0">
                <a:latin typeface="Times New Roman" panose="02020603050405020304" pitchFamily="18" charset="0"/>
                <a:ea typeface="Times New Roman" panose="02020603050405020304" pitchFamily="18" charset="0"/>
              </a:rPr>
              <a:t>Cables may have 1, 2, 3, or 4 conductors. Use of multiple conductors saves money, as only 1 shield and 1 jacket is needed and they are easier to install. </a:t>
            </a:r>
            <a:endParaRPr lang="en-US" sz="1050" dirty="0">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5106470" y="5859462"/>
            <a:ext cx="3420556" cy="230832"/>
          </a:xfrm>
          <a:prstGeom prst="rect">
            <a:avLst/>
          </a:prstGeom>
        </p:spPr>
        <p:txBody>
          <a:bodyPr wrap="square">
            <a:spAutoFit/>
          </a:bodyPr>
          <a:lstStyle/>
          <a:p>
            <a:r>
              <a:rPr lang="en-US" sz="900" dirty="0">
                <a:latin typeface="Times New Roman" panose="02020603050405020304" pitchFamily="18" charset="0"/>
                <a:cs typeface="Times New Roman" panose="02020603050405020304" pitchFamily="18" charset="0"/>
              </a:rPr>
              <a:t>T.A. Short, Electric power distribution handbook</a:t>
            </a:r>
          </a:p>
        </p:txBody>
      </p:sp>
      <p:pic>
        <p:nvPicPr>
          <p:cNvPr id="11" name="Picture 10"/>
          <p:cNvPicPr>
            <a:picLocks noChangeAspect="1"/>
          </p:cNvPicPr>
          <p:nvPr/>
        </p:nvPicPr>
        <p:blipFill>
          <a:blip r:embed="rId3"/>
          <a:stretch>
            <a:fillRect/>
          </a:stretch>
        </p:blipFill>
        <p:spPr>
          <a:xfrm>
            <a:off x="4790557" y="2440166"/>
            <a:ext cx="1425365" cy="2843346"/>
          </a:xfrm>
          <a:prstGeom prst="rect">
            <a:avLst/>
          </a:prstGeom>
        </p:spPr>
      </p:pic>
      <p:pic>
        <p:nvPicPr>
          <p:cNvPr id="20" name="Picture 19"/>
          <p:cNvPicPr>
            <a:picLocks noChangeAspect="1"/>
          </p:cNvPicPr>
          <p:nvPr/>
        </p:nvPicPr>
        <p:blipFill>
          <a:blip r:embed="rId4"/>
          <a:stretch>
            <a:fillRect/>
          </a:stretch>
        </p:blipFill>
        <p:spPr>
          <a:xfrm>
            <a:off x="6816748" y="2470115"/>
            <a:ext cx="1504101" cy="3000410"/>
          </a:xfrm>
          <a:prstGeom prst="rect">
            <a:avLst/>
          </a:prstGeom>
        </p:spPr>
      </p:pic>
      <p:sp>
        <p:nvSpPr>
          <p:cNvPr id="13" name="Rectangle 12"/>
          <p:cNvSpPr/>
          <p:nvPr/>
        </p:nvSpPr>
        <p:spPr>
          <a:xfrm>
            <a:off x="927421" y="1143000"/>
            <a:ext cx="5753691"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Primary Distribution System -- Underground Cable</a:t>
            </a:r>
            <a:endParaRPr lang="en-US" dirty="0"/>
          </a:p>
        </p:txBody>
      </p:sp>
    </p:spTree>
    <p:extLst>
      <p:ext uri="{BB962C8B-B14F-4D97-AF65-F5344CB8AC3E}">
        <p14:creationId xmlns:p14="http://schemas.microsoft.com/office/powerpoint/2010/main" val="37330172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52</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25" name="Rectangle 24"/>
          <p:cNvSpPr/>
          <p:nvPr/>
        </p:nvSpPr>
        <p:spPr>
          <a:xfrm>
            <a:off x="1295400" y="1616224"/>
            <a:ext cx="6936259" cy="369332"/>
          </a:xfrm>
          <a:prstGeom prst="rect">
            <a:avLst/>
          </a:prstGeom>
        </p:spPr>
        <p:txBody>
          <a:bodyPr wrap="square">
            <a:spAutoFit/>
          </a:bodyPr>
          <a:lstStyle/>
          <a:p>
            <a:pPr marL="285750" marR="0" indent="-285750" algn="just">
              <a:spcBef>
                <a:spcPts val="0"/>
              </a:spcBef>
              <a:spcAft>
                <a:spcPts val="0"/>
              </a:spcAft>
              <a:buFont typeface="Arial" panose="020B0604020202020204" pitchFamily="34" charset="0"/>
              <a:buChar char="•"/>
            </a:pPr>
            <a:r>
              <a:rPr lang="en-US" sz="1800" dirty="0">
                <a:latin typeface="Times New Roman" panose="02020603050405020304" pitchFamily="18" charset="0"/>
                <a:ea typeface="Times New Roman" panose="02020603050405020304" pitchFamily="18" charset="0"/>
              </a:rPr>
              <a:t>Neutral </a:t>
            </a:r>
          </a:p>
        </p:txBody>
      </p:sp>
      <p:sp>
        <p:nvSpPr>
          <p:cNvPr id="10" name="Rectangle 9"/>
          <p:cNvSpPr/>
          <p:nvPr/>
        </p:nvSpPr>
        <p:spPr>
          <a:xfrm>
            <a:off x="1579006" y="2075402"/>
            <a:ext cx="7128669" cy="923330"/>
          </a:xfrm>
          <a:prstGeom prst="rect">
            <a:avLst/>
          </a:prstGeom>
        </p:spPr>
        <p:txBody>
          <a:bodyPr wrap="square">
            <a:spAutoFit/>
          </a:bodyPr>
          <a:lstStyle/>
          <a:p>
            <a:pPr marL="0" marR="0" algn="just">
              <a:spcBef>
                <a:spcPts val="0"/>
              </a:spcBef>
              <a:spcAft>
                <a:spcPts val="0"/>
              </a:spcAft>
            </a:pPr>
            <a:r>
              <a:rPr lang="en-US" sz="1800" dirty="0">
                <a:latin typeface="Times New Roman" panose="02020603050405020304" pitchFamily="18" charset="0"/>
                <a:ea typeface="Times New Roman" panose="02020603050405020304" pitchFamily="18" charset="0"/>
              </a:rPr>
              <a:t>The neutral may be </a:t>
            </a:r>
            <a:r>
              <a:rPr lang="en-US" sz="1800" b="1" i="1" dirty="0">
                <a:latin typeface="Times New Roman" panose="02020603050405020304" pitchFamily="18" charset="0"/>
                <a:ea typeface="Times New Roman" panose="02020603050405020304" pitchFamily="18" charset="0"/>
              </a:rPr>
              <a:t>non-concentric</a:t>
            </a:r>
            <a:r>
              <a:rPr lang="en-US" sz="1800" dirty="0">
                <a:latin typeface="Times New Roman" panose="02020603050405020304" pitchFamily="18" charset="0"/>
                <a:ea typeface="Times New Roman" panose="02020603050405020304" pitchFamily="18" charset="0"/>
              </a:rPr>
              <a:t> or </a:t>
            </a:r>
            <a:r>
              <a:rPr lang="en-US" sz="1800" b="1" i="1" dirty="0">
                <a:latin typeface="Times New Roman" panose="02020603050405020304" pitchFamily="18" charset="0"/>
                <a:ea typeface="Times New Roman" panose="02020603050405020304" pitchFamily="18" charset="0"/>
              </a:rPr>
              <a:t>concentric</a:t>
            </a:r>
            <a:r>
              <a:rPr lang="en-US" sz="1800" dirty="0">
                <a:latin typeface="Times New Roman" panose="02020603050405020304" pitchFamily="18" charset="0"/>
                <a:ea typeface="Times New Roman" panose="02020603050405020304" pitchFamily="18" charset="0"/>
              </a:rPr>
              <a:t>. </a:t>
            </a:r>
            <a:r>
              <a:rPr lang="en-US" sz="1800" dirty="0"/>
              <a:t>The non-concentric neutral typically has only a single neutral wire. </a:t>
            </a:r>
            <a:r>
              <a:rPr lang="en-US" sz="1800" dirty="0">
                <a:latin typeface="Times New Roman" panose="02020603050405020304" pitchFamily="18" charset="0"/>
                <a:ea typeface="Times New Roman" panose="02020603050405020304" pitchFamily="18" charset="0"/>
              </a:rPr>
              <a:t>Concentric neutrals, on the other hand, have neutral wires wound helically around the insulation shield.</a:t>
            </a:r>
            <a:endParaRPr lang="en-US" sz="1800" dirty="0">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1487590" y="5861777"/>
            <a:ext cx="3420556" cy="230832"/>
          </a:xfrm>
          <a:prstGeom prst="rect">
            <a:avLst/>
          </a:prstGeom>
        </p:spPr>
        <p:txBody>
          <a:bodyPr wrap="square">
            <a:spAutoFit/>
          </a:bodyPr>
          <a:lstStyle/>
          <a:p>
            <a:r>
              <a:rPr lang="en-US" sz="900" dirty="0">
                <a:latin typeface="Times New Roman" panose="02020603050405020304" pitchFamily="18" charset="0"/>
                <a:cs typeface="Times New Roman" panose="02020603050405020304" pitchFamily="18" charset="0"/>
              </a:rPr>
              <a:t>T.A. Short, Electric power distribution handbook</a:t>
            </a:r>
          </a:p>
        </p:txBody>
      </p:sp>
      <p:pic>
        <p:nvPicPr>
          <p:cNvPr id="13" name="Picture 4" descr="https://solutions.borderstates.com/wp-content/uploads/2015/02/trxlpe_mv_cable__2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5899" y="3525331"/>
            <a:ext cx="3355975" cy="187010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4527550" y="5854083"/>
            <a:ext cx="4572000" cy="246221"/>
          </a:xfrm>
          <a:prstGeom prst="rect">
            <a:avLst/>
          </a:prstGeom>
        </p:spPr>
        <p:txBody>
          <a:bodyPr>
            <a:spAutoFit/>
          </a:bodyPr>
          <a:lstStyle/>
          <a:p>
            <a:r>
              <a:rPr lang="en-US" sz="1000" dirty="0"/>
              <a:t>https://solutions.borderstates.com/whats-the-difference-between-epr-and-tr-xlp-cable/</a:t>
            </a:r>
          </a:p>
        </p:txBody>
      </p:sp>
      <p:sp>
        <p:nvSpPr>
          <p:cNvPr id="3" name="Rectangle 2"/>
          <p:cNvSpPr>
            <a:spLocks noChangeArrowheads="1"/>
          </p:cNvSpPr>
          <p:nvPr/>
        </p:nvSpPr>
        <p:spPr bwMode="auto">
          <a:xfrm flipV="1">
            <a:off x="1676400" y="3366351"/>
            <a:ext cx="795614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321121614"/>
              </p:ext>
            </p:extLst>
          </p:nvPr>
        </p:nvGraphicFramePr>
        <p:xfrm>
          <a:off x="1905000" y="3451399"/>
          <a:ext cx="1989035" cy="1897871"/>
        </p:xfrm>
        <a:graphic>
          <a:graphicData uri="http://schemas.openxmlformats.org/presentationml/2006/ole">
            <mc:AlternateContent xmlns:mc="http://schemas.openxmlformats.org/markup-compatibility/2006">
              <mc:Choice xmlns:v="urn:schemas-microsoft-com:vml" Requires="v">
                <p:oleObj spid="_x0000_s38234" name="Picture" r:id="rId5" imgW="2515390" imgH="2396530" progId="Word.Picture.8">
                  <p:embed/>
                </p:oleObj>
              </mc:Choice>
              <mc:Fallback>
                <p:oleObj name="Picture" r:id="rId5" imgW="2515390" imgH="2396530" progId="Word.Picture.8">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3451399"/>
                        <a:ext cx="1989035" cy="1897871"/>
                      </a:xfrm>
                      <a:prstGeom prst="rect">
                        <a:avLst/>
                      </a:prstGeom>
                      <a:noFill/>
                    </p:spPr>
                  </p:pic>
                </p:oleObj>
              </mc:Fallback>
            </mc:AlternateContent>
          </a:graphicData>
        </a:graphic>
      </p:graphicFrame>
      <p:sp>
        <p:nvSpPr>
          <p:cNvPr id="17" name="Rectangle 16"/>
          <p:cNvSpPr/>
          <p:nvPr/>
        </p:nvSpPr>
        <p:spPr>
          <a:xfrm>
            <a:off x="2121238" y="5388599"/>
            <a:ext cx="2037269" cy="338554"/>
          </a:xfrm>
          <a:prstGeom prst="rect">
            <a:avLst/>
          </a:prstGeom>
        </p:spPr>
        <p:txBody>
          <a:bodyPr wrap="square">
            <a:spAutoFit/>
          </a:bodyPr>
          <a:lstStyle/>
          <a:p>
            <a:pPr marL="0" marR="0" algn="just">
              <a:spcBef>
                <a:spcPts val="0"/>
              </a:spcBef>
              <a:spcAft>
                <a:spcPts val="0"/>
              </a:spcAft>
            </a:pPr>
            <a:r>
              <a:rPr lang="en-US" sz="1600" dirty="0">
                <a:latin typeface="Times New Roman" panose="02020603050405020304" pitchFamily="18" charset="0"/>
                <a:ea typeface="Times New Roman" panose="02020603050405020304" pitchFamily="18" charset="0"/>
              </a:rPr>
              <a:t>non-concentric</a:t>
            </a:r>
            <a:endParaRPr lang="en-US" sz="16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6011218" y="5480585"/>
            <a:ext cx="2220441" cy="338554"/>
          </a:xfrm>
          <a:prstGeom prst="rect">
            <a:avLst/>
          </a:prstGeom>
        </p:spPr>
        <p:txBody>
          <a:bodyPr wrap="square">
            <a:spAutoFit/>
          </a:bodyPr>
          <a:lstStyle/>
          <a:p>
            <a:pPr marL="0" marR="0" algn="just">
              <a:spcBef>
                <a:spcPts val="0"/>
              </a:spcBef>
              <a:spcAft>
                <a:spcPts val="0"/>
              </a:spcAft>
            </a:pPr>
            <a:r>
              <a:rPr lang="en-US" sz="1600" dirty="0"/>
              <a:t>concentric</a:t>
            </a:r>
            <a:endParaRPr lang="en-US" sz="1600" dirty="0">
              <a:latin typeface="Times New Roman" panose="02020603050405020304" pitchFamily="18" charset="0"/>
              <a:ea typeface="Times New Roman" panose="02020603050405020304" pitchFamily="18" charset="0"/>
            </a:endParaRPr>
          </a:p>
        </p:txBody>
      </p:sp>
      <p:sp>
        <p:nvSpPr>
          <p:cNvPr id="20" name="Rectangle 19"/>
          <p:cNvSpPr/>
          <p:nvPr/>
        </p:nvSpPr>
        <p:spPr>
          <a:xfrm>
            <a:off x="927421" y="1143000"/>
            <a:ext cx="5753691"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Primary Distribution System -- Underground Cable</a:t>
            </a:r>
            <a:endParaRPr lang="en-US" dirty="0"/>
          </a:p>
        </p:txBody>
      </p:sp>
    </p:spTree>
    <p:extLst>
      <p:ext uri="{BB962C8B-B14F-4D97-AF65-F5344CB8AC3E}">
        <p14:creationId xmlns:p14="http://schemas.microsoft.com/office/powerpoint/2010/main" val="1864653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53</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25" name="Rectangle 24"/>
          <p:cNvSpPr/>
          <p:nvPr/>
        </p:nvSpPr>
        <p:spPr>
          <a:xfrm>
            <a:off x="1295400" y="1630978"/>
            <a:ext cx="7580312" cy="369332"/>
          </a:xfrm>
          <a:prstGeom prst="rect">
            <a:avLst/>
          </a:prstGeom>
        </p:spPr>
        <p:txBody>
          <a:bodyPr wrap="square">
            <a:spAutoFit/>
          </a:bodyPr>
          <a:lstStyle/>
          <a:p>
            <a:pPr marL="285750" marR="0" indent="-285750" algn="just">
              <a:spcBef>
                <a:spcPts val="0"/>
              </a:spcBef>
              <a:spcAft>
                <a:spcPts val="0"/>
              </a:spcAft>
              <a:buFont typeface="Arial" panose="020B0604020202020204" pitchFamily="34" charset="0"/>
              <a:buChar char="•"/>
            </a:pPr>
            <a:r>
              <a:rPr lang="en-US" sz="1800" dirty="0">
                <a:latin typeface="Times New Roman" panose="02020603050405020304" pitchFamily="18" charset="0"/>
                <a:ea typeface="Times New Roman" panose="02020603050405020304" pitchFamily="18" charset="0"/>
              </a:rPr>
              <a:t>Conductor </a:t>
            </a:r>
          </a:p>
        </p:txBody>
      </p:sp>
      <p:sp>
        <p:nvSpPr>
          <p:cNvPr id="10" name="Rectangle 9"/>
          <p:cNvSpPr/>
          <p:nvPr/>
        </p:nvSpPr>
        <p:spPr>
          <a:xfrm>
            <a:off x="1631540" y="1981200"/>
            <a:ext cx="7244172" cy="1200329"/>
          </a:xfrm>
          <a:prstGeom prst="rect">
            <a:avLst/>
          </a:prstGeom>
        </p:spPr>
        <p:txBody>
          <a:bodyPr wrap="square">
            <a:spAutoFit/>
          </a:bodyPr>
          <a:lstStyle/>
          <a:p>
            <a:pPr marL="0" marR="0" algn="just">
              <a:spcBef>
                <a:spcPts val="0"/>
              </a:spcBef>
              <a:spcAft>
                <a:spcPts val="0"/>
              </a:spcAft>
            </a:pPr>
            <a:r>
              <a:rPr lang="en-US" sz="1800" dirty="0">
                <a:latin typeface="Times New Roman" panose="02020603050405020304" pitchFamily="18" charset="0"/>
                <a:ea typeface="Times New Roman" panose="02020603050405020304" pitchFamily="18" charset="0"/>
              </a:rPr>
              <a:t>Like the overhead lines, conductors may be copper or aluminum for underground cables. Copper is a slightly better conductor than aluminum (lower resistivity) and therefore the same ampacity can be achieved with a lower diameter cable. </a:t>
            </a:r>
            <a:endParaRPr lang="en-US" sz="1800" dirty="0">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6324600" y="5877149"/>
            <a:ext cx="2667000" cy="230832"/>
          </a:xfrm>
          <a:prstGeom prst="rect">
            <a:avLst/>
          </a:prstGeom>
        </p:spPr>
        <p:txBody>
          <a:bodyPr wrap="square">
            <a:spAutoFit/>
          </a:bodyPr>
          <a:lstStyle/>
          <a:p>
            <a:r>
              <a:rPr lang="en-US" sz="900" dirty="0">
                <a:latin typeface="Times New Roman" panose="02020603050405020304" pitchFamily="18" charset="0"/>
                <a:cs typeface="Times New Roman" panose="02020603050405020304" pitchFamily="18" charset="0"/>
              </a:rPr>
              <a:t>T.A. Short, Electric power distribution handbook</a:t>
            </a:r>
          </a:p>
        </p:txBody>
      </p:sp>
      <p:sp>
        <p:nvSpPr>
          <p:cNvPr id="3" name="Rectangle 2"/>
          <p:cNvSpPr>
            <a:spLocks noChangeArrowheads="1"/>
          </p:cNvSpPr>
          <p:nvPr/>
        </p:nvSpPr>
        <p:spPr bwMode="auto">
          <a:xfrm flipV="1">
            <a:off x="1676400" y="3276600"/>
            <a:ext cx="795614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0" name="Rectangle 19"/>
          <p:cNvSpPr/>
          <p:nvPr/>
        </p:nvSpPr>
        <p:spPr>
          <a:xfrm>
            <a:off x="1309914" y="3214244"/>
            <a:ext cx="7565798" cy="369332"/>
          </a:xfrm>
          <a:prstGeom prst="rect">
            <a:avLst/>
          </a:prstGeom>
        </p:spPr>
        <p:txBody>
          <a:bodyPr wrap="square">
            <a:spAutoFit/>
          </a:bodyPr>
          <a:lstStyle/>
          <a:p>
            <a:pPr marL="285750" marR="0" indent="-285750" algn="just">
              <a:spcBef>
                <a:spcPts val="0"/>
              </a:spcBef>
              <a:spcAft>
                <a:spcPts val="0"/>
              </a:spcAft>
              <a:buFont typeface="Arial" panose="020B0604020202020204" pitchFamily="34" charset="0"/>
              <a:buChar char="•"/>
            </a:pPr>
            <a:r>
              <a:rPr lang="en-US" sz="1800" dirty="0">
                <a:latin typeface="Times New Roman" panose="02020603050405020304" pitchFamily="18" charset="0"/>
                <a:ea typeface="Times New Roman" panose="02020603050405020304" pitchFamily="18" charset="0"/>
              </a:rPr>
              <a:t>Insulation </a:t>
            </a:r>
          </a:p>
        </p:txBody>
      </p:sp>
      <p:sp>
        <p:nvSpPr>
          <p:cNvPr id="21" name="Rectangle 20"/>
          <p:cNvSpPr/>
          <p:nvPr/>
        </p:nvSpPr>
        <p:spPr>
          <a:xfrm>
            <a:off x="1606140" y="3505200"/>
            <a:ext cx="7385460" cy="646331"/>
          </a:xfrm>
          <a:prstGeom prst="rect">
            <a:avLst/>
          </a:prstGeom>
        </p:spPr>
        <p:txBody>
          <a:bodyPr wrap="square">
            <a:spAutoFit/>
          </a:bodyPr>
          <a:lstStyle/>
          <a:p>
            <a:pPr marL="0" marR="0" algn="just">
              <a:spcBef>
                <a:spcPts val="0"/>
              </a:spcBef>
              <a:spcAft>
                <a:spcPts val="0"/>
              </a:spcAft>
            </a:pPr>
            <a:r>
              <a:rPr lang="en-US" sz="1800" dirty="0">
                <a:latin typeface="Times New Roman" panose="02020603050405020304" pitchFamily="18" charset="0"/>
                <a:ea typeface="Times New Roman" panose="02020603050405020304" pitchFamily="18" charset="0"/>
              </a:rPr>
              <a:t>There are three basic types of cable insulation in use today: paper, plastic compounds, rubber or rubber-like compounds. </a:t>
            </a:r>
          </a:p>
        </p:txBody>
      </p:sp>
      <p:sp>
        <p:nvSpPr>
          <p:cNvPr id="22" name="Rectangle 21"/>
          <p:cNvSpPr/>
          <p:nvPr/>
        </p:nvSpPr>
        <p:spPr>
          <a:xfrm>
            <a:off x="1328057" y="4191000"/>
            <a:ext cx="7358743" cy="369332"/>
          </a:xfrm>
          <a:prstGeom prst="rect">
            <a:avLst/>
          </a:prstGeom>
        </p:spPr>
        <p:txBody>
          <a:bodyPr wrap="square">
            <a:spAutoFit/>
          </a:bodyPr>
          <a:lstStyle/>
          <a:p>
            <a:pPr marL="285750" marR="0" indent="-285750" algn="just">
              <a:spcBef>
                <a:spcPts val="0"/>
              </a:spcBef>
              <a:spcAft>
                <a:spcPts val="0"/>
              </a:spcAft>
              <a:buFont typeface="Arial" panose="020B0604020202020204" pitchFamily="34" charset="0"/>
              <a:buChar char="•"/>
            </a:pPr>
            <a:r>
              <a:rPr lang="en-US" sz="1800" dirty="0">
                <a:latin typeface="Times New Roman" panose="02020603050405020304" pitchFamily="18" charset="0"/>
                <a:ea typeface="Times New Roman" panose="02020603050405020304" pitchFamily="18" charset="0"/>
              </a:rPr>
              <a:t>Shielding </a:t>
            </a:r>
          </a:p>
        </p:txBody>
      </p:sp>
      <p:sp>
        <p:nvSpPr>
          <p:cNvPr id="8" name="Rectangle 7"/>
          <p:cNvSpPr/>
          <p:nvPr/>
        </p:nvSpPr>
        <p:spPr>
          <a:xfrm>
            <a:off x="1606140" y="4495800"/>
            <a:ext cx="7080660" cy="369332"/>
          </a:xfrm>
          <a:prstGeom prst="rect">
            <a:avLst/>
          </a:prstGeom>
        </p:spPr>
        <p:txBody>
          <a:bodyPr wrap="square">
            <a:spAutoFit/>
          </a:bodyPr>
          <a:lstStyle/>
          <a:p>
            <a:r>
              <a:rPr lang="en-US" sz="1800" dirty="0"/>
              <a:t>The shield is a conducting layer surrounding another part of the cable.</a:t>
            </a:r>
          </a:p>
        </p:txBody>
      </p:sp>
      <p:sp>
        <p:nvSpPr>
          <p:cNvPr id="23" name="Rectangle 22"/>
          <p:cNvSpPr/>
          <p:nvPr/>
        </p:nvSpPr>
        <p:spPr>
          <a:xfrm>
            <a:off x="1328056" y="4858748"/>
            <a:ext cx="7530193" cy="369332"/>
          </a:xfrm>
          <a:prstGeom prst="rect">
            <a:avLst/>
          </a:prstGeom>
        </p:spPr>
        <p:txBody>
          <a:bodyPr wrap="square">
            <a:spAutoFit/>
          </a:bodyPr>
          <a:lstStyle/>
          <a:p>
            <a:pPr marL="285750" marR="0" indent="-285750" algn="just">
              <a:spcBef>
                <a:spcPts val="0"/>
              </a:spcBef>
              <a:spcAft>
                <a:spcPts val="0"/>
              </a:spcAft>
              <a:buFont typeface="Arial" panose="020B0604020202020204" pitchFamily="34" charset="0"/>
              <a:buChar char="•"/>
            </a:pPr>
            <a:r>
              <a:rPr lang="en-US" sz="1800" dirty="0">
                <a:latin typeface="Times New Roman" panose="02020603050405020304" pitchFamily="18" charset="0"/>
                <a:ea typeface="Times New Roman" panose="02020603050405020304" pitchFamily="18" charset="0"/>
              </a:rPr>
              <a:t>Jackets </a:t>
            </a:r>
          </a:p>
        </p:txBody>
      </p:sp>
      <p:sp>
        <p:nvSpPr>
          <p:cNvPr id="24" name="Rectangle 23"/>
          <p:cNvSpPr/>
          <p:nvPr/>
        </p:nvSpPr>
        <p:spPr>
          <a:xfrm>
            <a:off x="1606140" y="5205563"/>
            <a:ext cx="7385460" cy="923330"/>
          </a:xfrm>
          <a:prstGeom prst="rect">
            <a:avLst/>
          </a:prstGeom>
        </p:spPr>
        <p:txBody>
          <a:bodyPr wrap="square">
            <a:spAutoFit/>
          </a:bodyPr>
          <a:lstStyle/>
          <a:p>
            <a:r>
              <a:rPr lang="en-US" sz="1800" dirty="0"/>
              <a:t>The jacket is also referred to as the armor, and like this latter name suggests, its function is to provide physical protection from environmental and installation conditions.</a:t>
            </a:r>
          </a:p>
        </p:txBody>
      </p:sp>
      <p:sp>
        <p:nvSpPr>
          <p:cNvPr id="26" name="Rectangle 25"/>
          <p:cNvSpPr/>
          <p:nvPr/>
        </p:nvSpPr>
        <p:spPr>
          <a:xfrm>
            <a:off x="927421" y="1143000"/>
            <a:ext cx="5753691"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Primary Distribution System -- Underground Cable</a:t>
            </a:r>
            <a:endParaRPr lang="en-US" dirty="0"/>
          </a:p>
        </p:txBody>
      </p:sp>
    </p:spTree>
    <p:extLst>
      <p:ext uri="{BB962C8B-B14F-4D97-AF65-F5344CB8AC3E}">
        <p14:creationId xmlns:p14="http://schemas.microsoft.com/office/powerpoint/2010/main" val="6042159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54</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pic>
        <p:nvPicPr>
          <p:cNvPr id="3" name="Picture 2"/>
          <p:cNvPicPr>
            <a:picLocks noChangeAspect="1"/>
          </p:cNvPicPr>
          <p:nvPr/>
        </p:nvPicPr>
        <p:blipFill>
          <a:blip r:embed="rId3"/>
          <a:stretch>
            <a:fillRect/>
          </a:stretch>
        </p:blipFill>
        <p:spPr>
          <a:xfrm>
            <a:off x="1259114" y="2000310"/>
            <a:ext cx="7275286" cy="2737973"/>
          </a:xfrm>
          <a:prstGeom prst="rect">
            <a:avLst/>
          </a:prstGeom>
        </p:spPr>
      </p:pic>
      <p:sp>
        <p:nvSpPr>
          <p:cNvPr id="10" name="Rectangle 9"/>
          <p:cNvSpPr/>
          <p:nvPr/>
        </p:nvSpPr>
        <p:spPr>
          <a:xfrm>
            <a:off x="927421" y="1143000"/>
            <a:ext cx="5753691"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Primary Distribution System -- Underground Cable</a:t>
            </a:r>
            <a:endParaRPr lang="en-US" dirty="0"/>
          </a:p>
        </p:txBody>
      </p:sp>
    </p:spTree>
    <p:extLst>
      <p:ext uri="{BB962C8B-B14F-4D97-AF65-F5344CB8AC3E}">
        <p14:creationId xmlns:p14="http://schemas.microsoft.com/office/powerpoint/2010/main" val="5221716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55</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0" name="Rectangle 9"/>
          <p:cNvSpPr/>
          <p:nvPr/>
        </p:nvSpPr>
        <p:spPr>
          <a:xfrm>
            <a:off x="927421" y="1143000"/>
            <a:ext cx="3472425"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Primary Distribution System</a:t>
            </a:r>
            <a:endParaRPr lang="en-US" dirty="0"/>
          </a:p>
        </p:txBody>
      </p:sp>
      <p:sp>
        <p:nvSpPr>
          <p:cNvPr id="8" name="Rectangle 7"/>
          <p:cNvSpPr/>
          <p:nvPr/>
        </p:nvSpPr>
        <p:spPr>
          <a:xfrm>
            <a:off x="1295400" y="1535668"/>
            <a:ext cx="1332416" cy="369332"/>
          </a:xfrm>
          <a:prstGeom prst="rect">
            <a:avLst/>
          </a:prstGeom>
        </p:spPr>
        <p:txBody>
          <a:bodyPr wrap="none">
            <a:spAutoFit/>
          </a:bodyPr>
          <a:lstStyle/>
          <a:p>
            <a:r>
              <a:rPr lang="en-US" sz="1800" dirty="0">
                <a:solidFill>
                  <a:srgbClr val="000000"/>
                </a:solidFill>
                <a:latin typeface="Times New Roman" panose="02020603050405020304" pitchFamily="18" charset="0"/>
                <a:cs typeface="Times New Roman" panose="02020603050405020304" pitchFamily="18" charset="0"/>
              </a:rPr>
              <a:t>Line Model:</a:t>
            </a:r>
            <a:endParaRPr lang="en-US" sz="2000" dirty="0"/>
          </a:p>
        </p:txBody>
      </p:sp>
      <p:pic>
        <p:nvPicPr>
          <p:cNvPr id="9" name="Picture 8"/>
          <p:cNvPicPr>
            <a:picLocks noChangeAspect="1"/>
          </p:cNvPicPr>
          <p:nvPr/>
        </p:nvPicPr>
        <p:blipFill>
          <a:blip r:embed="rId3"/>
          <a:stretch>
            <a:fillRect/>
          </a:stretch>
        </p:blipFill>
        <p:spPr>
          <a:xfrm>
            <a:off x="2438400" y="1828800"/>
            <a:ext cx="4648118" cy="1586152"/>
          </a:xfrm>
          <a:prstGeom prst="rect">
            <a:avLst/>
          </a:prstGeom>
        </p:spPr>
      </p:pic>
      <p:sp>
        <p:nvSpPr>
          <p:cNvPr id="6" name="Rectangle 5"/>
          <p:cNvSpPr/>
          <p:nvPr/>
        </p:nvSpPr>
        <p:spPr>
          <a:xfrm>
            <a:off x="1384353" y="3352800"/>
            <a:ext cx="7410512" cy="1323439"/>
          </a:xfrm>
          <a:prstGeom prst="rect">
            <a:avLst/>
          </a:prstGeom>
        </p:spPr>
        <p:txBody>
          <a:bodyPr wrap="square">
            <a:spAutoFit/>
          </a:bodyPr>
          <a:lstStyle/>
          <a:p>
            <a:pPr marL="285750" indent="-285750">
              <a:buFont typeface="Arial" panose="020B0604020202020204" pitchFamily="34" charset="0"/>
              <a:buChar char="•"/>
            </a:pPr>
            <a:r>
              <a:rPr lang="en-US" sz="1600" dirty="0"/>
              <a:t>The figure above shows an exact model of a three-phase, two-phase, or single-phase overhead or underground line. When a line segment is two-phase (V-phase) or single-phase, some of the impedance and admittance values will be zero.</a:t>
            </a:r>
          </a:p>
          <a:p>
            <a:pPr marL="285750" indent="-285750">
              <a:buFont typeface="Arial" panose="020B0604020202020204" pitchFamily="34" charset="0"/>
              <a:buChar char="•"/>
            </a:pPr>
            <a:r>
              <a:rPr lang="en-US" sz="1600" dirty="0"/>
              <a:t>The two equations relating the input (</a:t>
            </a:r>
            <a:r>
              <a:rPr lang="en-US" sz="1600" i="1" dirty="0"/>
              <a:t>Node n</a:t>
            </a:r>
            <a:r>
              <a:rPr lang="en-US" sz="1600" dirty="0"/>
              <a:t>) voltages and currents to the output (</a:t>
            </a:r>
            <a:r>
              <a:rPr lang="en-US" sz="1600" i="1" dirty="0"/>
              <a:t>Node m</a:t>
            </a:r>
            <a:r>
              <a:rPr lang="en-US" sz="1600" dirty="0"/>
              <a:t>) voltages and currents are as follows:</a:t>
            </a:r>
            <a:endParaRPr lang="en-US" sz="1100" dirty="0"/>
          </a:p>
        </p:txBody>
      </p:sp>
      <p:pic>
        <p:nvPicPr>
          <p:cNvPr id="11" name="Picture 10"/>
          <p:cNvPicPr>
            <a:picLocks noChangeAspect="1"/>
          </p:cNvPicPr>
          <p:nvPr/>
        </p:nvPicPr>
        <p:blipFill>
          <a:blip r:embed="rId4"/>
          <a:stretch>
            <a:fillRect/>
          </a:stretch>
        </p:blipFill>
        <p:spPr>
          <a:xfrm>
            <a:off x="152400" y="4628333"/>
            <a:ext cx="3352800" cy="333375"/>
          </a:xfrm>
          <a:prstGeom prst="rect">
            <a:avLst/>
          </a:prstGeom>
        </p:spPr>
      </p:pic>
      <p:pic>
        <p:nvPicPr>
          <p:cNvPr id="12" name="Picture 11"/>
          <p:cNvPicPr>
            <a:picLocks noChangeAspect="1"/>
          </p:cNvPicPr>
          <p:nvPr/>
        </p:nvPicPr>
        <p:blipFill>
          <a:blip r:embed="rId5"/>
          <a:stretch>
            <a:fillRect/>
          </a:stretch>
        </p:blipFill>
        <p:spPr>
          <a:xfrm>
            <a:off x="858148" y="4925959"/>
            <a:ext cx="1943100" cy="374285"/>
          </a:xfrm>
          <a:prstGeom prst="rect">
            <a:avLst/>
          </a:prstGeom>
        </p:spPr>
      </p:pic>
      <p:pic>
        <p:nvPicPr>
          <p:cNvPr id="13" name="Picture 12"/>
          <p:cNvPicPr>
            <a:picLocks noChangeAspect="1"/>
          </p:cNvPicPr>
          <p:nvPr/>
        </p:nvPicPr>
        <p:blipFill>
          <a:blip r:embed="rId6"/>
          <a:stretch>
            <a:fillRect/>
          </a:stretch>
        </p:blipFill>
        <p:spPr>
          <a:xfrm>
            <a:off x="1256216" y="5266312"/>
            <a:ext cx="972299" cy="290781"/>
          </a:xfrm>
          <a:prstGeom prst="rect">
            <a:avLst/>
          </a:prstGeom>
        </p:spPr>
      </p:pic>
      <p:sp>
        <p:nvSpPr>
          <p:cNvPr id="14" name="Rectangle 13"/>
          <p:cNvSpPr/>
          <p:nvPr/>
        </p:nvSpPr>
        <p:spPr>
          <a:xfrm>
            <a:off x="858148" y="5475799"/>
            <a:ext cx="1768433" cy="338554"/>
          </a:xfrm>
          <a:prstGeom prst="rect">
            <a:avLst/>
          </a:prstGeom>
        </p:spPr>
        <p:txBody>
          <a:bodyPr wrap="none">
            <a:spAutoFit/>
          </a:bodyPr>
          <a:lstStyle/>
          <a:p>
            <a:r>
              <a:rPr lang="en-US" sz="1600" i="1" dirty="0"/>
              <a:t>U</a:t>
            </a:r>
            <a:r>
              <a:rPr lang="en-US" sz="1600" dirty="0"/>
              <a:t> – Identity matrix</a:t>
            </a:r>
          </a:p>
        </p:txBody>
      </p:sp>
      <p:sp>
        <p:nvSpPr>
          <p:cNvPr id="16" name="Rectangle 15"/>
          <p:cNvSpPr/>
          <p:nvPr/>
        </p:nvSpPr>
        <p:spPr>
          <a:xfrm>
            <a:off x="324347" y="5693665"/>
            <a:ext cx="2836033" cy="338554"/>
          </a:xfrm>
          <a:prstGeom prst="rect">
            <a:avLst/>
          </a:prstGeom>
        </p:spPr>
        <p:txBody>
          <a:bodyPr wrap="none">
            <a:spAutoFit/>
          </a:bodyPr>
          <a:lstStyle/>
          <a:p>
            <a:r>
              <a:rPr lang="en-US" sz="1600" i="1" dirty="0" err="1"/>
              <a:t>Zabc</a:t>
            </a:r>
            <a:r>
              <a:rPr lang="en-US" sz="1600" dirty="0"/>
              <a:t> – Series impedance matrix</a:t>
            </a:r>
          </a:p>
        </p:txBody>
      </p:sp>
      <p:grpSp>
        <p:nvGrpSpPr>
          <p:cNvPr id="20" name="Group 19"/>
          <p:cNvGrpSpPr/>
          <p:nvPr/>
        </p:nvGrpSpPr>
        <p:grpSpPr>
          <a:xfrm>
            <a:off x="3082697" y="5465682"/>
            <a:ext cx="1413103" cy="618200"/>
            <a:chOff x="6095584" y="4768443"/>
            <a:chExt cx="1955360" cy="942975"/>
          </a:xfrm>
        </p:grpSpPr>
        <p:pic>
          <p:nvPicPr>
            <p:cNvPr id="15" name="Picture 14"/>
            <p:cNvPicPr>
              <a:picLocks noChangeAspect="1"/>
            </p:cNvPicPr>
            <p:nvPr/>
          </p:nvPicPr>
          <p:blipFill>
            <a:blip r:embed="rId7"/>
            <a:stretch>
              <a:fillRect/>
            </a:stretch>
          </p:blipFill>
          <p:spPr>
            <a:xfrm>
              <a:off x="6812694" y="4768443"/>
              <a:ext cx="1238250" cy="942975"/>
            </a:xfrm>
            <a:prstGeom prst="rect">
              <a:avLst/>
            </a:prstGeom>
          </p:spPr>
        </p:pic>
        <p:pic>
          <p:nvPicPr>
            <p:cNvPr id="17" name="Picture 16"/>
            <p:cNvPicPr>
              <a:picLocks noChangeAspect="1"/>
            </p:cNvPicPr>
            <p:nvPr/>
          </p:nvPicPr>
          <p:blipFill>
            <a:blip r:embed="rId8"/>
            <a:stretch>
              <a:fillRect/>
            </a:stretch>
          </p:blipFill>
          <p:spPr>
            <a:xfrm>
              <a:off x="6612669" y="5135155"/>
              <a:ext cx="200025" cy="209550"/>
            </a:xfrm>
            <a:prstGeom prst="rect">
              <a:avLst/>
            </a:prstGeom>
          </p:spPr>
        </p:pic>
        <p:pic>
          <p:nvPicPr>
            <p:cNvPr id="18" name="Picture 17"/>
            <p:cNvPicPr>
              <a:picLocks noChangeAspect="1"/>
            </p:cNvPicPr>
            <p:nvPr/>
          </p:nvPicPr>
          <p:blipFill>
            <a:blip r:embed="rId9"/>
            <a:stretch>
              <a:fillRect/>
            </a:stretch>
          </p:blipFill>
          <p:spPr>
            <a:xfrm>
              <a:off x="6095584" y="5104592"/>
              <a:ext cx="561975" cy="285750"/>
            </a:xfrm>
            <a:prstGeom prst="rect">
              <a:avLst/>
            </a:prstGeom>
          </p:spPr>
        </p:pic>
      </p:grpSp>
      <p:pic>
        <p:nvPicPr>
          <p:cNvPr id="21" name="Picture 20"/>
          <p:cNvPicPr>
            <a:picLocks noChangeAspect="1"/>
          </p:cNvPicPr>
          <p:nvPr/>
        </p:nvPicPr>
        <p:blipFill>
          <a:blip r:embed="rId10"/>
          <a:stretch>
            <a:fillRect/>
          </a:stretch>
        </p:blipFill>
        <p:spPr>
          <a:xfrm>
            <a:off x="4877492" y="4623383"/>
            <a:ext cx="2894215" cy="315569"/>
          </a:xfrm>
          <a:prstGeom prst="rect">
            <a:avLst/>
          </a:prstGeom>
        </p:spPr>
      </p:pic>
      <p:pic>
        <p:nvPicPr>
          <p:cNvPr id="22" name="Picture 21"/>
          <p:cNvPicPr>
            <a:picLocks noChangeAspect="1"/>
          </p:cNvPicPr>
          <p:nvPr/>
        </p:nvPicPr>
        <p:blipFill>
          <a:blip r:embed="rId11"/>
          <a:stretch>
            <a:fillRect/>
          </a:stretch>
        </p:blipFill>
        <p:spPr>
          <a:xfrm>
            <a:off x="5181600" y="4913263"/>
            <a:ext cx="2454191" cy="365022"/>
          </a:xfrm>
          <a:prstGeom prst="rect">
            <a:avLst/>
          </a:prstGeom>
        </p:spPr>
      </p:pic>
      <p:pic>
        <p:nvPicPr>
          <p:cNvPr id="23" name="Picture 22"/>
          <p:cNvPicPr>
            <a:picLocks noChangeAspect="1"/>
          </p:cNvPicPr>
          <p:nvPr/>
        </p:nvPicPr>
        <p:blipFill>
          <a:blip r:embed="rId12"/>
          <a:stretch>
            <a:fillRect/>
          </a:stretch>
        </p:blipFill>
        <p:spPr>
          <a:xfrm>
            <a:off x="5504794" y="5211148"/>
            <a:ext cx="1845042" cy="345945"/>
          </a:xfrm>
          <a:prstGeom prst="rect">
            <a:avLst/>
          </a:prstGeom>
        </p:spPr>
      </p:pic>
      <p:sp>
        <p:nvSpPr>
          <p:cNvPr id="24" name="Rectangle 23"/>
          <p:cNvSpPr/>
          <p:nvPr/>
        </p:nvSpPr>
        <p:spPr>
          <a:xfrm>
            <a:off x="4986865" y="5475423"/>
            <a:ext cx="2805961" cy="338554"/>
          </a:xfrm>
          <a:prstGeom prst="rect">
            <a:avLst/>
          </a:prstGeom>
        </p:spPr>
        <p:txBody>
          <a:bodyPr wrap="none">
            <a:spAutoFit/>
          </a:bodyPr>
          <a:lstStyle/>
          <a:p>
            <a:r>
              <a:rPr lang="en-US" sz="1600" i="1" dirty="0" err="1"/>
              <a:t>Yabc</a:t>
            </a:r>
            <a:r>
              <a:rPr lang="en-US" sz="1600" dirty="0"/>
              <a:t> – Shunt admittance matrix</a:t>
            </a:r>
          </a:p>
        </p:txBody>
      </p:sp>
      <p:grpSp>
        <p:nvGrpSpPr>
          <p:cNvPr id="28" name="Group 27"/>
          <p:cNvGrpSpPr/>
          <p:nvPr/>
        </p:nvGrpSpPr>
        <p:grpSpPr>
          <a:xfrm>
            <a:off x="7724266" y="5301800"/>
            <a:ext cx="1410036" cy="685800"/>
            <a:chOff x="8072806" y="4705289"/>
            <a:chExt cx="1872797" cy="923925"/>
          </a:xfrm>
        </p:grpSpPr>
        <p:pic>
          <p:nvPicPr>
            <p:cNvPr id="25" name="Picture 24"/>
            <p:cNvPicPr>
              <a:picLocks noChangeAspect="1"/>
            </p:cNvPicPr>
            <p:nvPr/>
          </p:nvPicPr>
          <p:blipFill>
            <a:blip r:embed="rId13"/>
            <a:stretch>
              <a:fillRect/>
            </a:stretch>
          </p:blipFill>
          <p:spPr>
            <a:xfrm>
              <a:off x="8072806" y="5010090"/>
              <a:ext cx="495300" cy="314325"/>
            </a:xfrm>
            <a:prstGeom prst="rect">
              <a:avLst/>
            </a:prstGeom>
          </p:spPr>
        </p:pic>
        <p:pic>
          <p:nvPicPr>
            <p:cNvPr id="26" name="Picture 25"/>
            <p:cNvPicPr>
              <a:picLocks noChangeAspect="1"/>
            </p:cNvPicPr>
            <p:nvPr/>
          </p:nvPicPr>
          <p:blipFill>
            <a:blip r:embed="rId14"/>
            <a:stretch>
              <a:fillRect/>
            </a:stretch>
          </p:blipFill>
          <p:spPr>
            <a:xfrm>
              <a:off x="8544166" y="5064536"/>
              <a:ext cx="180975" cy="238125"/>
            </a:xfrm>
            <a:prstGeom prst="rect">
              <a:avLst/>
            </a:prstGeom>
          </p:spPr>
        </p:pic>
        <p:pic>
          <p:nvPicPr>
            <p:cNvPr id="27" name="Picture 26"/>
            <p:cNvPicPr>
              <a:picLocks noChangeAspect="1"/>
            </p:cNvPicPr>
            <p:nvPr/>
          </p:nvPicPr>
          <p:blipFill>
            <a:blip r:embed="rId15"/>
            <a:stretch>
              <a:fillRect/>
            </a:stretch>
          </p:blipFill>
          <p:spPr>
            <a:xfrm>
              <a:off x="8678778" y="4705289"/>
              <a:ext cx="1266825" cy="923925"/>
            </a:xfrm>
            <a:prstGeom prst="rect">
              <a:avLst/>
            </a:prstGeom>
          </p:spPr>
        </p:pic>
      </p:grpSp>
    </p:spTree>
    <p:extLst>
      <p:ext uri="{BB962C8B-B14F-4D97-AF65-F5344CB8AC3E}">
        <p14:creationId xmlns:p14="http://schemas.microsoft.com/office/powerpoint/2010/main" val="28842027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56</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0" name="Rectangle 9"/>
          <p:cNvSpPr/>
          <p:nvPr/>
        </p:nvSpPr>
        <p:spPr>
          <a:xfrm>
            <a:off x="927421" y="1143000"/>
            <a:ext cx="3472425"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Primary Distribution System</a:t>
            </a:r>
            <a:endParaRPr lang="en-US" dirty="0"/>
          </a:p>
        </p:txBody>
      </p:sp>
      <p:sp>
        <p:nvSpPr>
          <p:cNvPr id="8" name="Rectangle 7"/>
          <p:cNvSpPr/>
          <p:nvPr/>
        </p:nvSpPr>
        <p:spPr>
          <a:xfrm>
            <a:off x="1295400" y="1535668"/>
            <a:ext cx="1332416" cy="369332"/>
          </a:xfrm>
          <a:prstGeom prst="rect">
            <a:avLst/>
          </a:prstGeom>
        </p:spPr>
        <p:txBody>
          <a:bodyPr wrap="none">
            <a:spAutoFit/>
          </a:bodyPr>
          <a:lstStyle/>
          <a:p>
            <a:r>
              <a:rPr lang="en-US" sz="1800" dirty="0">
                <a:solidFill>
                  <a:srgbClr val="000000"/>
                </a:solidFill>
                <a:latin typeface="Times New Roman" panose="02020603050405020304" pitchFamily="18" charset="0"/>
                <a:cs typeface="Times New Roman" panose="02020603050405020304" pitchFamily="18" charset="0"/>
              </a:rPr>
              <a:t>Line Model:</a:t>
            </a:r>
            <a:endParaRPr lang="en-US" sz="2000" dirty="0"/>
          </a:p>
        </p:txBody>
      </p:sp>
      <p:sp>
        <p:nvSpPr>
          <p:cNvPr id="29" name="TextBox 28"/>
          <p:cNvSpPr txBox="1"/>
          <p:nvPr/>
        </p:nvSpPr>
        <p:spPr>
          <a:xfrm>
            <a:off x="1295400" y="1905000"/>
            <a:ext cx="7391400" cy="933589"/>
          </a:xfrm>
          <a:prstGeom prst="rect">
            <a:avLst/>
          </a:prstGeom>
          <a:noFill/>
        </p:spPr>
        <p:txBody>
          <a:bodyPr wrap="square" rtlCol="0">
            <a:spAutoFit/>
          </a:bodyPr>
          <a:lstStyle/>
          <a:p>
            <a:pPr lvl="0"/>
            <a:r>
              <a:rPr lang="en-US" sz="1600" dirty="0">
                <a:latin typeface="Times New Roman" panose="02020603050405020304" pitchFamily="18" charset="0"/>
                <a:cs typeface="Times New Roman" panose="02020603050405020304" pitchFamily="18" charset="0"/>
              </a:rPr>
              <a:t>To calculate </a:t>
            </a:r>
            <a:r>
              <a:rPr lang="en-US" sz="1600" dirty="0" err="1">
                <a:latin typeface="Times New Roman" panose="02020603050405020304" pitchFamily="18" charset="0"/>
                <a:cs typeface="Times New Roman" panose="02020603050405020304" pitchFamily="18" charset="0"/>
              </a:rPr>
              <a:t>Zabc</a:t>
            </a:r>
            <a:r>
              <a:rPr lang="en-US" sz="1600" dirty="0">
                <a:latin typeface="Times New Roman" panose="02020603050405020304" pitchFamily="18" charset="0"/>
                <a:cs typeface="Times New Roman" panose="02020603050405020304" pitchFamily="18" charset="0"/>
              </a:rPr>
              <a:t> matrix, first, we calculate the self and mutual impedances of all conductors, using the </a:t>
            </a:r>
            <a:r>
              <a:rPr lang="en-US" sz="1600" b="1" i="1" dirty="0">
                <a:latin typeface="Times New Roman" panose="02020603050405020304" pitchFamily="18" charset="0"/>
                <a:cs typeface="Times New Roman" panose="02020603050405020304" pitchFamily="18" charset="0"/>
              </a:rPr>
              <a:t>conductor</a:t>
            </a:r>
            <a:r>
              <a:rPr lang="en-US" sz="1600" dirty="0">
                <a:latin typeface="Times New Roman" panose="02020603050405020304" pitchFamily="18" charset="0"/>
                <a:cs typeface="Times New Roman" panose="02020603050405020304" pitchFamily="18" charset="0"/>
              </a:rPr>
              <a:t> and </a:t>
            </a:r>
            <a:r>
              <a:rPr lang="en-US" sz="1600" b="1" i="1" dirty="0">
                <a:latin typeface="Times New Roman" panose="02020603050405020304" pitchFamily="18" charset="0"/>
                <a:cs typeface="Times New Roman" panose="02020603050405020304" pitchFamily="18" charset="0"/>
              </a:rPr>
              <a:t>construction</a:t>
            </a:r>
            <a:r>
              <a:rPr lang="en-US" sz="1600" dirty="0">
                <a:latin typeface="Times New Roman" panose="02020603050405020304" pitchFamily="18" charset="0"/>
                <a:cs typeface="Times New Roman" panose="02020603050405020304" pitchFamily="18" charset="0"/>
              </a:rPr>
              <a:t> information. The two equations for calculating self and mutual impedances are as follows</a:t>
            </a:r>
            <a:endParaRPr lang="en-US" sz="1600" dirty="0"/>
          </a:p>
          <a:p>
            <a:endParaRPr lang="en-US" sz="1000" baseline="30000" dirty="0"/>
          </a:p>
        </p:txBody>
      </p:sp>
      <p:grpSp>
        <p:nvGrpSpPr>
          <p:cNvPr id="30" name="Group 29"/>
          <p:cNvGrpSpPr/>
          <p:nvPr/>
        </p:nvGrpSpPr>
        <p:grpSpPr>
          <a:xfrm>
            <a:off x="1961608" y="2738625"/>
            <a:ext cx="6801391" cy="766575"/>
            <a:chOff x="406571" y="3991619"/>
            <a:chExt cx="7670629" cy="801159"/>
          </a:xfrm>
        </p:grpSpPr>
        <mc:AlternateContent xmlns:mc="http://schemas.openxmlformats.org/markup-compatibility/2006" xmlns:a14="http://schemas.microsoft.com/office/drawing/2010/main">
          <mc:Choice Requires="a14">
            <p:sp>
              <p:nvSpPr>
                <p:cNvPr id="31" name="TextBox 30"/>
                <p:cNvSpPr txBox="1"/>
                <p:nvPr/>
              </p:nvSpPr>
              <p:spPr>
                <a:xfrm>
                  <a:off x="682333" y="3991619"/>
                  <a:ext cx="7394867" cy="381130"/>
                </a:xfrm>
                <a:prstGeom prst="rect">
                  <a:avLst/>
                </a:prstGeom>
                <a:noFill/>
              </p:spPr>
              <p:txBody>
                <a:bodyPr wrap="square" lIns="0" tIns="0" rIns="0" bIns="0" rtlCol="0">
                  <a:spAutoFit/>
                </a:bodyPr>
                <a:lstStyle/>
                <a:p>
                  <a14:m>
                    <m:oMath xmlns:m="http://schemas.openxmlformats.org/officeDocument/2006/math">
                      <m:acc>
                        <m:accPr>
                          <m:chr m:val="̂"/>
                          <m:ctrlPr>
                            <a:rPr lang="en-US" sz="1600" i="1" smtClean="0">
                              <a:latin typeface="Cambria Math" panose="02040503050406030204" pitchFamily="18" charset="0"/>
                            </a:rPr>
                          </m:ctrlPr>
                        </m:accPr>
                        <m:e>
                          <m:sSub>
                            <m:sSubPr>
                              <m:ctrlPr>
                                <a:rPr lang="en-US" sz="1600" i="1">
                                  <a:latin typeface="Cambria Math" panose="02040503050406030204" pitchFamily="18" charset="0"/>
                                </a:rPr>
                              </m:ctrlPr>
                            </m:sSubPr>
                            <m:e>
                              <m:r>
                                <a:rPr lang="en-US" sz="1600" i="1">
                                  <a:latin typeface="Cambria Math" panose="02040503050406030204" pitchFamily="18" charset="0"/>
                                </a:rPr>
                                <m:t>𝑧</m:t>
                              </m:r>
                            </m:e>
                            <m:sub>
                              <m:r>
                                <a:rPr lang="en-US" sz="1600" i="1">
                                  <a:latin typeface="Cambria Math" panose="02040503050406030204" pitchFamily="18" charset="0"/>
                                </a:rPr>
                                <m:t>𝑖𝑖</m:t>
                              </m:r>
                            </m:sub>
                          </m:sSub>
                        </m:e>
                      </m:acc>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𝑟</m:t>
                          </m:r>
                        </m:e>
                        <m:sub>
                          <m:r>
                            <a:rPr lang="en-US" sz="1600" b="0" i="1" smtClean="0">
                              <a:latin typeface="Cambria Math" panose="02040503050406030204" pitchFamily="18" charset="0"/>
                            </a:rPr>
                            <m:t>𝑖</m:t>
                          </m:r>
                        </m:sub>
                      </m:sSub>
                      <m:r>
                        <a:rPr lang="en-US" sz="1600" b="0" i="1" smtClean="0">
                          <a:latin typeface="Cambria Math" panose="02040503050406030204" pitchFamily="18" charset="0"/>
                        </a:rPr>
                        <m:t>+0.09530</m:t>
                      </m:r>
                      <m:r>
                        <a:rPr lang="en-US" sz="1600" i="1">
                          <a:latin typeface="Cambria Math" panose="02040503050406030204" pitchFamily="18" charset="0"/>
                        </a:rPr>
                        <m:t>+</m:t>
                      </m:r>
                      <m:r>
                        <a:rPr lang="en-US" sz="1600" b="0" i="1" smtClean="0">
                          <a:latin typeface="Cambria Math" panose="02040503050406030204" pitchFamily="18" charset="0"/>
                        </a:rPr>
                        <m:t>𝑗</m:t>
                      </m:r>
                      <m:r>
                        <a:rPr lang="en-US" sz="1600" b="0" i="1" smtClean="0">
                          <a:latin typeface="Cambria Math" panose="02040503050406030204" pitchFamily="18" charset="0"/>
                        </a:rPr>
                        <m:t>0.12134(</m:t>
                      </m:r>
                      <m:func>
                        <m:funcPr>
                          <m:ctrlPr>
                            <a:rPr lang="en-US" sz="1600" i="1">
                              <a:latin typeface="Cambria Math" panose="02040503050406030204" pitchFamily="18" charset="0"/>
                            </a:rPr>
                          </m:ctrlPr>
                        </m:funcPr>
                        <m:fName>
                          <m:r>
                            <m:rPr>
                              <m:sty m:val="p"/>
                            </m:rPr>
                            <a:rPr lang="en-US" sz="1600">
                              <a:latin typeface="Cambria Math" panose="02040503050406030204" pitchFamily="18" charset="0"/>
                            </a:rPr>
                            <m:t>ln</m:t>
                          </m:r>
                        </m:fName>
                        <m:e>
                          <m:f>
                            <m:fPr>
                              <m:ctrlPr>
                                <a:rPr lang="en-US" sz="1600" i="1">
                                  <a:latin typeface="Cambria Math" panose="02040503050406030204" pitchFamily="18" charset="0"/>
                                </a:rPr>
                              </m:ctrlPr>
                            </m:fPr>
                            <m:num>
                              <m:r>
                                <a:rPr lang="en-US" sz="1600" i="1">
                                  <a:latin typeface="Cambria Math" panose="02040503050406030204" pitchFamily="18" charset="0"/>
                                </a:rPr>
                                <m:t>1</m:t>
                              </m:r>
                            </m:num>
                            <m:den>
                              <m:sSub>
                                <m:sSubPr>
                                  <m:ctrlPr>
                                    <a:rPr lang="en-US" sz="1600" i="1">
                                      <a:latin typeface="Cambria Math" panose="02040503050406030204" pitchFamily="18" charset="0"/>
                                    </a:rPr>
                                  </m:ctrlPr>
                                </m:sSubPr>
                                <m:e>
                                  <m:r>
                                    <a:rPr lang="en-US" sz="1600" i="1">
                                      <a:latin typeface="Cambria Math" panose="02040503050406030204" pitchFamily="18" charset="0"/>
                                    </a:rPr>
                                    <m:t>𝐺𝑀𝑅</m:t>
                                  </m:r>
                                </m:e>
                                <m:sub>
                                  <m:r>
                                    <a:rPr lang="en-US" sz="1600" i="1">
                                      <a:latin typeface="Cambria Math" panose="02040503050406030204" pitchFamily="18" charset="0"/>
                                      <a:ea typeface="Cambria Math" panose="02040503050406030204" pitchFamily="18" charset="0"/>
                                    </a:rPr>
                                    <m:t>𝑖</m:t>
                                  </m:r>
                                </m:sub>
                              </m:sSub>
                            </m:den>
                          </m:f>
                        </m:e>
                      </m:func>
                      <m:r>
                        <a:rPr lang="en-US" sz="1600" b="0" i="1" smtClean="0">
                          <a:latin typeface="Cambria Math" panose="02040503050406030204" pitchFamily="18" charset="0"/>
                          <a:ea typeface="Cambria Math" panose="02040503050406030204" pitchFamily="18" charset="0"/>
                        </a:rPr>
                        <m:t>+</m:t>
                      </m:r>
                      <m:r>
                        <a:rPr lang="en-US" sz="1600" i="1" smtClean="0">
                          <a:latin typeface="Cambria Math" panose="02040503050406030204" pitchFamily="18" charset="0"/>
                        </a:rPr>
                        <m:t>7</m:t>
                      </m:r>
                      <m:r>
                        <a:rPr lang="en-US" sz="1600" b="0" i="1" smtClean="0">
                          <a:latin typeface="Cambria Math" panose="02040503050406030204" pitchFamily="18" charset="0"/>
                        </a:rPr>
                        <m:t>.93402</m:t>
                      </m:r>
                    </m:oMath>
                  </a14:m>
                  <a:r>
                    <a:rPr lang="en-US" sz="1600" dirty="0"/>
                    <a:t>) </a:t>
                  </a:r>
                  <a14:m>
                    <m:oMath xmlns:m="http://schemas.openxmlformats.org/officeDocument/2006/math">
                      <m:r>
                        <m:rPr>
                          <m:sty m:val="p"/>
                        </m:rPr>
                        <a:rPr lang="el-GR" sz="1600" i="1" dirty="0">
                          <a:latin typeface="Cambria Math" panose="02040503050406030204" pitchFamily="18" charset="0"/>
                          <a:ea typeface="Cambria Math" panose="02040503050406030204" pitchFamily="18" charset="0"/>
                        </a:rPr>
                        <m:t>Ω</m:t>
                      </m:r>
                      <m:r>
                        <m:rPr>
                          <m:nor/>
                        </m:rPr>
                        <a:rPr lang="en-US" sz="1600" dirty="0"/>
                        <m:t>/</m:t>
                      </m:r>
                      <m:r>
                        <m:rPr>
                          <m:nor/>
                        </m:rPr>
                        <a:rPr lang="en-US" sz="1600" dirty="0"/>
                        <m:t>mile</m:t>
                      </m:r>
                    </m:oMath>
                  </a14:m>
                  <a:r>
                    <a:rPr lang="en-US" sz="1600" dirty="0"/>
                    <a:t>           (4.41)</a:t>
                  </a:r>
                </a:p>
              </p:txBody>
            </p:sp>
          </mc:Choice>
          <mc:Fallback xmlns="">
            <p:sp>
              <p:nvSpPr>
                <p:cNvPr id="18" name="TextBox 17"/>
                <p:cNvSpPr txBox="1">
                  <a:spLocks noRot="1" noChangeAspect="1" noMove="1" noResize="1" noEditPoints="1" noAdjustHandles="1" noChangeArrowheads="1" noChangeShapeType="1" noTextEdit="1"/>
                </p:cNvSpPr>
                <p:nvPr/>
              </p:nvSpPr>
              <p:spPr>
                <a:xfrm>
                  <a:off x="682333" y="3991619"/>
                  <a:ext cx="7394867" cy="381130"/>
                </a:xfrm>
                <a:prstGeom prst="rect">
                  <a:avLst/>
                </a:prstGeom>
                <a:blipFill>
                  <a:blip r:embed="rId3"/>
                  <a:stretch>
                    <a:fillRect l="-837" t="-3333"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682333" y="4386898"/>
                  <a:ext cx="6848855" cy="405880"/>
                </a:xfrm>
                <a:prstGeom prst="rect">
                  <a:avLst/>
                </a:prstGeom>
                <a:noFill/>
              </p:spPr>
              <p:txBody>
                <a:bodyPr wrap="square" lIns="0" tIns="0" rIns="0" bIns="0" rtlCol="0">
                  <a:spAutoFit/>
                </a:bodyPr>
                <a:lstStyle/>
                <a:p>
                  <a14:m>
                    <m:oMath xmlns:m="http://schemas.openxmlformats.org/officeDocument/2006/math">
                      <m:acc>
                        <m:accPr>
                          <m:chr m:val="̂"/>
                          <m:ctrlPr>
                            <a:rPr lang="en-US" sz="1600" i="1" smtClean="0">
                              <a:latin typeface="Cambria Math" panose="02040503050406030204" pitchFamily="18" charset="0"/>
                            </a:rPr>
                          </m:ctrlPr>
                        </m:accPr>
                        <m:e>
                          <m:sSub>
                            <m:sSubPr>
                              <m:ctrlPr>
                                <a:rPr lang="en-US" sz="1600" i="1">
                                  <a:latin typeface="Cambria Math" panose="02040503050406030204" pitchFamily="18" charset="0"/>
                                </a:rPr>
                              </m:ctrlPr>
                            </m:sSubPr>
                            <m:e>
                              <m:r>
                                <a:rPr lang="en-US" sz="1600" i="1">
                                  <a:latin typeface="Cambria Math" panose="02040503050406030204" pitchFamily="18" charset="0"/>
                                </a:rPr>
                                <m:t>𝑧</m:t>
                              </m:r>
                            </m:e>
                            <m:sub>
                              <m:r>
                                <a:rPr lang="en-US" sz="1600" i="1">
                                  <a:latin typeface="Cambria Math" panose="02040503050406030204" pitchFamily="18" charset="0"/>
                                </a:rPr>
                                <m:t>𝑖</m:t>
                              </m:r>
                              <m:r>
                                <a:rPr lang="en-US" sz="1600" b="0" i="1" smtClean="0">
                                  <a:latin typeface="Cambria Math" panose="02040503050406030204" pitchFamily="18" charset="0"/>
                                </a:rPr>
                                <m:t>𝑗</m:t>
                              </m:r>
                            </m:sub>
                          </m:sSub>
                        </m:e>
                      </m:acc>
                      <m:r>
                        <a:rPr lang="en-US" sz="1600" b="0" i="1" smtClean="0">
                          <a:latin typeface="Cambria Math" panose="02040503050406030204" pitchFamily="18" charset="0"/>
                        </a:rPr>
                        <m:t>=</m:t>
                      </m:r>
                      <m:r>
                        <a:rPr lang="en-US" sz="1600" i="1">
                          <a:latin typeface="Cambria Math" panose="02040503050406030204" pitchFamily="18" charset="0"/>
                        </a:rPr>
                        <m:t>0.09530+</m:t>
                      </m:r>
                      <m:r>
                        <a:rPr lang="en-US" sz="1600" i="1">
                          <a:latin typeface="Cambria Math" panose="02040503050406030204" pitchFamily="18" charset="0"/>
                        </a:rPr>
                        <m:t>𝑗</m:t>
                      </m:r>
                      <m:r>
                        <a:rPr lang="en-US" sz="1600" i="1">
                          <a:latin typeface="Cambria Math" panose="02040503050406030204" pitchFamily="18" charset="0"/>
                        </a:rPr>
                        <m:t>0.12134(</m:t>
                      </m:r>
                      <m:func>
                        <m:funcPr>
                          <m:ctrlPr>
                            <a:rPr lang="en-US" sz="1600" i="1">
                              <a:latin typeface="Cambria Math" panose="02040503050406030204" pitchFamily="18" charset="0"/>
                            </a:rPr>
                          </m:ctrlPr>
                        </m:funcPr>
                        <m:fName>
                          <m:r>
                            <m:rPr>
                              <m:sty m:val="p"/>
                            </m:rPr>
                            <a:rPr lang="en-US" sz="1600">
                              <a:latin typeface="Cambria Math" panose="02040503050406030204" pitchFamily="18" charset="0"/>
                            </a:rPr>
                            <m:t>ln</m:t>
                          </m:r>
                        </m:fName>
                        <m:e>
                          <m:f>
                            <m:fPr>
                              <m:ctrlPr>
                                <a:rPr lang="en-US" sz="1600" i="1">
                                  <a:latin typeface="Cambria Math" panose="02040503050406030204" pitchFamily="18" charset="0"/>
                                </a:rPr>
                              </m:ctrlPr>
                            </m:fPr>
                            <m:num>
                              <m:r>
                                <a:rPr lang="en-US" sz="1600" i="1">
                                  <a:latin typeface="Cambria Math" panose="02040503050406030204" pitchFamily="18" charset="0"/>
                                </a:rPr>
                                <m:t>1</m:t>
                              </m:r>
                            </m:num>
                            <m:den>
                              <m:sSub>
                                <m:sSubPr>
                                  <m:ctrlPr>
                                    <a:rPr lang="en-US" sz="1600" i="1">
                                      <a:latin typeface="Cambria Math" panose="02040503050406030204" pitchFamily="18" charset="0"/>
                                    </a:rPr>
                                  </m:ctrlPr>
                                </m:sSubPr>
                                <m:e>
                                  <m:r>
                                    <a:rPr lang="en-US" sz="1600" b="0" i="1" smtClean="0">
                                      <a:latin typeface="Cambria Math" panose="02040503050406030204" pitchFamily="18" charset="0"/>
                                    </a:rPr>
                                    <m:t>𝐷</m:t>
                                  </m:r>
                                </m:e>
                                <m:sub>
                                  <m:r>
                                    <a:rPr lang="en-US" sz="1600" i="1">
                                      <a:latin typeface="Cambria Math" panose="02040503050406030204" pitchFamily="18" charset="0"/>
                                      <a:ea typeface="Cambria Math" panose="02040503050406030204" pitchFamily="18" charset="0"/>
                                    </a:rPr>
                                    <m:t>𝑖</m:t>
                                  </m:r>
                                  <m:r>
                                    <a:rPr lang="en-US" sz="1600" b="0" i="1" smtClean="0">
                                      <a:latin typeface="Cambria Math" panose="02040503050406030204" pitchFamily="18" charset="0"/>
                                      <a:ea typeface="Cambria Math" panose="02040503050406030204" pitchFamily="18" charset="0"/>
                                    </a:rPr>
                                    <m:t>𝑗</m:t>
                                  </m:r>
                                </m:sub>
                              </m:sSub>
                            </m:den>
                          </m:f>
                        </m:e>
                      </m:func>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rPr>
                        <m:t>7.93402</m:t>
                      </m:r>
                      <m:r>
                        <m:rPr>
                          <m:nor/>
                        </m:rPr>
                        <a:rPr lang="en-US" sz="1600" dirty="0"/>
                        <m:t>)</m:t>
                      </m:r>
                      <m:r>
                        <m:rPr>
                          <m:sty m:val="p"/>
                        </m:rPr>
                        <a:rPr lang="el-GR" sz="1600" i="1" dirty="0">
                          <a:latin typeface="Cambria Math" panose="02040503050406030204" pitchFamily="18" charset="0"/>
                          <a:ea typeface="Cambria Math" panose="02040503050406030204" pitchFamily="18" charset="0"/>
                        </a:rPr>
                        <m:t>Ω</m:t>
                      </m:r>
                      <m:r>
                        <m:rPr>
                          <m:nor/>
                        </m:rPr>
                        <a:rPr lang="en-US" sz="1600" dirty="0"/>
                        <m:t>/</m:t>
                      </m:r>
                      <m:r>
                        <m:rPr>
                          <m:nor/>
                        </m:rPr>
                        <a:rPr lang="en-US" sz="1600" dirty="0"/>
                        <m:t>mile</m:t>
                      </m:r>
                    </m:oMath>
                  </a14:m>
                  <a:r>
                    <a:rPr lang="en-US" sz="1600" dirty="0"/>
                    <a:t>                       (4.42) </a:t>
                  </a:r>
                </a:p>
              </p:txBody>
            </p:sp>
          </mc:Choice>
          <mc:Fallback xmlns="">
            <p:sp>
              <p:nvSpPr>
                <p:cNvPr id="19" name="TextBox 18"/>
                <p:cNvSpPr txBox="1">
                  <a:spLocks noRot="1" noChangeAspect="1" noMove="1" noResize="1" noEditPoints="1" noAdjustHandles="1" noChangeArrowheads="1" noChangeShapeType="1" noTextEdit="1"/>
                </p:cNvSpPr>
                <p:nvPr/>
              </p:nvSpPr>
              <p:spPr>
                <a:xfrm>
                  <a:off x="682333" y="4386898"/>
                  <a:ext cx="6848855" cy="405880"/>
                </a:xfrm>
                <a:prstGeom prst="rect">
                  <a:avLst/>
                </a:prstGeom>
                <a:blipFill>
                  <a:blip r:embed="rId4"/>
                  <a:stretch>
                    <a:fillRect l="-723" t="-4762" b="-19048"/>
                  </a:stretch>
                </a:blipFill>
              </p:spPr>
              <p:txBody>
                <a:bodyPr/>
                <a:lstStyle/>
                <a:p>
                  <a:r>
                    <a:rPr lang="en-US">
                      <a:noFill/>
                    </a:rPr>
                    <a:t> </a:t>
                  </a:r>
                </a:p>
              </p:txBody>
            </p:sp>
          </mc:Fallback>
        </mc:AlternateContent>
        <p:sp>
          <p:nvSpPr>
            <p:cNvPr id="33" name="Left Brace 32"/>
            <p:cNvSpPr/>
            <p:nvPr/>
          </p:nvSpPr>
          <p:spPr bwMode="auto">
            <a:xfrm>
              <a:off x="406571" y="4126995"/>
              <a:ext cx="232162" cy="549924"/>
            </a:xfrm>
            <a:prstGeom prst="leftBrace">
              <a:avLst>
                <a:gd name="adj1" fmla="val 15432"/>
                <a:gd name="adj2" fmla="val 5000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pic>
        <p:nvPicPr>
          <p:cNvPr id="34" name="Picture 33"/>
          <p:cNvPicPr>
            <a:picLocks noChangeAspect="1"/>
          </p:cNvPicPr>
          <p:nvPr/>
        </p:nvPicPr>
        <p:blipFill>
          <a:blip r:embed="rId5"/>
          <a:stretch>
            <a:fillRect/>
          </a:stretch>
        </p:blipFill>
        <p:spPr>
          <a:xfrm>
            <a:off x="2064534" y="3971925"/>
            <a:ext cx="5295900" cy="2047875"/>
          </a:xfrm>
          <a:prstGeom prst="rect">
            <a:avLst/>
          </a:prstGeom>
        </p:spPr>
      </p:pic>
      <p:sp>
        <p:nvSpPr>
          <p:cNvPr id="41" name="TextBox 40"/>
          <p:cNvSpPr txBox="1"/>
          <p:nvPr/>
        </p:nvSpPr>
        <p:spPr>
          <a:xfrm>
            <a:off x="1371599" y="3494315"/>
            <a:ext cx="7391400" cy="687368"/>
          </a:xfrm>
          <a:prstGeom prst="rect">
            <a:avLst/>
          </a:prstGeom>
          <a:noFill/>
        </p:spPr>
        <p:txBody>
          <a:bodyPr wrap="square" rtlCol="0">
            <a:spAutoFit/>
          </a:bodyPr>
          <a:lstStyle/>
          <a:p>
            <a:pPr lvl="0"/>
            <a:r>
              <a:rPr lang="en-US" sz="1600" dirty="0">
                <a:latin typeface="Times New Roman" panose="02020603050405020304" pitchFamily="18" charset="0"/>
                <a:cs typeface="Times New Roman" panose="02020603050405020304" pitchFamily="18" charset="0"/>
              </a:rPr>
              <a:t>Then, a primitive impedance matrix is built using the </a:t>
            </a:r>
            <a:r>
              <a:rPr lang="en-US" sz="1600" dirty="0" err="1">
                <a:latin typeface="Times New Roman" panose="02020603050405020304" pitchFamily="18" charset="0"/>
                <a:cs typeface="Times New Roman" panose="02020603050405020304" pitchFamily="18" charset="0"/>
              </a:rPr>
              <a:t>calcualted</a:t>
            </a:r>
            <a:r>
              <a:rPr lang="en-US" sz="1600" dirty="0">
                <a:latin typeface="Times New Roman" panose="02020603050405020304" pitchFamily="18" charset="0"/>
                <a:cs typeface="Times New Roman" panose="02020603050405020304" pitchFamily="18" charset="0"/>
              </a:rPr>
              <a:t> self- and mutual-impedances: </a:t>
            </a:r>
            <a:endParaRPr lang="en-US" sz="1600" dirty="0"/>
          </a:p>
          <a:p>
            <a:endParaRPr lang="en-US" sz="1000" baseline="30000" dirty="0"/>
          </a:p>
        </p:txBody>
      </p:sp>
    </p:spTree>
    <p:extLst>
      <p:ext uri="{BB962C8B-B14F-4D97-AF65-F5344CB8AC3E}">
        <p14:creationId xmlns:p14="http://schemas.microsoft.com/office/powerpoint/2010/main" val="38563280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57</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0" name="Rectangle 9"/>
          <p:cNvSpPr/>
          <p:nvPr/>
        </p:nvSpPr>
        <p:spPr>
          <a:xfrm>
            <a:off x="927421" y="1143000"/>
            <a:ext cx="3472425"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Primary Distribution System</a:t>
            </a:r>
            <a:endParaRPr lang="en-US" dirty="0"/>
          </a:p>
        </p:txBody>
      </p:sp>
      <p:sp>
        <p:nvSpPr>
          <p:cNvPr id="8" name="Rectangle 7"/>
          <p:cNvSpPr/>
          <p:nvPr/>
        </p:nvSpPr>
        <p:spPr>
          <a:xfrm>
            <a:off x="1295400" y="1535668"/>
            <a:ext cx="1332416" cy="369332"/>
          </a:xfrm>
          <a:prstGeom prst="rect">
            <a:avLst/>
          </a:prstGeom>
        </p:spPr>
        <p:txBody>
          <a:bodyPr wrap="none">
            <a:spAutoFit/>
          </a:bodyPr>
          <a:lstStyle/>
          <a:p>
            <a:r>
              <a:rPr lang="en-US" sz="1800" dirty="0">
                <a:solidFill>
                  <a:srgbClr val="000000"/>
                </a:solidFill>
                <a:latin typeface="Times New Roman" panose="02020603050405020304" pitchFamily="18" charset="0"/>
                <a:cs typeface="Times New Roman" panose="02020603050405020304" pitchFamily="18" charset="0"/>
              </a:rPr>
              <a:t>Line Model:</a:t>
            </a:r>
            <a:endParaRPr lang="en-US" sz="2000" dirty="0"/>
          </a:p>
        </p:txBody>
      </p:sp>
      <p:sp>
        <p:nvSpPr>
          <p:cNvPr id="29" name="TextBox 28"/>
          <p:cNvSpPr txBox="1"/>
          <p:nvPr/>
        </p:nvSpPr>
        <p:spPr>
          <a:xfrm>
            <a:off x="1295400" y="3896789"/>
            <a:ext cx="6689087" cy="441146"/>
          </a:xfrm>
          <a:prstGeom prst="rect">
            <a:avLst/>
          </a:prstGeom>
          <a:noFill/>
        </p:spPr>
        <p:txBody>
          <a:bodyPr wrap="square" rtlCol="0">
            <a:spAutoFit/>
          </a:bodyPr>
          <a:lstStyle/>
          <a:p>
            <a:pPr lvl="0"/>
            <a:r>
              <a:rPr lang="en-US" sz="1600" dirty="0">
                <a:latin typeface="Times New Roman" panose="02020603050405020304" pitchFamily="18" charset="0"/>
                <a:cs typeface="Times New Roman" panose="02020603050405020304" pitchFamily="18" charset="0"/>
              </a:rPr>
              <a:t>After that, the primitive impedance matrix is partitioned into four matrices:</a:t>
            </a:r>
            <a:endParaRPr lang="en-US" sz="1600" dirty="0"/>
          </a:p>
          <a:p>
            <a:endParaRPr lang="en-US" sz="1000" baseline="30000" dirty="0"/>
          </a:p>
        </p:txBody>
      </p:sp>
      <p:pic>
        <p:nvPicPr>
          <p:cNvPr id="34" name="Picture 33"/>
          <p:cNvPicPr>
            <a:picLocks noChangeAspect="1"/>
          </p:cNvPicPr>
          <p:nvPr/>
        </p:nvPicPr>
        <p:blipFill>
          <a:blip r:embed="rId3"/>
          <a:stretch>
            <a:fillRect/>
          </a:stretch>
        </p:blipFill>
        <p:spPr>
          <a:xfrm>
            <a:off x="2133600" y="1838325"/>
            <a:ext cx="5295900" cy="2047875"/>
          </a:xfrm>
          <a:prstGeom prst="rect">
            <a:avLst/>
          </a:prstGeom>
        </p:spPr>
      </p:pic>
      <p:grpSp>
        <p:nvGrpSpPr>
          <p:cNvPr id="35" name="Group 34"/>
          <p:cNvGrpSpPr/>
          <p:nvPr/>
        </p:nvGrpSpPr>
        <p:grpSpPr>
          <a:xfrm>
            <a:off x="3097841" y="4181415"/>
            <a:ext cx="2872118" cy="781050"/>
            <a:chOff x="457200" y="5317960"/>
            <a:chExt cx="2872118" cy="781050"/>
          </a:xfrm>
        </p:grpSpPr>
        <p:pic>
          <p:nvPicPr>
            <p:cNvPr id="36" name="Picture 35"/>
            <p:cNvPicPr>
              <a:picLocks noChangeAspect="1"/>
            </p:cNvPicPr>
            <p:nvPr/>
          </p:nvPicPr>
          <p:blipFill>
            <a:blip r:embed="rId4"/>
            <a:stretch>
              <a:fillRect/>
            </a:stretch>
          </p:blipFill>
          <p:spPr>
            <a:xfrm>
              <a:off x="457200" y="5317960"/>
              <a:ext cx="2247900" cy="781050"/>
            </a:xfrm>
            <a:prstGeom prst="rect">
              <a:avLst/>
            </a:prstGeom>
          </p:spPr>
        </p:pic>
        <p:pic>
          <p:nvPicPr>
            <p:cNvPr id="37" name="Picture 36"/>
            <p:cNvPicPr>
              <a:picLocks noChangeAspect="1"/>
            </p:cNvPicPr>
            <p:nvPr/>
          </p:nvPicPr>
          <p:blipFill>
            <a:blip r:embed="rId5"/>
            <a:stretch>
              <a:fillRect/>
            </a:stretch>
          </p:blipFill>
          <p:spPr>
            <a:xfrm>
              <a:off x="2700668" y="5395912"/>
              <a:ext cx="628650" cy="638175"/>
            </a:xfrm>
            <a:prstGeom prst="rect">
              <a:avLst/>
            </a:prstGeom>
          </p:spPr>
        </p:pic>
      </p:grpSp>
      <p:grpSp>
        <p:nvGrpSpPr>
          <p:cNvPr id="38" name="Group 37"/>
          <p:cNvGrpSpPr/>
          <p:nvPr/>
        </p:nvGrpSpPr>
        <p:grpSpPr>
          <a:xfrm>
            <a:off x="3056256" y="5519772"/>
            <a:ext cx="3450587" cy="390456"/>
            <a:chOff x="3978913" y="5458863"/>
            <a:chExt cx="3450587" cy="390456"/>
          </a:xfrm>
        </p:grpSpPr>
        <p:pic>
          <p:nvPicPr>
            <p:cNvPr id="39" name="Picture 38"/>
            <p:cNvPicPr>
              <a:picLocks noChangeAspect="1"/>
            </p:cNvPicPr>
            <p:nvPr/>
          </p:nvPicPr>
          <p:blipFill>
            <a:blip r:embed="rId6"/>
            <a:stretch>
              <a:fillRect/>
            </a:stretch>
          </p:blipFill>
          <p:spPr>
            <a:xfrm>
              <a:off x="3978913" y="5477844"/>
              <a:ext cx="2762250" cy="371475"/>
            </a:xfrm>
            <a:prstGeom prst="rect">
              <a:avLst/>
            </a:prstGeom>
          </p:spPr>
        </p:pic>
        <p:pic>
          <p:nvPicPr>
            <p:cNvPr id="40" name="Picture 39"/>
            <p:cNvPicPr>
              <a:picLocks noChangeAspect="1"/>
            </p:cNvPicPr>
            <p:nvPr/>
          </p:nvPicPr>
          <p:blipFill>
            <a:blip r:embed="rId7"/>
            <a:stretch>
              <a:fillRect/>
            </a:stretch>
          </p:blipFill>
          <p:spPr>
            <a:xfrm>
              <a:off x="6819900" y="5458863"/>
              <a:ext cx="609600" cy="352425"/>
            </a:xfrm>
            <a:prstGeom prst="rect">
              <a:avLst/>
            </a:prstGeom>
          </p:spPr>
        </p:pic>
      </p:grpSp>
      <p:sp>
        <p:nvSpPr>
          <p:cNvPr id="20" name="TextBox 19"/>
          <p:cNvSpPr txBox="1"/>
          <p:nvPr/>
        </p:nvSpPr>
        <p:spPr>
          <a:xfrm>
            <a:off x="1295399" y="4883897"/>
            <a:ext cx="7696201" cy="687368"/>
          </a:xfrm>
          <a:prstGeom prst="rect">
            <a:avLst/>
          </a:prstGeom>
          <a:noFill/>
        </p:spPr>
        <p:txBody>
          <a:bodyPr wrap="square" rtlCol="0">
            <a:spAutoFit/>
          </a:bodyPr>
          <a:lstStyle/>
          <a:p>
            <a:pPr lvl="0"/>
            <a:r>
              <a:rPr lang="en-US" sz="1600" dirty="0">
                <a:latin typeface="Times New Roman" panose="02020603050405020304" pitchFamily="18" charset="0"/>
                <a:cs typeface="Times New Roman" panose="02020603050405020304" pitchFamily="18" charset="0"/>
              </a:rPr>
              <a:t>Finally, the primitive impedance matrix is reduced to a 3*3 phase frame matrix consisting of the self and mutual equivalent impedances for the three phases</a:t>
            </a:r>
            <a:endParaRPr lang="en-US" sz="1600" dirty="0"/>
          </a:p>
          <a:p>
            <a:endParaRPr lang="en-US" sz="1000" baseline="30000" dirty="0"/>
          </a:p>
        </p:txBody>
      </p:sp>
    </p:spTree>
    <p:extLst>
      <p:ext uri="{BB962C8B-B14F-4D97-AF65-F5344CB8AC3E}">
        <p14:creationId xmlns:p14="http://schemas.microsoft.com/office/powerpoint/2010/main" val="3085988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58</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0" name="Rectangle 9"/>
          <p:cNvSpPr/>
          <p:nvPr/>
        </p:nvSpPr>
        <p:spPr>
          <a:xfrm>
            <a:off x="927421" y="1143000"/>
            <a:ext cx="3472425"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Primary Distribution System</a:t>
            </a:r>
            <a:endParaRPr lang="en-US" dirty="0"/>
          </a:p>
        </p:txBody>
      </p:sp>
      <p:sp>
        <p:nvSpPr>
          <p:cNvPr id="8" name="Rectangle 7"/>
          <p:cNvSpPr/>
          <p:nvPr/>
        </p:nvSpPr>
        <p:spPr>
          <a:xfrm>
            <a:off x="1295400" y="1535668"/>
            <a:ext cx="1332416" cy="369332"/>
          </a:xfrm>
          <a:prstGeom prst="rect">
            <a:avLst/>
          </a:prstGeom>
        </p:spPr>
        <p:txBody>
          <a:bodyPr wrap="none">
            <a:spAutoFit/>
          </a:bodyPr>
          <a:lstStyle/>
          <a:p>
            <a:r>
              <a:rPr lang="en-US" sz="1800" dirty="0">
                <a:solidFill>
                  <a:srgbClr val="000000"/>
                </a:solidFill>
                <a:latin typeface="Times New Roman" panose="02020603050405020304" pitchFamily="18" charset="0"/>
                <a:cs typeface="Times New Roman" panose="02020603050405020304" pitchFamily="18" charset="0"/>
              </a:rPr>
              <a:t>Line Model:</a:t>
            </a:r>
            <a:endParaRPr lang="en-US" sz="2000" dirty="0"/>
          </a:p>
        </p:txBody>
      </p:sp>
      <p:sp>
        <p:nvSpPr>
          <p:cNvPr id="20" name="TextBox 19"/>
          <p:cNvSpPr txBox="1"/>
          <p:nvPr/>
        </p:nvSpPr>
        <p:spPr>
          <a:xfrm>
            <a:off x="1295400" y="1905000"/>
            <a:ext cx="7391400" cy="933589"/>
          </a:xfrm>
          <a:prstGeom prst="rect">
            <a:avLst/>
          </a:prstGeom>
          <a:noFill/>
        </p:spPr>
        <p:txBody>
          <a:bodyPr wrap="square" rtlCol="0">
            <a:spAutoFit/>
          </a:bodyPr>
          <a:lstStyle/>
          <a:p>
            <a:pPr lvl="0"/>
            <a:r>
              <a:rPr lang="en-US" sz="1600" dirty="0">
                <a:latin typeface="Times New Roman" panose="02020603050405020304" pitchFamily="18" charset="0"/>
                <a:cs typeface="Times New Roman" panose="02020603050405020304" pitchFamily="18" charset="0"/>
              </a:rPr>
              <a:t>To calculate </a:t>
            </a:r>
            <a:r>
              <a:rPr lang="en-US" sz="1600" dirty="0" err="1">
                <a:latin typeface="Times New Roman" panose="02020603050405020304" pitchFamily="18" charset="0"/>
                <a:cs typeface="Times New Roman" panose="02020603050405020304" pitchFamily="18" charset="0"/>
              </a:rPr>
              <a:t>Yabc</a:t>
            </a:r>
            <a:r>
              <a:rPr lang="en-US" sz="1600" dirty="0">
                <a:latin typeface="Times New Roman" panose="02020603050405020304" pitchFamily="18" charset="0"/>
                <a:cs typeface="Times New Roman" panose="02020603050405020304" pitchFamily="18" charset="0"/>
              </a:rPr>
              <a:t> matrix of an overhead line, first, we calculate the self and mutual potential coefficients using </a:t>
            </a:r>
            <a:r>
              <a:rPr lang="en-US" sz="1600" b="1" i="1" dirty="0">
                <a:latin typeface="Times New Roman" panose="02020603050405020304" pitchFamily="18" charset="0"/>
                <a:cs typeface="Times New Roman" panose="02020603050405020304" pitchFamily="18" charset="0"/>
              </a:rPr>
              <a:t>conductor</a:t>
            </a:r>
            <a:r>
              <a:rPr lang="en-US" sz="1600" dirty="0">
                <a:latin typeface="Times New Roman" panose="02020603050405020304" pitchFamily="18" charset="0"/>
                <a:cs typeface="Times New Roman" panose="02020603050405020304" pitchFamily="18" charset="0"/>
              </a:rPr>
              <a:t> and </a:t>
            </a:r>
            <a:r>
              <a:rPr lang="en-US" sz="1600" b="1" i="1" dirty="0">
                <a:latin typeface="Times New Roman" panose="02020603050405020304" pitchFamily="18" charset="0"/>
                <a:cs typeface="Times New Roman" panose="02020603050405020304" pitchFamily="18" charset="0"/>
              </a:rPr>
              <a:t>construction</a:t>
            </a:r>
            <a:r>
              <a:rPr lang="en-US" sz="1600" dirty="0">
                <a:latin typeface="Times New Roman" panose="02020603050405020304" pitchFamily="18" charset="0"/>
                <a:cs typeface="Times New Roman" panose="02020603050405020304" pitchFamily="18" charset="0"/>
              </a:rPr>
              <a:t> information. The two equations used for calculating self and mutual potential coefficients are as follows:</a:t>
            </a:r>
            <a:endParaRPr lang="en-US" sz="1600" dirty="0"/>
          </a:p>
          <a:p>
            <a:endParaRPr lang="en-US" sz="1000" baseline="30000" dirty="0"/>
          </a:p>
        </p:txBody>
      </p:sp>
      <p:pic>
        <p:nvPicPr>
          <p:cNvPr id="6" name="Picture 5"/>
          <p:cNvPicPr>
            <a:picLocks noChangeAspect="1"/>
          </p:cNvPicPr>
          <p:nvPr/>
        </p:nvPicPr>
        <p:blipFill>
          <a:blip r:embed="rId3"/>
          <a:stretch>
            <a:fillRect/>
          </a:stretch>
        </p:blipFill>
        <p:spPr>
          <a:xfrm>
            <a:off x="3810000" y="2743200"/>
            <a:ext cx="2514600" cy="495414"/>
          </a:xfrm>
          <a:prstGeom prst="rect">
            <a:avLst/>
          </a:prstGeom>
        </p:spPr>
      </p:pic>
      <p:pic>
        <p:nvPicPr>
          <p:cNvPr id="7" name="Picture 6"/>
          <p:cNvPicPr>
            <a:picLocks noChangeAspect="1"/>
          </p:cNvPicPr>
          <p:nvPr/>
        </p:nvPicPr>
        <p:blipFill>
          <a:blip r:embed="rId4"/>
          <a:stretch>
            <a:fillRect/>
          </a:stretch>
        </p:blipFill>
        <p:spPr>
          <a:xfrm>
            <a:off x="3870158" y="3215038"/>
            <a:ext cx="2454442" cy="518762"/>
          </a:xfrm>
          <a:prstGeom prst="rect">
            <a:avLst/>
          </a:prstGeom>
        </p:spPr>
      </p:pic>
      <p:sp>
        <p:nvSpPr>
          <p:cNvPr id="9" name="Rectangle 8"/>
          <p:cNvSpPr/>
          <p:nvPr/>
        </p:nvSpPr>
        <p:spPr>
          <a:xfrm>
            <a:off x="935442" y="5587682"/>
            <a:ext cx="4854388" cy="461665"/>
          </a:xfrm>
          <a:prstGeom prst="rect">
            <a:avLst/>
          </a:prstGeom>
        </p:spPr>
        <p:txBody>
          <a:bodyPr wrap="square">
            <a:spAutoFit/>
          </a:bodyPr>
          <a:lstStyle/>
          <a:p>
            <a:r>
              <a:rPr lang="en-US" sz="1200" i="1" dirty="0" err="1"/>
              <a:t>S</a:t>
            </a:r>
            <a:r>
              <a:rPr lang="en-US" sz="1200" i="1" baseline="-25000" dirty="0" err="1"/>
              <a:t>ii</a:t>
            </a:r>
            <a:r>
              <a:rPr lang="en-US" sz="1200" dirty="0"/>
              <a:t> = distance from Conductor </a:t>
            </a:r>
            <a:r>
              <a:rPr lang="en-US" sz="1200" dirty="0" err="1"/>
              <a:t>i</a:t>
            </a:r>
            <a:r>
              <a:rPr lang="en-US" sz="1200" dirty="0"/>
              <a:t> to its image </a:t>
            </a:r>
            <a:r>
              <a:rPr lang="en-US" sz="1200" dirty="0" err="1"/>
              <a:t>i</a:t>
            </a:r>
            <a:r>
              <a:rPr lang="en-US" sz="1200" dirty="0"/>
              <a:t>’ (ft.)</a:t>
            </a:r>
          </a:p>
          <a:p>
            <a:r>
              <a:rPr lang="en-US" sz="1200" i="1" dirty="0" err="1"/>
              <a:t>S</a:t>
            </a:r>
            <a:r>
              <a:rPr lang="en-US" sz="1200" i="1" baseline="-25000" dirty="0" err="1"/>
              <a:t>ij</a:t>
            </a:r>
            <a:r>
              <a:rPr lang="en-US" sz="1200" dirty="0"/>
              <a:t> = distance from Conductor </a:t>
            </a:r>
            <a:r>
              <a:rPr lang="en-US" sz="1200" dirty="0" err="1"/>
              <a:t>i</a:t>
            </a:r>
            <a:r>
              <a:rPr lang="en-US" sz="1200" dirty="0"/>
              <a:t> to the image of Conductor j (ft.)</a:t>
            </a:r>
          </a:p>
        </p:txBody>
      </p:sp>
      <p:sp>
        <p:nvSpPr>
          <p:cNvPr id="41" name="Rectangle 40"/>
          <p:cNvSpPr/>
          <p:nvPr/>
        </p:nvSpPr>
        <p:spPr>
          <a:xfrm>
            <a:off x="5229018" y="5587681"/>
            <a:ext cx="3931024" cy="461665"/>
          </a:xfrm>
          <a:prstGeom prst="rect">
            <a:avLst/>
          </a:prstGeom>
        </p:spPr>
        <p:txBody>
          <a:bodyPr wrap="square">
            <a:spAutoFit/>
          </a:bodyPr>
          <a:lstStyle/>
          <a:p>
            <a:r>
              <a:rPr lang="en-US" sz="1200" i="1" dirty="0" err="1"/>
              <a:t>D</a:t>
            </a:r>
            <a:r>
              <a:rPr lang="en-US" sz="1200" i="1" baseline="-25000" dirty="0" err="1"/>
              <a:t>ij</a:t>
            </a:r>
            <a:r>
              <a:rPr lang="en-US" sz="1200" dirty="0"/>
              <a:t> = distance from Conductor </a:t>
            </a:r>
            <a:r>
              <a:rPr lang="en-US" sz="1200" dirty="0" err="1"/>
              <a:t>i</a:t>
            </a:r>
            <a:r>
              <a:rPr lang="en-US" sz="1200" dirty="0"/>
              <a:t> to Conductor j (ft.)</a:t>
            </a:r>
          </a:p>
          <a:p>
            <a:r>
              <a:rPr lang="en-US" sz="1200" i="1" dirty="0" err="1"/>
              <a:t>RD</a:t>
            </a:r>
            <a:r>
              <a:rPr lang="en-US" sz="1200" i="1" baseline="-25000" dirty="0" err="1"/>
              <a:t>i</a:t>
            </a:r>
            <a:r>
              <a:rPr lang="en-US" sz="1200" dirty="0"/>
              <a:t>= radius of Conductor </a:t>
            </a:r>
            <a:r>
              <a:rPr lang="en-US" sz="1200" dirty="0" err="1"/>
              <a:t>i</a:t>
            </a:r>
            <a:r>
              <a:rPr lang="en-US" sz="1200" dirty="0"/>
              <a:t> in ft.</a:t>
            </a:r>
          </a:p>
        </p:txBody>
      </p:sp>
      <p:sp>
        <p:nvSpPr>
          <p:cNvPr id="42" name="TextBox 41"/>
          <p:cNvSpPr txBox="1"/>
          <p:nvPr/>
        </p:nvSpPr>
        <p:spPr>
          <a:xfrm>
            <a:off x="1340224" y="3657600"/>
            <a:ext cx="7391400" cy="441146"/>
          </a:xfrm>
          <a:prstGeom prst="rect">
            <a:avLst/>
          </a:prstGeom>
          <a:noFill/>
        </p:spPr>
        <p:txBody>
          <a:bodyPr wrap="square" rtlCol="0">
            <a:spAutoFit/>
          </a:bodyPr>
          <a:lstStyle/>
          <a:p>
            <a:pPr lvl="0"/>
            <a:r>
              <a:rPr lang="en-US" sz="1600" dirty="0">
                <a:latin typeface="Times New Roman" panose="02020603050405020304" pitchFamily="18" charset="0"/>
                <a:cs typeface="Times New Roman" panose="02020603050405020304" pitchFamily="18" charset="0"/>
              </a:rPr>
              <a:t>Then, the primitive potential coefficient matrix is built as</a:t>
            </a:r>
            <a:endParaRPr lang="en-US" sz="1600" dirty="0"/>
          </a:p>
          <a:p>
            <a:endParaRPr lang="en-US" sz="1000" baseline="30000" dirty="0"/>
          </a:p>
        </p:txBody>
      </p:sp>
      <p:pic>
        <p:nvPicPr>
          <p:cNvPr id="11" name="Picture 10"/>
          <p:cNvPicPr>
            <a:picLocks noChangeAspect="1"/>
          </p:cNvPicPr>
          <p:nvPr/>
        </p:nvPicPr>
        <p:blipFill>
          <a:blip r:embed="rId5"/>
          <a:stretch>
            <a:fillRect/>
          </a:stretch>
        </p:blipFill>
        <p:spPr>
          <a:xfrm>
            <a:off x="3503613" y="4038600"/>
            <a:ext cx="2959100" cy="1517293"/>
          </a:xfrm>
          <a:prstGeom prst="rect">
            <a:avLst/>
          </a:prstGeom>
        </p:spPr>
      </p:pic>
    </p:spTree>
    <p:extLst>
      <p:ext uri="{BB962C8B-B14F-4D97-AF65-F5344CB8AC3E}">
        <p14:creationId xmlns:p14="http://schemas.microsoft.com/office/powerpoint/2010/main" val="40165616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59</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0" name="Rectangle 9"/>
          <p:cNvSpPr/>
          <p:nvPr/>
        </p:nvSpPr>
        <p:spPr>
          <a:xfrm>
            <a:off x="927421" y="1143000"/>
            <a:ext cx="3472425"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Primary Distribution System</a:t>
            </a:r>
            <a:endParaRPr lang="en-US" dirty="0"/>
          </a:p>
        </p:txBody>
      </p:sp>
      <p:sp>
        <p:nvSpPr>
          <p:cNvPr id="8" name="Rectangle 7"/>
          <p:cNvSpPr/>
          <p:nvPr/>
        </p:nvSpPr>
        <p:spPr>
          <a:xfrm>
            <a:off x="1295400" y="1535668"/>
            <a:ext cx="1332416" cy="369332"/>
          </a:xfrm>
          <a:prstGeom prst="rect">
            <a:avLst/>
          </a:prstGeom>
        </p:spPr>
        <p:txBody>
          <a:bodyPr wrap="none">
            <a:spAutoFit/>
          </a:bodyPr>
          <a:lstStyle/>
          <a:p>
            <a:r>
              <a:rPr lang="en-US" sz="1800" dirty="0">
                <a:solidFill>
                  <a:srgbClr val="000000"/>
                </a:solidFill>
                <a:latin typeface="Times New Roman" panose="02020603050405020304" pitchFamily="18" charset="0"/>
                <a:cs typeface="Times New Roman" panose="02020603050405020304" pitchFamily="18" charset="0"/>
              </a:rPr>
              <a:t>Line Model:</a:t>
            </a:r>
            <a:endParaRPr lang="en-US" sz="2000" dirty="0"/>
          </a:p>
        </p:txBody>
      </p:sp>
      <p:sp>
        <p:nvSpPr>
          <p:cNvPr id="42" name="TextBox 41"/>
          <p:cNvSpPr txBox="1"/>
          <p:nvPr/>
        </p:nvSpPr>
        <p:spPr>
          <a:xfrm>
            <a:off x="1277471" y="1981200"/>
            <a:ext cx="7391400" cy="441146"/>
          </a:xfrm>
          <a:prstGeom prst="rect">
            <a:avLst/>
          </a:prstGeom>
          <a:noFill/>
        </p:spPr>
        <p:txBody>
          <a:bodyPr wrap="square" rtlCol="0">
            <a:spAutoFit/>
          </a:bodyPr>
          <a:lstStyle/>
          <a:p>
            <a:pPr lvl="0"/>
            <a:r>
              <a:rPr lang="en-US" sz="1600" dirty="0">
                <a:latin typeface="Times New Roman" panose="02020603050405020304" pitchFamily="18" charset="0"/>
                <a:cs typeface="Times New Roman" panose="02020603050405020304" pitchFamily="18" charset="0"/>
              </a:rPr>
              <a:t>Then, the primitive potential coefficient matrix is partitioned into four matrices</a:t>
            </a:r>
            <a:endParaRPr lang="en-US" sz="1600" dirty="0"/>
          </a:p>
          <a:p>
            <a:endParaRPr lang="en-US" sz="1000" baseline="30000" dirty="0"/>
          </a:p>
        </p:txBody>
      </p:sp>
      <p:pic>
        <p:nvPicPr>
          <p:cNvPr id="3" name="Picture 2"/>
          <p:cNvPicPr>
            <a:picLocks noChangeAspect="1"/>
          </p:cNvPicPr>
          <p:nvPr/>
        </p:nvPicPr>
        <p:blipFill>
          <a:blip r:embed="rId3"/>
          <a:stretch>
            <a:fillRect/>
          </a:stretch>
        </p:blipFill>
        <p:spPr>
          <a:xfrm>
            <a:off x="3256052" y="2286000"/>
            <a:ext cx="2287587" cy="724538"/>
          </a:xfrm>
          <a:prstGeom prst="rect">
            <a:avLst/>
          </a:prstGeom>
        </p:spPr>
      </p:pic>
      <p:pic>
        <p:nvPicPr>
          <p:cNvPr id="12" name="Picture 11"/>
          <p:cNvPicPr>
            <a:picLocks noChangeAspect="1"/>
          </p:cNvPicPr>
          <p:nvPr/>
        </p:nvPicPr>
        <p:blipFill>
          <a:blip r:embed="rId4"/>
          <a:stretch>
            <a:fillRect/>
          </a:stretch>
        </p:blipFill>
        <p:spPr>
          <a:xfrm>
            <a:off x="3102349" y="3625984"/>
            <a:ext cx="3419475" cy="409575"/>
          </a:xfrm>
          <a:prstGeom prst="rect">
            <a:avLst/>
          </a:prstGeom>
        </p:spPr>
      </p:pic>
      <p:sp>
        <p:nvSpPr>
          <p:cNvPr id="17" name="TextBox 16"/>
          <p:cNvSpPr txBox="1"/>
          <p:nvPr/>
        </p:nvSpPr>
        <p:spPr>
          <a:xfrm>
            <a:off x="1295400" y="2987854"/>
            <a:ext cx="7391400" cy="687368"/>
          </a:xfrm>
          <a:prstGeom prst="rect">
            <a:avLst/>
          </a:prstGeom>
          <a:noFill/>
        </p:spPr>
        <p:txBody>
          <a:bodyPr wrap="square" rtlCol="0">
            <a:spAutoFit/>
          </a:bodyPr>
          <a:lstStyle/>
          <a:p>
            <a:pPr lvl="0"/>
            <a:r>
              <a:rPr lang="en-US" sz="1600" dirty="0">
                <a:latin typeface="Times New Roman" panose="02020603050405020304" pitchFamily="18" charset="0"/>
                <a:cs typeface="Times New Roman" panose="02020603050405020304" pitchFamily="18" charset="0"/>
              </a:rPr>
              <a:t>After that the primitive coefficient matrix is reduced using the </a:t>
            </a:r>
            <a:r>
              <a:rPr lang="en-US" sz="1600" dirty="0" err="1">
                <a:latin typeface="Times New Roman" panose="02020603050405020304" pitchFamily="18" charset="0"/>
                <a:cs typeface="Times New Roman" panose="02020603050405020304" pitchFamily="18" charset="0"/>
              </a:rPr>
              <a:t>Kron</a:t>
            </a:r>
            <a:r>
              <a:rPr lang="en-US" sz="1600" dirty="0">
                <a:latin typeface="Times New Roman" panose="02020603050405020304" pitchFamily="18" charset="0"/>
                <a:cs typeface="Times New Roman" panose="02020603050405020304" pitchFamily="18" charset="0"/>
              </a:rPr>
              <a:t> reduction method to a 3*3 phase potential coefficient matrix</a:t>
            </a:r>
            <a:endParaRPr lang="en-US" sz="1600" dirty="0"/>
          </a:p>
          <a:p>
            <a:endParaRPr lang="en-US" sz="1000" baseline="30000" dirty="0"/>
          </a:p>
        </p:txBody>
      </p:sp>
      <p:sp>
        <p:nvSpPr>
          <p:cNvPr id="13" name="Rectangle 12"/>
          <p:cNvSpPr/>
          <p:nvPr/>
        </p:nvSpPr>
        <p:spPr>
          <a:xfrm>
            <a:off x="1299882" y="4011682"/>
            <a:ext cx="7198659" cy="338554"/>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The inverse of the potential coefficient matrix will give us the </a:t>
            </a:r>
            <a:r>
              <a:rPr lang="en-US" sz="1600" b="1" i="1" dirty="0">
                <a:latin typeface="Times New Roman" panose="02020603050405020304" pitchFamily="18" charset="0"/>
                <a:cs typeface="Times New Roman" panose="02020603050405020304" pitchFamily="18" charset="0"/>
              </a:rPr>
              <a:t>capacitance matrix</a:t>
            </a:r>
          </a:p>
        </p:txBody>
      </p:sp>
      <p:pic>
        <p:nvPicPr>
          <p:cNvPr id="14" name="Picture 13"/>
          <p:cNvPicPr>
            <a:picLocks noChangeAspect="1"/>
          </p:cNvPicPr>
          <p:nvPr/>
        </p:nvPicPr>
        <p:blipFill>
          <a:blip r:embed="rId5"/>
          <a:stretch>
            <a:fillRect/>
          </a:stretch>
        </p:blipFill>
        <p:spPr>
          <a:xfrm>
            <a:off x="3733800" y="4380627"/>
            <a:ext cx="1714500" cy="447675"/>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7890FF0-7A90-464B-9B22-29A1AAE33686}"/>
                  </a:ext>
                </a:extLst>
              </p:cNvPr>
              <p:cNvSpPr txBox="1"/>
              <p:nvPr/>
            </p:nvSpPr>
            <p:spPr>
              <a:xfrm>
                <a:off x="3886200" y="5105400"/>
                <a:ext cx="1828800" cy="276999"/>
              </a:xfrm>
              <a:prstGeom prst="rect">
                <a:avLst/>
              </a:prstGeom>
              <a:noFill/>
            </p:spPr>
            <p:txBody>
              <a:bodyPr wrap="square" lIns="0" tIns="0" rIns="0" bIns="0" rtlCol="0">
                <a:spAutoFit/>
              </a:bodyPr>
              <a:lstStyle/>
              <a:p>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𝑌</m:t>
                        </m:r>
                      </m:e>
                      <m:sub>
                        <m:r>
                          <a:rPr lang="en-US" sz="1800" b="0" i="1" smtClean="0">
                            <a:latin typeface="Cambria Math" panose="02040503050406030204" pitchFamily="18" charset="0"/>
                          </a:rPr>
                          <m:t>𝑎𝑏𝑐</m:t>
                        </m:r>
                      </m:sub>
                    </m:sSub>
                    <m:r>
                      <a:rPr lang="en-US" sz="1800" b="0" i="1" smtClean="0">
                        <a:latin typeface="Cambria Math" panose="02040503050406030204" pitchFamily="18" charset="0"/>
                        <a:ea typeface="Cambria Math" panose="02040503050406030204" pitchFamily="18" charset="0"/>
                      </a:rPr>
                      <m:t>=</m:t>
                    </m:r>
                  </m:oMath>
                </a14:m>
                <a:r>
                  <a:rPr lang="en-US" sz="1800" dirty="0">
                    <a:ea typeface="Cambria Math" panose="02040503050406030204" pitchFamily="18" charset="0"/>
                  </a:rPr>
                  <a:t> </a:t>
                </a:r>
                <a14:m>
                  <m:oMath xmlns:m="http://schemas.openxmlformats.org/officeDocument/2006/math">
                    <m:r>
                      <a:rPr lang="en-US" sz="1800" i="1">
                        <a:latin typeface="Cambria Math" panose="02040503050406030204" pitchFamily="18" charset="0"/>
                        <a:ea typeface="Cambria Math" panose="02040503050406030204" pitchFamily="18" charset="0"/>
                      </a:rPr>
                      <m:t>2</m:t>
                    </m:r>
                    <m:r>
                      <a:rPr lang="en-US" sz="1800" i="1">
                        <a:latin typeface="Cambria Math" panose="02040503050406030204" pitchFamily="18" charset="0"/>
                        <a:ea typeface="Cambria Math" panose="02040503050406030204" pitchFamily="18" charset="0"/>
                      </a:rPr>
                      <m:t>𝜋</m:t>
                    </m:r>
                    <m:sSub>
                      <m:sSubPr>
                        <m:ctrlPr>
                          <a:rPr lang="en-US" sz="1800" i="1">
                            <a:latin typeface="Cambria Math" panose="02040503050406030204" pitchFamily="18" charset="0"/>
                          </a:rPr>
                        </m:ctrlPr>
                      </m:sSubPr>
                      <m:e>
                        <m:r>
                          <a:rPr lang="en-US" sz="1800" b="0" i="1" smtClean="0">
                            <a:latin typeface="Cambria Math" panose="02040503050406030204" pitchFamily="18" charset="0"/>
                          </a:rPr>
                          <m:t>𝑓</m:t>
                        </m:r>
                        <m:r>
                          <a:rPr lang="en-US" sz="1800" b="0" i="1" smtClean="0">
                            <a:latin typeface="Cambria Math" panose="02040503050406030204" pitchFamily="18" charset="0"/>
                          </a:rPr>
                          <m:t> </m:t>
                        </m:r>
                        <m:r>
                          <a:rPr lang="en-US" sz="1800" i="1">
                            <a:latin typeface="Cambria Math" panose="02040503050406030204" pitchFamily="18" charset="0"/>
                          </a:rPr>
                          <m:t>𝐶</m:t>
                        </m:r>
                      </m:e>
                      <m:sub>
                        <m:r>
                          <a:rPr lang="en-US" altLang="zh-CN" sz="1800" b="0" i="1" smtClean="0">
                            <a:latin typeface="Cambria Math" panose="02040503050406030204" pitchFamily="18" charset="0"/>
                            <a:ea typeface="Cambria Math" panose="02040503050406030204" pitchFamily="18" charset="0"/>
                          </a:rPr>
                          <m:t>𝑎𝑏𝑐</m:t>
                        </m:r>
                      </m:sub>
                    </m:sSub>
                  </m:oMath>
                </a14:m>
                <a:endParaRPr lang="en-US" sz="1800" dirty="0"/>
              </a:p>
            </p:txBody>
          </p:sp>
        </mc:Choice>
        <mc:Fallback xmlns="">
          <p:sp>
            <p:nvSpPr>
              <p:cNvPr id="15" name="TextBox 14">
                <a:extLst>
                  <a:ext uri="{FF2B5EF4-FFF2-40B4-BE49-F238E27FC236}">
                    <a16:creationId xmlns:a16="http://schemas.microsoft.com/office/drawing/2014/main" id="{77890FF0-7A90-464B-9B22-29A1AAE33686}"/>
                  </a:ext>
                </a:extLst>
              </p:cNvPr>
              <p:cNvSpPr txBox="1">
                <a:spLocks noRot="1" noChangeAspect="1" noMove="1" noResize="1" noEditPoints="1" noAdjustHandles="1" noChangeArrowheads="1" noChangeShapeType="1" noTextEdit="1"/>
              </p:cNvSpPr>
              <p:nvPr/>
            </p:nvSpPr>
            <p:spPr>
              <a:xfrm>
                <a:off x="3886200" y="5105400"/>
                <a:ext cx="1828800" cy="276999"/>
              </a:xfrm>
              <a:prstGeom prst="rect">
                <a:avLst/>
              </a:prstGeom>
              <a:blipFill>
                <a:blip r:embed="rId6"/>
                <a:stretch>
                  <a:fillRect l="-4667" t="-2222" b="-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FC68D35A-33CD-46B8-B272-9F21D1A18335}"/>
                  </a:ext>
                </a:extLst>
              </p:cNvPr>
              <p:cNvSpPr/>
              <p:nvPr/>
            </p:nvSpPr>
            <p:spPr>
              <a:xfrm>
                <a:off x="1259542" y="4766846"/>
                <a:ext cx="7185211" cy="338554"/>
              </a:xfrm>
              <a:prstGeom prst="rect">
                <a:avLst/>
              </a:prstGeom>
            </p:spPr>
            <p:txBody>
              <a:bodyPr wrap="square">
                <a:spAutoFit/>
              </a:bodyPr>
              <a:lstStyle/>
              <a:p>
                <a:r>
                  <a:rPr lang="en-US" sz="1600" dirty="0"/>
                  <a:t>The </a:t>
                </a:r>
                <a:r>
                  <a:rPr lang="en-US" sz="1600" b="1" i="1" dirty="0"/>
                  <a:t>admittance matrix </a:t>
                </a:r>
                <a:r>
                  <a:rPr lang="en-US" sz="1600" dirty="0"/>
                  <a:t>is given by multiplying </a:t>
                </a:r>
                <a:r>
                  <a:rPr lang="en-US" sz="1600" dirty="0" err="1"/>
                  <a:t>Cabc</a:t>
                </a:r>
                <a:r>
                  <a:rPr lang="en-US" sz="1600" dirty="0"/>
                  <a:t> with 2</a:t>
                </a:r>
                <a:r>
                  <a:rPr lang="en-US" sz="1600" dirty="0">
                    <a:ea typeface="Cambria Math" panose="02040503050406030204" pitchFamily="18" charset="0"/>
                  </a:rPr>
                  <a:t> </a:t>
                </a:r>
                <a14:m>
                  <m:oMath xmlns:m="http://schemas.openxmlformats.org/officeDocument/2006/math">
                    <m:r>
                      <a:rPr lang="en-US" sz="1600" i="1">
                        <a:latin typeface="Cambria Math" panose="02040503050406030204" pitchFamily="18" charset="0"/>
                        <a:ea typeface="Cambria Math" panose="02040503050406030204" pitchFamily="18" charset="0"/>
                      </a:rPr>
                      <m:t>𝜋</m:t>
                    </m:r>
                    <m:r>
                      <a:rPr lang="en-US" sz="1600" b="0" i="1" smtClean="0">
                        <a:latin typeface="Cambria Math" panose="02040503050406030204" pitchFamily="18" charset="0"/>
                        <a:ea typeface="Cambria Math" panose="02040503050406030204" pitchFamily="18" charset="0"/>
                      </a:rPr>
                      <m:t>𝑓</m:t>
                    </m:r>
                  </m:oMath>
                </a14:m>
                <a:endParaRPr lang="en-US" sz="1600" dirty="0"/>
              </a:p>
            </p:txBody>
          </p:sp>
        </mc:Choice>
        <mc:Fallback xmlns="">
          <p:sp>
            <p:nvSpPr>
              <p:cNvPr id="16" name="Rectangle 15">
                <a:extLst>
                  <a:ext uri="{FF2B5EF4-FFF2-40B4-BE49-F238E27FC236}">
                    <a16:creationId xmlns:a16="http://schemas.microsoft.com/office/drawing/2014/main" id="{FC68D35A-33CD-46B8-B272-9F21D1A18335}"/>
                  </a:ext>
                </a:extLst>
              </p:cNvPr>
              <p:cNvSpPr>
                <a:spLocks noRot="1" noChangeAspect="1" noMove="1" noResize="1" noEditPoints="1" noAdjustHandles="1" noChangeArrowheads="1" noChangeShapeType="1" noTextEdit="1"/>
              </p:cNvSpPr>
              <p:nvPr/>
            </p:nvSpPr>
            <p:spPr>
              <a:xfrm>
                <a:off x="1259542" y="4766846"/>
                <a:ext cx="7185211" cy="338554"/>
              </a:xfrm>
              <a:prstGeom prst="rect">
                <a:avLst/>
              </a:prstGeom>
              <a:blipFill>
                <a:blip r:embed="rId7"/>
                <a:stretch>
                  <a:fillRect l="-509" t="-5357" b="-21429"/>
                </a:stretch>
              </a:blipFill>
            </p:spPr>
            <p:txBody>
              <a:bodyPr/>
              <a:lstStyle/>
              <a:p>
                <a:r>
                  <a:rPr lang="en-US">
                    <a:noFill/>
                  </a:rPr>
                  <a:t> </a:t>
                </a:r>
              </a:p>
            </p:txBody>
          </p:sp>
        </mc:Fallback>
      </mc:AlternateContent>
    </p:spTree>
    <p:extLst>
      <p:ext uri="{BB962C8B-B14F-4D97-AF65-F5344CB8AC3E}">
        <p14:creationId xmlns:p14="http://schemas.microsoft.com/office/powerpoint/2010/main" val="719732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6</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6680200" cy="507831"/>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Overview of System Information and Raw Data</a:t>
            </a:r>
          </a:p>
          <a:p>
            <a:endParaRPr lang="en-US" sz="1050" baseline="30000" dirty="0"/>
          </a:p>
        </p:txBody>
      </p:sp>
      <p:sp>
        <p:nvSpPr>
          <p:cNvPr id="22" name="TextBox 21"/>
          <p:cNvSpPr txBox="1"/>
          <p:nvPr/>
        </p:nvSpPr>
        <p:spPr>
          <a:xfrm>
            <a:off x="4114800" y="5710793"/>
            <a:ext cx="1905000"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Raw AMI data</a:t>
            </a:r>
          </a:p>
        </p:txBody>
      </p:sp>
      <p:graphicFrame>
        <p:nvGraphicFramePr>
          <p:cNvPr id="3" name="Object 2"/>
          <p:cNvGraphicFramePr>
            <a:graphicFrameLocks noChangeAspect="1"/>
          </p:cNvGraphicFramePr>
          <p:nvPr>
            <p:extLst>
              <p:ext uri="{D42A27DB-BD31-4B8C-83A1-F6EECF244321}">
                <p14:modId xmlns:p14="http://schemas.microsoft.com/office/powerpoint/2010/main" val="3133816724"/>
              </p:ext>
            </p:extLst>
          </p:nvPr>
        </p:nvGraphicFramePr>
        <p:xfrm>
          <a:off x="581212" y="1578530"/>
          <a:ext cx="7972425" cy="4010025"/>
        </p:xfrm>
        <a:graphic>
          <a:graphicData uri="http://schemas.openxmlformats.org/presentationml/2006/ole">
            <mc:AlternateContent xmlns:mc="http://schemas.openxmlformats.org/markup-compatibility/2006">
              <mc:Choice xmlns:v="urn:schemas-microsoft-com:vml" Requires="v">
                <p:oleObj spid="_x0000_s39077" name="Worksheet" r:id="rId4" imgW="7972579" imgH="4010025" progId="Excel.Sheet.12">
                  <p:embed/>
                </p:oleObj>
              </mc:Choice>
              <mc:Fallback>
                <p:oleObj name="Worksheet" r:id="rId4" imgW="7972579" imgH="4010025" progId="Excel.Sheet.12">
                  <p:embed/>
                  <p:pic>
                    <p:nvPicPr>
                      <p:cNvPr id="0" name=""/>
                      <p:cNvPicPr/>
                      <p:nvPr/>
                    </p:nvPicPr>
                    <p:blipFill>
                      <a:blip r:embed="rId5"/>
                      <a:stretch>
                        <a:fillRect/>
                      </a:stretch>
                    </p:blipFill>
                    <p:spPr>
                      <a:xfrm>
                        <a:off x="581212" y="1578530"/>
                        <a:ext cx="7972425" cy="4010025"/>
                      </a:xfrm>
                      <a:prstGeom prst="rect">
                        <a:avLst/>
                      </a:prstGeom>
                    </p:spPr>
                  </p:pic>
                </p:oleObj>
              </mc:Fallback>
            </mc:AlternateContent>
          </a:graphicData>
        </a:graphic>
      </p:graphicFrame>
      <p:sp>
        <p:nvSpPr>
          <p:cNvPr id="6" name="Rectangle 5"/>
          <p:cNvSpPr/>
          <p:nvPr/>
        </p:nvSpPr>
        <p:spPr>
          <a:xfrm>
            <a:off x="-74054" y="1676400"/>
            <a:ext cx="623889" cy="584775"/>
          </a:xfrm>
          <a:prstGeom prst="rect">
            <a:avLst/>
          </a:prstGeom>
        </p:spPr>
        <p:txBody>
          <a:bodyPr wrap="none">
            <a:spAutoFit/>
          </a:bodyPr>
          <a:lstStyle/>
          <a:p>
            <a:pPr algn="ctr"/>
            <a:r>
              <a:rPr lang="en-US" sz="1600" dirty="0">
                <a:solidFill>
                  <a:srgbClr val="FF0000"/>
                </a:solidFill>
                <a:latin typeface="Times New Roman" panose="02020603050405020304" pitchFamily="18" charset="0"/>
                <a:cs typeface="Times New Roman" panose="02020603050405020304" pitchFamily="18" charset="0"/>
              </a:rPr>
              <a:t>one </a:t>
            </a:r>
          </a:p>
          <a:p>
            <a:pPr algn="ctr"/>
            <a:r>
              <a:rPr lang="en-US" sz="1600" dirty="0">
                <a:solidFill>
                  <a:srgbClr val="FF0000"/>
                </a:solidFill>
                <a:latin typeface="Times New Roman" panose="02020603050405020304" pitchFamily="18" charset="0"/>
                <a:cs typeface="Times New Roman" panose="02020603050405020304" pitchFamily="18" charset="0"/>
              </a:rPr>
              <a:t>Acct.</a:t>
            </a:r>
            <a:endParaRPr lang="en-US" sz="1600" dirty="0">
              <a:solidFill>
                <a:srgbClr val="FF0000"/>
              </a:solidFill>
            </a:endParaRPr>
          </a:p>
        </p:txBody>
      </p:sp>
      <p:sp>
        <p:nvSpPr>
          <p:cNvPr id="10" name="Left Brace 9"/>
          <p:cNvSpPr/>
          <p:nvPr/>
        </p:nvSpPr>
        <p:spPr bwMode="auto">
          <a:xfrm>
            <a:off x="412377" y="1752600"/>
            <a:ext cx="197223" cy="439271"/>
          </a:xfrm>
          <a:prstGeom prst="leftBrace">
            <a:avLst>
              <a:gd name="adj1" fmla="val 15432"/>
              <a:gd name="adj2" fmla="val 50000"/>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1" name="Rectangle 10"/>
          <p:cNvSpPr/>
          <p:nvPr/>
        </p:nvSpPr>
        <p:spPr>
          <a:xfrm>
            <a:off x="1630684" y="1036911"/>
            <a:ext cx="3414204" cy="338554"/>
          </a:xfrm>
          <a:prstGeom prst="rect">
            <a:avLst/>
          </a:prstGeom>
        </p:spPr>
        <p:txBody>
          <a:bodyPr wrap="none">
            <a:spAutoFit/>
          </a:bodyPr>
          <a:lstStyle/>
          <a:p>
            <a:pPr algn="ctr"/>
            <a:r>
              <a:rPr lang="en-US" sz="1600" dirty="0">
                <a:solidFill>
                  <a:srgbClr val="FF0000"/>
                </a:solidFill>
                <a:latin typeface="Times New Roman" panose="02020603050405020304" pitchFamily="18" charset="0"/>
                <a:cs typeface="Times New Roman" panose="02020603050405020304" pitchFamily="18" charset="0"/>
              </a:rPr>
              <a:t>Hourly energy &amp; instantaneous voltage</a:t>
            </a:r>
          </a:p>
        </p:txBody>
      </p:sp>
      <p:cxnSp>
        <p:nvCxnSpPr>
          <p:cNvPr id="12" name="Straight Arrow Connector 11"/>
          <p:cNvCxnSpPr/>
          <p:nvPr/>
        </p:nvCxnSpPr>
        <p:spPr bwMode="auto">
          <a:xfrm>
            <a:off x="3505200" y="1375465"/>
            <a:ext cx="0" cy="203065"/>
          </a:xfrm>
          <a:prstGeom prst="straightConnector1">
            <a:avLst/>
          </a:prstGeom>
          <a:solidFill>
            <a:schemeClr val="accent1"/>
          </a:solidFill>
          <a:ln w="12700" cap="flat" cmpd="sng" algn="ctr">
            <a:solidFill>
              <a:srgbClr val="FF0000"/>
            </a:solidFill>
            <a:prstDash val="solid"/>
            <a:round/>
            <a:headEnd type="none" w="med" len="med"/>
            <a:tailEnd type="triangle" w="lg" len="lg"/>
          </a:ln>
          <a:effectLst/>
        </p:spPr>
      </p:cxnSp>
      <p:cxnSp>
        <p:nvCxnSpPr>
          <p:cNvPr id="18" name="Straight Arrow Connector 17"/>
          <p:cNvCxnSpPr/>
          <p:nvPr/>
        </p:nvCxnSpPr>
        <p:spPr bwMode="auto">
          <a:xfrm>
            <a:off x="5791200" y="1375464"/>
            <a:ext cx="0" cy="203065"/>
          </a:xfrm>
          <a:prstGeom prst="straightConnector1">
            <a:avLst/>
          </a:prstGeom>
          <a:solidFill>
            <a:schemeClr val="accent1"/>
          </a:solidFill>
          <a:ln w="12700" cap="flat" cmpd="sng" algn="ctr">
            <a:solidFill>
              <a:srgbClr val="FF0000"/>
            </a:solidFill>
            <a:prstDash val="solid"/>
            <a:round/>
            <a:headEnd type="none" w="med" len="med"/>
            <a:tailEnd type="triangle" w="lg" len="lg"/>
          </a:ln>
          <a:effectLst/>
        </p:spPr>
      </p:cxnSp>
      <p:sp>
        <p:nvSpPr>
          <p:cNvPr id="21" name="Rectangle 20"/>
          <p:cNvSpPr/>
          <p:nvPr/>
        </p:nvSpPr>
        <p:spPr>
          <a:xfrm>
            <a:off x="5485282" y="1036909"/>
            <a:ext cx="611835" cy="338554"/>
          </a:xfrm>
          <a:prstGeom prst="rect">
            <a:avLst/>
          </a:prstGeom>
        </p:spPr>
        <p:txBody>
          <a:bodyPr wrap="none">
            <a:spAutoFit/>
          </a:bodyPr>
          <a:lstStyle/>
          <a:p>
            <a:pPr algn="ctr"/>
            <a:r>
              <a:rPr lang="en-US" sz="1600" dirty="0">
                <a:solidFill>
                  <a:srgbClr val="FF0000"/>
                </a:solidFill>
                <a:latin typeface="Times New Roman" panose="02020603050405020304" pitchFamily="18" charset="0"/>
                <a:cs typeface="Times New Roman" panose="02020603050405020304" pitchFamily="18" charset="0"/>
              </a:rPr>
              <a:t>Time</a:t>
            </a:r>
          </a:p>
        </p:txBody>
      </p:sp>
      <p:sp>
        <p:nvSpPr>
          <p:cNvPr id="23" name="TextBox 22"/>
          <p:cNvSpPr txBox="1"/>
          <p:nvPr/>
        </p:nvSpPr>
        <p:spPr>
          <a:xfrm>
            <a:off x="8585014" y="1714871"/>
            <a:ext cx="381000"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a:t>
            </a:r>
          </a:p>
          <a:p>
            <a:endParaRPr lang="en-US" sz="1050" baseline="30000" dirty="0"/>
          </a:p>
        </p:txBody>
      </p:sp>
      <p:sp>
        <p:nvSpPr>
          <p:cNvPr id="24" name="TextBox 23"/>
          <p:cNvSpPr txBox="1"/>
          <p:nvPr/>
        </p:nvSpPr>
        <p:spPr>
          <a:xfrm>
            <a:off x="838200" y="5537704"/>
            <a:ext cx="381000"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a:t>
            </a:r>
          </a:p>
          <a:p>
            <a:endParaRPr lang="en-US" sz="1050" baseline="30000" dirty="0"/>
          </a:p>
        </p:txBody>
      </p:sp>
    </p:spTree>
    <p:extLst>
      <p:ext uri="{BB962C8B-B14F-4D97-AF65-F5344CB8AC3E}">
        <p14:creationId xmlns:p14="http://schemas.microsoft.com/office/powerpoint/2010/main" val="7264228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60</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0" name="Rectangle 9"/>
          <p:cNvSpPr/>
          <p:nvPr/>
        </p:nvSpPr>
        <p:spPr>
          <a:xfrm>
            <a:off x="927421" y="1143000"/>
            <a:ext cx="3472425"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Primary Distribution System</a:t>
            </a:r>
            <a:endParaRPr lang="en-US" dirty="0"/>
          </a:p>
        </p:txBody>
      </p:sp>
      <p:sp>
        <p:nvSpPr>
          <p:cNvPr id="8" name="Rectangle 7"/>
          <p:cNvSpPr/>
          <p:nvPr/>
        </p:nvSpPr>
        <p:spPr>
          <a:xfrm>
            <a:off x="1295400" y="1535668"/>
            <a:ext cx="1332416" cy="369332"/>
          </a:xfrm>
          <a:prstGeom prst="rect">
            <a:avLst/>
          </a:prstGeom>
        </p:spPr>
        <p:txBody>
          <a:bodyPr wrap="none">
            <a:spAutoFit/>
          </a:bodyPr>
          <a:lstStyle/>
          <a:p>
            <a:r>
              <a:rPr lang="en-US" sz="1800" dirty="0">
                <a:solidFill>
                  <a:srgbClr val="000000"/>
                </a:solidFill>
                <a:latin typeface="Times New Roman" panose="02020603050405020304" pitchFamily="18" charset="0"/>
                <a:cs typeface="Times New Roman" panose="02020603050405020304" pitchFamily="18" charset="0"/>
              </a:rPr>
              <a:t>Line Model:</a:t>
            </a:r>
            <a:endParaRPr lang="en-US" sz="2000" dirty="0"/>
          </a:p>
        </p:txBody>
      </p:sp>
      <p:sp>
        <p:nvSpPr>
          <p:cNvPr id="20" name="TextBox 19"/>
          <p:cNvSpPr txBox="1"/>
          <p:nvPr/>
        </p:nvSpPr>
        <p:spPr>
          <a:xfrm>
            <a:off x="1295400" y="1924725"/>
            <a:ext cx="7391400" cy="687368"/>
          </a:xfrm>
          <a:prstGeom prst="rect">
            <a:avLst/>
          </a:prstGeom>
          <a:noFill/>
        </p:spPr>
        <p:txBody>
          <a:bodyPr wrap="square" rtlCol="0">
            <a:spAutoFit/>
          </a:bodyPr>
          <a:lstStyle/>
          <a:p>
            <a:pPr lvl="0"/>
            <a:r>
              <a:rPr lang="en-US" sz="1600" dirty="0">
                <a:latin typeface="Times New Roman" panose="02020603050405020304" pitchFamily="18" charset="0"/>
                <a:cs typeface="Times New Roman" panose="02020603050405020304" pitchFamily="18" charset="0"/>
              </a:rPr>
              <a:t>For underground cables, the calculation of  shunt admittance matrix is slightly different from that of overhead lines.</a:t>
            </a:r>
            <a:endParaRPr lang="en-US" sz="1600" dirty="0"/>
          </a:p>
          <a:p>
            <a:endParaRPr lang="en-US" sz="1000" baseline="30000" dirty="0"/>
          </a:p>
        </p:txBody>
      </p:sp>
      <p:grpSp>
        <p:nvGrpSpPr>
          <p:cNvPr id="24" name="Group 23"/>
          <p:cNvGrpSpPr/>
          <p:nvPr/>
        </p:nvGrpSpPr>
        <p:grpSpPr>
          <a:xfrm>
            <a:off x="1219200" y="2895600"/>
            <a:ext cx="4271547" cy="2468804"/>
            <a:chOff x="135395" y="3428758"/>
            <a:chExt cx="4271547" cy="2468804"/>
          </a:xfrm>
        </p:grpSpPr>
        <p:pic>
          <p:nvPicPr>
            <p:cNvPr id="25" name="Picture 24"/>
            <p:cNvPicPr>
              <a:picLocks noChangeAspect="1"/>
            </p:cNvPicPr>
            <p:nvPr/>
          </p:nvPicPr>
          <p:blipFill>
            <a:blip r:embed="rId3"/>
            <a:stretch>
              <a:fillRect/>
            </a:stretch>
          </p:blipFill>
          <p:spPr>
            <a:xfrm>
              <a:off x="135395" y="3428758"/>
              <a:ext cx="4271547" cy="1916375"/>
            </a:xfrm>
            <a:prstGeom prst="rect">
              <a:avLst/>
            </a:prstGeom>
          </p:spPr>
        </p:pic>
        <p:pic>
          <p:nvPicPr>
            <p:cNvPr id="26" name="Picture 25"/>
            <p:cNvPicPr>
              <a:picLocks noChangeAspect="1"/>
            </p:cNvPicPr>
            <p:nvPr/>
          </p:nvPicPr>
          <p:blipFill>
            <a:blip r:embed="rId4"/>
            <a:stretch>
              <a:fillRect/>
            </a:stretch>
          </p:blipFill>
          <p:spPr>
            <a:xfrm>
              <a:off x="1143000" y="5421312"/>
              <a:ext cx="1819275" cy="476250"/>
            </a:xfrm>
            <a:prstGeom prst="rect">
              <a:avLst/>
            </a:prstGeom>
          </p:spPr>
        </p:pic>
      </p:grpSp>
      <p:sp>
        <p:nvSpPr>
          <p:cNvPr id="3" name="Rectangle 2"/>
          <p:cNvSpPr/>
          <p:nvPr/>
        </p:nvSpPr>
        <p:spPr>
          <a:xfrm>
            <a:off x="5791200" y="3434020"/>
            <a:ext cx="3200400" cy="830997"/>
          </a:xfrm>
          <a:prstGeom prst="rect">
            <a:avLst/>
          </a:prstGeom>
        </p:spPr>
        <p:txBody>
          <a:bodyPr wrap="square">
            <a:spAutoFit/>
          </a:bodyPr>
          <a:lstStyle/>
          <a:p>
            <a:r>
              <a:rPr lang="en-US" sz="1600" dirty="0"/>
              <a:t>dc = diameter of phase conductor</a:t>
            </a:r>
          </a:p>
          <a:p>
            <a:r>
              <a:rPr lang="en-US" sz="1600" dirty="0"/>
              <a:t>ds = diameter of neutral conductor</a:t>
            </a:r>
          </a:p>
          <a:p>
            <a:r>
              <a:rPr lang="en-US" sz="1600" dirty="0" err="1"/>
              <a:t>dod</a:t>
            </a:r>
            <a:r>
              <a:rPr lang="en-US" sz="1600" dirty="0"/>
              <a:t> = overall diameter of cable</a:t>
            </a:r>
          </a:p>
        </p:txBody>
      </p:sp>
    </p:spTree>
    <p:extLst>
      <p:ext uri="{BB962C8B-B14F-4D97-AF65-F5344CB8AC3E}">
        <p14:creationId xmlns:p14="http://schemas.microsoft.com/office/powerpoint/2010/main" val="19183367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84774" y="3547646"/>
            <a:ext cx="7630625" cy="584775"/>
          </a:xfrm>
          <a:prstGeom prst="rect">
            <a:avLst/>
          </a:prstGeom>
        </p:spPr>
        <p:txBody>
          <a:bodyPr wrap="square">
            <a:spAutoFit/>
          </a:bodyPr>
          <a:lstStyle/>
          <a:p>
            <a:r>
              <a:rPr lang="en-US" sz="1600" dirty="0"/>
              <a:t>After that, the capacitance from phase to ground for a concentric neutral cable, </a:t>
            </a:r>
            <a:r>
              <a:rPr lang="en-US" sz="1600" dirty="0" err="1"/>
              <a:t>Cpg</a:t>
            </a:r>
            <a:r>
              <a:rPr lang="en-US" sz="1600" dirty="0"/>
              <a:t>, is calculated:</a:t>
            </a:r>
          </a:p>
        </p:txBody>
      </p:sp>
      <p:sp>
        <p:nvSpPr>
          <p:cNvPr id="7" name="Rectangle 6"/>
          <p:cNvSpPr/>
          <p:nvPr/>
        </p:nvSpPr>
        <p:spPr>
          <a:xfrm>
            <a:off x="1304365" y="4233969"/>
            <a:ext cx="7611034" cy="584775"/>
          </a:xfrm>
          <a:prstGeom prst="rect">
            <a:avLst/>
          </a:prstGeom>
        </p:spPr>
        <p:txBody>
          <a:bodyPr wrap="square">
            <a:spAutoFit/>
          </a:bodyPr>
          <a:lstStyle/>
          <a:p>
            <a:r>
              <a:rPr lang="en-US" sz="1600" dirty="0"/>
              <a:t>Then, the phase admittance for a concentric neutral cable is given by multiplying the capacitance with 2𝜋𝑓: </a:t>
            </a:r>
          </a:p>
        </p:txBody>
      </p:sp>
      <p:sp>
        <p:nvSpPr>
          <p:cNvPr id="30" name="TextBox 29"/>
          <p:cNvSpPr txBox="1"/>
          <p:nvPr/>
        </p:nvSpPr>
        <p:spPr>
          <a:xfrm>
            <a:off x="1304364" y="3064054"/>
            <a:ext cx="7458635" cy="687368"/>
          </a:xfrm>
          <a:prstGeom prst="rect">
            <a:avLst/>
          </a:prstGeom>
          <a:noFill/>
        </p:spPr>
        <p:txBody>
          <a:bodyPr wrap="square" rtlCol="0">
            <a:spAutoFit/>
          </a:bodyPr>
          <a:lstStyle/>
          <a:p>
            <a:pPr lvl="0"/>
            <a:r>
              <a:rPr lang="en-US" sz="1600" dirty="0">
                <a:latin typeface="Times New Roman" panose="02020603050405020304" pitchFamily="18" charset="0"/>
                <a:cs typeface="Times New Roman" panose="02020603050405020304" pitchFamily="18" charset="0"/>
              </a:rPr>
              <a:t>Then, the radius of the cable is calculated using the overall diameter of the cable and the diameter of strand conductor:</a:t>
            </a:r>
            <a:endParaRPr lang="en-US" sz="1600" dirty="0"/>
          </a:p>
          <a:p>
            <a:endParaRPr lang="en-US" sz="1000" baseline="30000" dirty="0"/>
          </a:p>
        </p:txBody>
      </p:sp>
      <p:sp>
        <p:nvSpPr>
          <p:cNvPr id="28" name="TextBox 27"/>
          <p:cNvSpPr txBox="1"/>
          <p:nvPr/>
        </p:nvSpPr>
        <p:spPr>
          <a:xfrm>
            <a:off x="1284774" y="2500781"/>
            <a:ext cx="7346576" cy="687368"/>
          </a:xfrm>
          <a:prstGeom prst="rect">
            <a:avLst/>
          </a:prstGeom>
          <a:noFill/>
        </p:spPr>
        <p:txBody>
          <a:bodyPr wrap="square" rtlCol="0">
            <a:spAutoFit/>
          </a:bodyPr>
          <a:lstStyle/>
          <a:p>
            <a:pPr lvl="0"/>
            <a:r>
              <a:rPr lang="en-US" sz="1600" dirty="0">
                <a:latin typeface="Times New Roman" panose="02020603050405020304" pitchFamily="18" charset="0"/>
                <a:cs typeface="Times New Roman" panose="02020603050405020304" pitchFamily="18" charset="0"/>
              </a:rPr>
              <a:t>Then, the radius of the strand conductor is calculated by diving the diameter of the strand conductor by 2 :</a:t>
            </a:r>
            <a:endParaRPr lang="en-US" sz="1600" dirty="0"/>
          </a:p>
          <a:p>
            <a:endParaRPr lang="en-US" sz="1000" baseline="30000" dirty="0"/>
          </a:p>
        </p:txBody>
      </p:sp>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61</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0" name="Rectangle 9"/>
          <p:cNvSpPr/>
          <p:nvPr/>
        </p:nvSpPr>
        <p:spPr>
          <a:xfrm>
            <a:off x="927421" y="1143000"/>
            <a:ext cx="3472425"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Primary Distribution System</a:t>
            </a:r>
            <a:endParaRPr lang="en-US" dirty="0"/>
          </a:p>
        </p:txBody>
      </p:sp>
      <p:sp>
        <p:nvSpPr>
          <p:cNvPr id="8" name="Rectangle 7"/>
          <p:cNvSpPr/>
          <p:nvPr/>
        </p:nvSpPr>
        <p:spPr>
          <a:xfrm>
            <a:off x="1295400" y="1535668"/>
            <a:ext cx="1332416" cy="369332"/>
          </a:xfrm>
          <a:prstGeom prst="rect">
            <a:avLst/>
          </a:prstGeom>
        </p:spPr>
        <p:txBody>
          <a:bodyPr wrap="none">
            <a:spAutoFit/>
          </a:bodyPr>
          <a:lstStyle/>
          <a:p>
            <a:r>
              <a:rPr lang="en-US" sz="1800" dirty="0">
                <a:solidFill>
                  <a:srgbClr val="000000"/>
                </a:solidFill>
                <a:latin typeface="Times New Roman" panose="02020603050405020304" pitchFamily="18" charset="0"/>
                <a:cs typeface="Times New Roman" panose="02020603050405020304" pitchFamily="18" charset="0"/>
              </a:rPr>
              <a:t>Line Model:</a:t>
            </a:r>
            <a:endParaRPr lang="en-US" sz="2000" dirty="0"/>
          </a:p>
        </p:txBody>
      </p:sp>
      <p:sp>
        <p:nvSpPr>
          <p:cNvPr id="20" name="TextBox 19"/>
          <p:cNvSpPr txBox="1"/>
          <p:nvPr/>
        </p:nvSpPr>
        <p:spPr>
          <a:xfrm>
            <a:off x="1295400" y="1924725"/>
            <a:ext cx="7848600" cy="687368"/>
          </a:xfrm>
          <a:prstGeom prst="rect">
            <a:avLst/>
          </a:prstGeom>
          <a:noFill/>
        </p:spPr>
        <p:txBody>
          <a:bodyPr wrap="square" rtlCol="0">
            <a:spAutoFit/>
          </a:bodyPr>
          <a:lstStyle/>
          <a:p>
            <a:pPr lvl="0"/>
            <a:r>
              <a:rPr lang="en-US" sz="1600" dirty="0">
                <a:latin typeface="Times New Roman" panose="02020603050405020304" pitchFamily="18" charset="0"/>
                <a:cs typeface="Times New Roman" panose="02020603050405020304" pitchFamily="18" charset="0"/>
              </a:rPr>
              <a:t>First, the radius of the phase conductor is calculated by dividing the diameter of phase conductor by 2:</a:t>
            </a:r>
            <a:endParaRPr lang="en-US" sz="1600" dirty="0"/>
          </a:p>
          <a:p>
            <a:endParaRPr lang="en-US" sz="1000" baseline="30000" dirty="0"/>
          </a:p>
        </p:txBody>
      </p:sp>
      <mc:AlternateContent xmlns:mc="http://schemas.openxmlformats.org/markup-compatibility/2006" xmlns:a14="http://schemas.microsoft.com/office/drawing/2010/main">
        <mc:Choice Requires="a14">
          <p:sp>
            <p:nvSpPr>
              <p:cNvPr id="21" name="TextBox 20"/>
              <p:cNvSpPr txBox="1"/>
              <p:nvPr/>
            </p:nvSpPr>
            <p:spPr>
              <a:xfrm>
                <a:off x="3194422" y="3838300"/>
                <a:ext cx="3358778" cy="381258"/>
              </a:xfrm>
              <a:prstGeom prst="rect">
                <a:avLst/>
              </a:prstGeom>
              <a:noFill/>
            </p:spPr>
            <p:txBody>
              <a:bodyPr wrap="square" lIns="0" tIns="0" rIns="0" bIns="0" rtlCol="0">
                <a:spAutoFit/>
              </a:bodyPr>
              <a:lstStyle/>
              <a:p>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𝐶</m:t>
                        </m:r>
                      </m:e>
                      <m:sub>
                        <m:r>
                          <a:rPr lang="en-US" altLang="zh-CN" sz="1600" b="0" i="1" smtClean="0">
                            <a:latin typeface="Cambria Math" panose="02040503050406030204" pitchFamily="18" charset="0"/>
                            <a:ea typeface="Cambria Math" panose="02040503050406030204" pitchFamily="18" charset="0"/>
                          </a:rPr>
                          <m:t>𝑝𝑔</m:t>
                        </m:r>
                      </m:sub>
                    </m:sSub>
                    <m:r>
                      <a:rPr lang="en-US" sz="1600" b="0" i="1" smtClean="0">
                        <a:latin typeface="Cambria Math" panose="02040503050406030204" pitchFamily="18" charset="0"/>
                        <a:ea typeface="Cambria Math" panose="02040503050406030204" pitchFamily="18" charset="0"/>
                      </a:rPr>
                      <m:t>=</m:t>
                    </m:r>
                    <m:f>
                      <m:fPr>
                        <m:ctrlPr>
                          <a:rPr lang="en-US" sz="1600" i="1" smtClean="0">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2</m:t>
                        </m:r>
                        <m:r>
                          <a:rPr lang="en-US" sz="1600" i="1">
                            <a:latin typeface="Cambria Math" panose="02040503050406030204" pitchFamily="18" charset="0"/>
                            <a:ea typeface="Cambria Math" panose="02040503050406030204" pitchFamily="18" charset="0"/>
                          </a:rPr>
                          <m:t>𝜋𝜀</m:t>
                        </m:r>
                      </m:num>
                      <m:den>
                        <m:func>
                          <m:funcPr>
                            <m:ctrlPr>
                              <a:rPr lang="en-US" sz="1600" i="1" smtClean="0">
                                <a:latin typeface="Cambria Math" panose="02040503050406030204" pitchFamily="18" charset="0"/>
                              </a:rPr>
                            </m:ctrlPr>
                          </m:funcPr>
                          <m:fName>
                            <m:r>
                              <m:rPr>
                                <m:sty m:val="p"/>
                              </m:rPr>
                              <a:rPr lang="en-US" sz="1600" i="0" smtClean="0">
                                <a:latin typeface="Cambria Math" panose="02040503050406030204" pitchFamily="18" charset="0"/>
                              </a:rPr>
                              <m:t>ln</m:t>
                            </m:r>
                          </m:fName>
                          <m:e>
                            <m:d>
                              <m:dPr>
                                <m:ctrlPr>
                                  <a:rPr lang="en-US" sz="1600" b="0" i="1" smtClean="0">
                                    <a:latin typeface="Cambria Math" panose="02040503050406030204" pitchFamily="18" charset="0"/>
                                  </a:rPr>
                                </m:ctrlPr>
                              </m:dPr>
                              <m:e>
                                <m:f>
                                  <m:fPr>
                                    <m:type m:val="lin"/>
                                    <m:ctrlPr>
                                      <a:rPr lang="en-US" sz="1600" b="0" i="1" smtClean="0">
                                        <a:latin typeface="Cambria Math" panose="02040503050406030204" pitchFamily="18" charset="0"/>
                                      </a:rPr>
                                    </m:ctrlPr>
                                  </m:fPr>
                                  <m:num>
                                    <m:r>
                                      <a:rPr lang="en-US" sz="1600" b="0" i="1" smtClean="0">
                                        <a:latin typeface="Cambria Math" panose="02040503050406030204" pitchFamily="18" charset="0"/>
                                      </a:rPr>
                                      <m:t>𝑅</m:t>
                                    </m:r>
                                  </m:num>
                                  <m:den>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𝑅</m:t>
                                        </m:r>
                                        <m:r>
                                          <a:rPr lang="en-US" sz="1600" b="0" i="1" smtClean="0">
                                            <a:latin typeface="Cambria Math" panose="02040503050406030204" pitchFamily="18" charset="0"/>
                                            <a:ea typeface="Cambria Math" panose="02040503050406030204" pitchFamily="18" charset="0"/>
                                          </a:rPr>
                                          <m:t>𝐷</m:t>
                                        </m:r>
                                      </m:e>
                                      <m:sub>
                                        <m:r>
                                          <a:rPr lang="en-US" sz="1600" b="0" i="1" smtClean="0">
                                            <a:latin typeface="Cambria Math" panose="02040503050406030204" pitchFamily="18" charset="0"/>
                                            <a:ea typeface="Cambria Math" panose="02040503050406030204" pitchFamily="18" charset="0"/>
                                          </a:rPr>
                                          <m:t>𝑐</m:t>
                                        </m:r>
                                      </m:sub>
                                    </m:sSub>
                                  </m:den>
                                </m:f>
                              </m:e>
                            </m:d>
                            <m:r>
                              <a:rPr lang="en-US" sz="1600" b="0" i="1" smtClean="0">
                                <a:latin typeface="Cambria Math" panose="02040503050406030204" pitchFamily="18" charset="0"/>
                              </a:rPr>
                              <m:t>−(</m:t>
                            </m:r>
                            <m:f>
                              <m:fPr>
                                <m:type m:val="lin"/>
                                <m:ctrlPr>
                                  <a:rPr lang="en-US" sz="1600" i="1">
                                    <a:latin typeface="Cambria Math" panose="02040503050406030204" pitchFamily="18" charset="0"/>
                                  </a:rPr>
                                </m:ctrlPr>
                              </m:fPr>
                              <m:num>
                                <m:r>
                                  <a:rPr lang="en-US" sz="1600" b="0" i="1" smtClean="0">
                                    <a:latin typeface="Cambria Math" panose="02040503050406030204" pitchFamily="18" charset="0"/>
                                  </a:rPr>
                                  <m:t>1</m:t>
                                </m:r>
                              </m:num>
                              <m:den>
                                <m:r>
                                  <a:rPr lang="en-US" sz="1600" b="0" i="1" smtClean="0">
                                    <a:latin typeface="Cambria Math" panose="02040503050406030204" pitchFamily="18" charset="0"/>
                                  </a:rPr>
                                  <m:t>𝑘</m:t>
                                </m:r>
                              </m:den>
                            </m:f>
                            <m:r>
                              <a:rPr lang="en-US" sz="1600" b="0" i="1" smtClean="0">
                                <a:latin typeface="Cambria Math" panose="02040503050406030204" pitchFamily="18" charset="0"/>
                              </a:rPr>
                              <m:t>)</m:t>
                            </m:r>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ln</m:t>
                                </m:r>
                              </m:fName>
                              <m:e>
                                <m:r>
                                  <a:rPr lang="en-US" sz="1600" b="0" i="1" smtClean="0">
                                    <a:latin typeface="Cambria Math" panose="02040503050406030204" pitchFamily="18" charset="0"/>
                                  </a:rPr>
                                  <m:t>(</m:t>
                                </m:r>
                                <m:r>
                                  <a:rPr lang="en-US" sz="1600" b="0" i="1" smtClean="0">
                                    <a:latin typeface="Cambria Math" panose="02040503050406030204" pitchFamily="18" charset="0"/>
                                  </a:rPr>
                                  <m:t>𝑘</m:t>
                                </m:r>
                                <m:r>
                                  <a:rPr lang="en-US" sz="1600" b="0" i="1" smtClean="0">
                                    <a:latin typeface="Cambria Math" panose="02040503050406030204" pitchFamily="18" charset="0"/>
                                  </a:rPr>
                                  <m:t>∗</m:t>
                                </m:r>
                                <m:f>
                                  <m:fPr>
                                    <m:type m:val="lin"/>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𝑅</m:t>
                                        </m:r>
                                        <m:r>
                                          <a:rPr lang="en-US" sz="1600" b="0" i="1" smtClean="0">
                                            <a:latin typeface="Cambria Math" panose="02040503050406030204" pitchFamily="18" charset="0"/>
                                            <a:ea typeface="Cambria Math" panose="02040503050406030204" pitchFamily="18" charset="0"/>
                                          </a:rPr>
                                          <m:t>𝐷</m:t>
                                        </m:r>
                                      </m:e>
                                      <m:sub>
                                        <m:r>
                                          <a:rPr lang="en-US" sz="1600" b="0" i="1" smtClean="0">
                                            <a:latin typeface="Cambria Math" panose="02040503050406030204" pitchFamily="18" charset="0"/>
                                            <a:ea typeface="Cambria Math" panose="02040503050406030204" pitchFamily="18" charset="0"/>
                                          </a:rPr>
                                          <m:t>𝑠</m:t>
                                        </m:r>
                                      </m:sub>
                                    </m:sSub>
                                  </m:num>
                                  <m:den>
                                    <m:r>
                                      <a:rPr lang="en-US" sz="1600" b="0" i="1" smtClean="0">
                                        <a:latin typeface="Cambria Math" panose="02040503050406030204" pitchFamily="18" charset="0"/>
                                        <a:ea typeface="Cambria Math" panose="02040503050406030204" pitchFamily="18" charset="0"/>
                                      </a:rPr>
                                      <m:t>𝑅</m:t>
                                    </m:r>
                                  </m:den>
                                </m:f>
                                <m:r>
                                  <a:rPr lang="en-US" sz="1600" b="0" i="1" smtClean="0">
                                    <a:latin typeface="Cambria Math" panose="02040503050406030204" pitchFamily="18" charset="0"/>
                                  </a:rPr>
                                  <m:t>)</m:t>
                                </m:r>
                              </m:e>
                            </m:func>
                          </m:e>
                        </m:func>
                      </m:den>
                    </m:f>
                  </m:oMath>
                </a14:m>
                <a:r>
                  <a:rPr lang="en-US" sz="1600" dirty="0"/>
                  <a:t>  </a:t>
                </a:r>
              </a:p>
            </p:txBody>
          </p:sp>
        </mc:Choice>
        <mc:Fallback xmlns="">
          <p:sp>
            <p:nvSpPr>
              <p:cNvPr id="21" name="TextBox 20"/>
              <p:cNvSpPr txBox="1">
                <a:spLocks noRot="1" noChangeAspect="1" noMove="1" noResize="1" noEditPoints="1" noAdjustHandles="1" noChangeArrowheads="1" noChangeShapeType="1" noTextEdit="1"/>
              </p:cNvSpPr>
              <p:nvPr/>
            </p:nvSpPr>
            <p:spPr>
              <a:xfrm>
                <a:off x="3194422" y="3838300"/>
                <a:ext cx="3358778" cy="381258"/>
              </a:xfrm>
              <a:prstGeom prst="rect">
                <a:avLst/>
              </a:prstGeom>
              <a:blipFill>
                <a:blip r:embed="rId3"/>
                <a:stretch>
                  <a:fillRect l="-1996" t="-20968" b="-1177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2820892" y="5389167"/>
                <a:ext cx="3587379" cy="69095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altLang="zh-CN" sz="1400" b="0" i="1" smtClean="0">
                              <a:latin typeface="Cambria Math" panose="02040503050406030204" pitchFamily="18" charset="0"/>
                              <a:ea typeface="Cambria Math" panose="02040503050406030204" pitchFamily="18" charset="0"/>
                            </a:rPr>
                            <m:t>𝑎𝑏𝑐</m:t>
                          </m:r>
                        </m:sub>
                      </m:sSub>
                      <m:r>
                        <a:rPr lang="en-US" sz="1400" b="0" i="1" smtClean="0">
                          <a:latin typeface="Cambria Math" panose="02040503050406030204" pitchFamily="18" charset="0"/>
                          <a:ea typeface="Cambria Math" panose="02040503050406030204" pitchFamily="18" charset="0"/>
                        </a:rPr>
                        <m:t>=</m:t>
                      </m:r>
                      <m:d>
                        <m:dPr>
                          <m:begChr m:val="["/>
                          <m:endChr m:val="]"/>
                          <m:ctrlPr>
                            <a:rPr lang="en-US" sz="1400" b="0" i="1" smtClean="0">
                              <a:latin typeface="Cambria Math" panose="02040503050406030204" pitchFamily="18" charset="0"/>
                              <a:ea typeface="Cambria Math" panose="02040503050406030204" pitchFamily="18" charset="0"/>
                            </a:rPr>
                          </m:ctrlPr>
                        </m:dPr>
                        <m:e>
                          <m:m>
                            <m:mPr>
                              <m:mcs>
                                <m:mc>
                                  <m:mcPr>
                                    <m:count m:val="3"/>
                                    <m:mcJc m:val="center"/>
                                  </m:mcPr>
                                </m:mc>
                              </m:mcs>
                              <m:ctrlPr>
                                <a:rPr lang="en-US" sz="1400" i="1">
                                  <a:solidFill>
                                    <a:srgbClr val="000000"/>
                                  </a:solidFill>
                                  <a:latin typeface="Cambria Math" panose="02040503050406030204" pitchFamily="18" charset="0"/>
                                  <a:ea typeface="Cambria Math" panose="02040503050406030204" pitchFamily="18" charset="0"/>
                                </a:rPr>
                              </m:ctrlPr>
                            </m:mPr>
                            <m:mr>
                              <m:e>
                                <m:sSub>
                                  <m:sSubPr>
                                    <m:ctrlPr>
                                      <a:rPr lang="en-US" sz="1400" i="1">
                                        <a:latin typeface="Cambria Math" panose="02040503050406030204" pitchFamily="18" charset="0"/>
                                      </a:rPr>
                                    </m:ctrlPr>
                                  </m:sSubPr>
                                  <m:e>
                                    <m:r>
                                      <a:rPr lang="en-US" sz="1400" i="1">
                                        <a:latin typeface="Cambria Math" panose="02040503050406030204" pitchFamily="18" charset="0"/>
                                      </a:rPr>
                                      <m:t>𝑦</m:t>
                                    </m:r>
                                  </m:e>
                                  <m:sub>
                                    <m:r>
                                      <a:rPr lang="en-US" altLang="zh-CN" sz="1400" i="1">
                                        <a:latin typeface="Cambria Math" panose="02040503050406030204" pitchFamily="18" charset="0"/>
                                        <a:ea typeface="Cambria Math" panose="02040503050406030204" pitchFamily="18" charset="0"/>
                                      </a:rPr>
                                      <m:t>𝑎</m:t>
                                    </m:r>
                                    <m:r>
                                      <a:rPr lang="en-US" altLang="zh-CN" sz="1400" b="0" i="1" smtClean="0">
                                        <a:latin typeface="Cambria Math" panose="02040503050406030204" pitchFamily="18" charset="0"/>
                                        <a:ea typeface="Cambria Math" panose="02040503050406030204" pitchFamily="18" charset="0"/>
                                      </a:rPr>
                                      <m:t>𝑔</m:t>
                                    </m:r>
                                  </m:sub>
                                </m:sSub>
                              </m:e>
                              <m:e>
                                <m:r>
                                  <a:rPr lang="en-US" sz="1400" b="0" i="1" smtClean="0">
                                    <a:solidFill>
                                      <a:srgbClr val="000000"/>
                                    </a:solidFill>
                                    <a:latin typeface="Cambria Math" panose="02040503050406030204" pitchFamily="18" charset="0"/>
                                    <a:ea typeface="Cambria Math" panose="02040503050406030204" pitchFamily="18" charset="0"/>
                                  </a:rPr>
                                  <m:t>0</m:t>
                                </m:r>
                              </m:e>
                              <m:e>
                                <m:r>
                                  <a:rPr lang="en-US" sz="1400" b="0" i="1" smtClean="0">
                                    <a:solidFill>
                                      <a:srgbClr val="000000"/>
                                    </a:solidFill>
                                    <a:latin typeface="Cambria Math" panose="02040503050406030204" pitchFamily="18" charset="0"/>
                                    <a:ea typeface="Cambria Math" panose="02040503050406030204" pitchFamily="18" charset="0"/>
                                  </a:rPr>
                                  <m:t>0</m:t>
                                </m:r>
                              </m:e>
                            </m:mr>
                            <m:mr>
                              <m:e>
                                <m:r>
                                  <a:rPr lang="en-US" sz="1400" b="0" i="1" smtClean="0">
                                    <a:solidFill>
                                      <a:srgbClr val="000000"/>
                                    </a:solidFill>
                                    <a:latin typeface="Cambria Math" panose="02040503050406030204" pitchFamily="18" charset="0"/>
                                    <a:ea typeface="Cambria Math" panose="02040503050406030204" pitchFamily="18" charset="0"/>
                                  </a:rPr>
                                  <m:t>0</m:t>
                                </m:r>
                              </m:e>
                              <m:e>
                                <m:sSub>
                                  <m:sSubPr>
                                    <m:ctrlPr>
                                      <a:rPr lang="en-US" sz="1400" i="1">
                                        <a:latin typeface="Cambria Math" panose="02040503050406030204" pitchFamily="18" charset="0"/>
                                      </a:rPr>
                                    </m:ctrlPr>
                                  </m:sSubPr>
                                  <m:e>
                                    <m:r>
                                      <a:rPr lang="en-US" sz="1400" i="1">
                                        <a:latin typeface="Cambria Math" panose="02040503050406030204" pitchFamily="18" charset="0"/>
                                      </a:rPr>
                                      <m:t>𝑦</m:t>
                                    </m:r>
                                  </m:e>
                                  <m:sub>
                                    <m:r>
                                      <a:rPr lang="en-US" altLang="zh-CN" sz="1400" i="1">
                                        <a:latin typeface="Cambria Math" panose="02040503050406030204" pitchFamily="18" charset="0"/>
                                        <a:ea typeface="Cambria Math" panose="02040503050406030204" pitchFamily="18" charset="0"/>
                                      </a:rPr>
                                      <m:t>𝑏</m:t>
                                    </m:r>
                                    <m:r>
                                      <a:rPr lang="en-US" altLang="zh-CN" sz="1400" b="0" i="1" smtClean="0">
                                        <a:latin typeface="Cambria Math" panose="02040503050406030204" pitchFamily="18" charset="0"/>
                                        <a:ea typeface="Cambria Math" panose="02040503050406030204" pitchFamily="18" charset="0"/>
                                      </a:rPr>
                                      <m:t>𝑔</m:t>
                                    </m:r>
                                  </m:sub>
                                </m:sSub>
                              </m:e>
                              <m:e>
                                <m:r>
                                  <a:rPr lang="en-US" sz="1400" b="0" i="1" smtClean="0">
                                    <a:solidFill>
                                      <a:srgbClr val="000000"/>
                                    </a:solidFill>
                                    <a:latin typeface="Cambria Math" panose="02040503050406030204" pitchFamily="18" charset="0"/>
                                    <a:ea typeface="Cambria Math" panose="02040503050406030204" pitchFamily="18" charset="0"/>
                                  </a:rPr>
                                  <m:t>0</m:t>
                                </m:r>
                              </m:e>
                            </m:mr>
                            <m:mr>
                              <m:e>
                                <m:r>
                                  <a:rPr lang="en-US" sz="1400" b="0" i="1" smtClean="0">
                                    <a:solidFill>
                                      <a:srgbClr val="000000"/>
                                    </a:solidFill>
                                    <a:latin typeface="Cambria Math" panose="02040503050406030204" pitchFamily="18" charset="0"/>
                                    <a:ea typeface="Cambria Math" panose="02040503050406030204" pitchFamily="18" charset="0"/>
                                  </a:rPr>
                                  <m:t>0</m:t>
                                </m:r>
                              </m:e>
                              <m:e>
                                <m:r>
                                  <a:rPr lang="en-US" sz="1400" b="0" i="1" smtClean="0">
                                    <a:solidFill>
                                      <a:srgbClr val="000000"/>
                                    </a:solidFill>
                                    <a:latin typeface="Cambria Math" panose="02040503050406030204" pitchFamily="18" charset="0"/>
                                    <a:ea typeface="Cambria Math" panose="02040503050406030204" pitchFamily="18" charset="0"/>
                                  </a:rPr>
                                  <m:t>0</m:t>
                                </m:r>
                              </m:e>
                              <m:e>
                                <m:sSub>
                                  <m:sSubPr>
                                    <m:ctrlPr>
                                      <a:rPr lang="en-US" sz="1400" i="1">
                                        <a:latin typeface="Cambria Math" panose="02040503050406030204" pitchFamily="18" charset="0"/>
                                      </a:rPr>
                                    </m:ctrlPr>
                                  </m:sSubPr>
                                  <m:e>
                                    <m:r>
                                      <a:rPr lang="en-US" sz="1400" i="1">
                                        <a:latin typeface="Cambria Math" panose="02040503050406030204" pitchFamily="18" charset="0"/>
                                      </a:rPr>
                                      <m:t>𝑦</m:t>
                                    </m:r>
                                  </m:e>
                                  <m:sub>
                                    <m:r>
                                      <a:rPr lang="en-US" altLang="zh-CN" sz="1400" i="1">
                                        <a:latin typeface="Cambria Math" panose="02040503050406030204" pitchFamily="18" charset="0"/>
                                        <a:ea typeface="Cambria Math" panose="02040503050406030204" pitchFamily="18" charset="0"/>
                                      </a:rPr>
                                      <m:t>𝑐</m:t>
                                    </m:r>
                                    <m:r>
                                      <a:rPr lang="en-US" altLang="zh-CN" sz="1400" b="0" i="1" smtClean="0">
                                        <a:latin typeface="Cambria Math" panose="02040503050406030204" pitchFamily="18" charset="0"/>
                                        <a:ea typeface="Cambria Math" panose="02040503050406030204" pitchFamily="18" charset="0"/>
                                      </a:rPr>
                                      <m:t>𝑔</m:t>
                                    </m:r>
                                  </m:sub>
                                </m:sSub>
                              </m:e>
                            </m:mr>
                          </m:m>
                        </m:e>
                      </m:d>
                    </m:oMath>
                  </m:oMathPara>
                </a14:m>
                <a:endParaRPr lang="en-US" sz="1400" dirty="0"/>
              </a:p>
            </p:txBody>
          </p:sp>
        </mc:Choice>
        <mc:Fallback xmlns="">
          <p:sp>
            <p:nvSpPr>
              <p:cNvPr id="22" name="TextBox 21"/>
              <p:cNvSpPr txBox="1">
                <a:spLocks noRot="1" noChangeAspect="1" noMove="1" noResize="1" noEditPoints="1" noAdjustHandles="1" noChangeArrowheads="1" noChangeShapeType="1" noTextEdit="1"/>
              </p:cNvSpPr>
              <p:nvPr/>
            </p:nvSpPr>
            <p:spPr>
              <a:xfrm>
                <a:off x="2820892" y="5389167"/>
                <a:ext cx="3587379" cy="690958"/>
              </a:xfrm>
              <a:prstGeom prst="rect">
                <a:avLst/>
              </a:prstGeom>
              <a:blipFill>
                <a:blip r:embed="rId4"/>
                <a:stretch>
                  <a:fillRect b="-8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3485446" y="4521726"/>
                <a:ext cx="1828800" cy="266227"/>
              </a:xfrm>
              <a:prstGeom prst="rect">
                <a:avLst/>
              </a:prstGeom>
              <a:noFill/>
            </p:spPr>
            <p:txBody>
              <a:bodyPr wrap="square" lIns="0" tIns="0" rIns="0" bIns="0" rtlCol="0">
                <a:spAutoFit/>
              </a:bodyPr>
              <a:lstStyle/>
              <a:p>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𝑦</m:t>
                        </m:r>
                      </m:e>
                      <m:sub>
                        <m:r>
                          <a:rPr lang="en-US" sz="1600" b="0" i="1" smtClean="0">
                            <a:latin typeface="Cambria Math" panose="02040503050406030204" pitchFamily="18" charset="0"/>
                          </a:rPr>
                          <m:t>𝑝𝑔</m:t>
                        </m:r>
                      </m:sub>
                    </m:sSub>
                    <m:r>
                      <a:rPr lang="en-US" sz="1600" b="0" i="1" smtClean="0">
                        <a:latin typeface="Cambria Math" panose="02040503050406030204" pitchFamily="18" charset="0"/>
                        <a:ea typeface="Cambria Math" panose="02040503050406030204" pitchFamily="18" charset="0"/>
                      </a:rPr>
                      <m:t>=</m:t>
                    </m:r>
                  </m:oMath>
                </a14:m>
                <a:r>
                  <a:rPr lang="en-US" sz="1600" dirty="0">
                    <a:ea typeface="Cambria Math" panose="02040503050406030204" pitchFamily="18" charset="0"/>
                  </a:rPr>
                  <a:t> </a:t>
                </a:r>
                <a14:m>
                  <m:oMath xmlns:m="http://schemas.openxmlformats.org/officeDocument/2006/math">
                    <m:r>
                      <a:rPr lang="en-US" sz="1600" i="1">
                        <a:latin typeface="Cambria Math" panose="02040503050406030204" pitchFamily="18" charset="0"/>
                        <a:ea typeface="Cambria Math" panose="02040503050406030204" pitchFamily="18" charset="0"/>
                      </a:rPr>
                      <m:t>2</m:t>
                    </m:r>
                    <m:r>
                      <a:rPr lang="en-US" sz="1600" i="1">
                        <a:latin typeface="Cambria Math" panose="02040503050406030204" pitchFamily="18" charset="0"/>
                        <a:ea typeface="Cambria Math" panose="02040503050406030204" pitchFamily="18" charset="0"/>
                      </a:rPr>
                      <m:t>𝜋</m:t>
                    </m:r>
                    <m:sSub>
                      <m:sSubPr>
                        <m:ctrlPr>
                          <a:rPr lang="en-US" sz="1600" i="1">
                            <a:latin typeface="Cambria Math" panose="02040503050406030204" pitchFamily="18" charset="0"/>
                          </a:rPr>
                        </m:ctrlPr>
                      </m:sSubPr>
                      <m:e>
                        <m:r>
                          <a:rPr lang="en-US" sz="1600" b="0" i="1" smtClean="0">
                            <a:latin typeface="Cambria Math" panose="02040503050406030204" pitchFamily="18" charset="0"/>
                          </a:rPr>
                          <m:t>𝑓</m:t>
                        </m:r>
                        <m:r>
                          <a:rPr lang="en-US" sz="1600" i="1">
                            <a:latin typeface="Cambria Math" panose="02040503050406030204" pitchFamily="18" charset="0"/>
                          </a:rPr>
                          <m:t>𝐶</m:t>
                        </m:r>
                      </m:e>
                      <m:sub>
                        <m:r>
                          <a:rPr lang="en-US" altLang="zh-CN" sz="1600" i="1">
                            <a:latin typeface="Cambria Math" panose="02040503050406030204" pitchFamily="18" charset="0"/>
                            <a:ea typeface="Cambria Math" panose="02040503050406030204" pitchFamily="18" charset="0"/>
                          </a:rPr>
                          <m:t>𝑝𝑔</m:t>
                        </m:r>
                      </m:sub>
                    </m:sSub>
                  </m:oMath>
                </a14:m>
                <a:endParaRPr lang="en-US" sz="1600" dirty="0"/>
              </a:p>
            </p:txBody>
          </p:sp>
        </mc:Choice>
        <mc:Fallback xmlns="">
          <p:sp>
            <p:nvSpPr>
              <p:cNvPr id="23" name="TextBox 22"/>
              <p:cNvSpPr txBox="1">
                <a:spLocks noRot="1" noChangeAspect="1" noMove="1" noResize="1" noEditPoints="1" noAdjustHandles="1" noChangeArrowheads="1" noChangeShapeType="1" noTextEdit="1"/>
              </p:cNvSpPr>
              <p:nvPr/>
            </p:nvSpPr>
            <p:spPr>
              <a:xfrm>
                <a:off x="3485446" y="4521726"/>
                <a:ext cx="1828800" cy="266227"/>
              </a:xfrm>
              <a:prstGeom prst="rect">
                <a:avLst/>
              </a:prstGeom>
              <a:blipFill>
                <a:blip r:embed="rId5"/>
                <a:stretch>
                  <a:fillRect l="-4000" b="-25581"/>
                </a:stretch>
              </a:blipFill>
            </p:spPr>
            <p:txBody>
              <a:bodyPr/>
              <a:lstStyle/>
              <a:p>
                <a:r>
                  <a:rPr lang="en-US">
                    <a:noFill/>
                  </a:rPr>
                  <a:t> </a:t>
                </a:r>
              </a:p>
            </p:txBody>
          </p:sp>
        </mc:Fallback>
      </mc:AlternateContent>
      <p:sp>
        <p:nvSpPr>
          <p:cNvPr id="3" name="Rectangle 2"/>
          <p:cNvSpPr/>
          <p:nvPr/>
        </p:nvSpPr>
        <p:spPr>
          <a:xfrm>
            <a:off x="6699818" y="5161649"/>
            <a:ext cx="2651633" cy="1015663"/>
          </a:xfrm>
          <a:prstGeom prst="rect">
            <a:avLst/>
          </a:prstGeom>
        </p:spPr>
        <p:txBody>
          <a:bodyPr wrap="square">
            <a:spAutoFit/>
          </a:bodyPr>
          <a:lstStyle/>
          <a:p>
            <a:r>
              <a:rPr lang="en-US" sz="1200" dirty="0"/>
              <a:t>ε = permittivity of the medium</a:t>
            </a:r>
          </a:p>
          <a:p>
            <a:r>
              <a:rPr lang="en-US" sz="1200" dirty="0"/>
              <a:t>k = </a:t>
            </a:r>
            <a:r>
              <a:rPr lang="en-US" sz="1200" dirty="0">
                <a:latin typeface="Times New Roman" panose="02020603050405020304" pitchFamily="18" charset="0"/>
                <a:cs typeface="Times New Roman" panose="02020603050405020304" pitchFamily="18" charset="0"/>
              </a:rPr>
              <a:t>number of strands</a:t>
            </a:r>
          </a:p>
          <a:p>
            <a:r>
              <a:rPr lang="en-US" sz="1200" dirty="0"/>
              <a:t>dc = diameter of phase conductor</a:t>
            </a:r>
          </a:p>
          <a:p>
            <a:r>
              <a:rPr lang="en-US" sz="1200" dirty="0"/>
              <a:t>ds = diameter of neutral conductor</a:t>
            </a:r>
          </a:p>
          <a:p>
            <a:r>
              <a:rPr lang="en-US" sz="1200" dirty="0" err="1"/>
              <a:t>dod</a:t>
            </a:r>
            <a:r>
              <a:rPr lang="en-US" sz="1200" dirty="0"/>
              <a:t> = overall diameter of cable</a:t>
            </a:r>
          </a:p>
        </p:txBody>
      </p:sp>
      <mc:AlternateContent xmlns:mc="http://schemas.openxmlformats.org/markup-compatibility/2006" xmlns:a14="http://schemas.microsoft.com/office/drawing/2010/main">
        <mc:Choice Requires="a14">
          <p:sp>
            <p:nvSpPr>
              <p:cNvPr id="17" name="TextBox 16"/>
              <p:cNvSpPr txBox="1"/>
              <p:nvPr/>
            </p:nvSpPr>
            <p:spPr>
              <a:xfrm>
                <a:off x="2867210" y="2233659"/>
                <a:ext cx="1148979" cy="246221"/>
              </a:xfrm>
              <a:prstGeom prst="rect">
                <a:avLst/>
              </a:prstGeom>
              <a:noFill/>
            </p:spPr>
            <p:txBody>
              <a:bodyPr wrap="square" lIns="0" tIns="0" rIns="0" bIns="0" rtlCol="0">
                <a:spAutoFit/>
              </a:bodyPr>
              <a:lstStyle/>
              <a:p>
                <a14:m>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𝑅𝐷</m:t>
                        </m:r>
                      </m:e>
                      <m:sub>
                        <m:r>
                          <a:rPr lang="en-US" sz="1600" i="1">
                            <a:latin typeface="Cambria Math" panose="02040503050406030204" pitchFamily="18" charset="0"/>
                            <a:ea typeface="Cambria Math" panose="02040503050406030204" pitchFamily="18" charset="0"/>
                          </a:rPr>
                          <m:t>𝑐</m:t>
                        </m:r>
                      </m:sub>
                    </m:sSub>
                  </m:oMath>
                </a14:m>
                <a:r>
                  <a:rPr lang="en-US" sz="1600" dirty="0"/>
                  <a:t>=</a:t>
                </a:r>
                <a14:m>
                  <m:oMath xmlns:m="http://schemas.openxmlformats.org/officeDocument/2006/math">
                    <m:sSub>
                      <m:sSubPr>
                        <m:ctrlPr>
                          <a:rPr lang="en-US" sz="1600" i="1">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𝑑</m:t>
                        </m:r>
                      </m:e>
                      <m:sub>
                        <m:r>
                          <a:rPr lang="en-US" sz="1600" i="1">
                            <a:latin typeface="Cambria Math" panose="02040503050406030204" pitchFamily="18" charset="0"/>
                            <a:ea typeface="Cambria Math" panose="02040503050406030204" pitchFamily="18" charset="0"/>
                          </a:rPr>
                          <m:t>𝑐</m:t>
                        </m:r>
                      </m:sub>
                    </m:sSub>
                    <m:r>
                      <a:rPr lang="en-US" sz="1600" i="1">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/2</m:t>
                    </m:r>
                  </m:oMath>
                </a14:m>
                <a:endParaRPr lang="en-US" sz="1600" dirty="0"/>
              </a:p>
            </p:txBody>
          </p:sp>
        </mc:Choice>
        <mc:Fallback xmlns="">
          <p:sp>
            <p:nvSpPr>
              <p:cNvPr id="17" name="TextBox 16"/>
              <p:cNvSpPr txBox="1">
                <a:spLocks noRot="1" noChangeAspect="1" noMove="1" noResize="1" noEditPoints="1" noAdjustHandles="1" noChangeArrowheads="1" noChangeShapeType="1" noTextEdit="1"/>
              </p:cNvSpPr>
              <p:nvPr/>
            </p:nvSpPr>
            <p:spPr>
              <a:xfrm>
                <a:off x="2867210" y="2233659"/>
                <a:ext cx="1148979" cy="246221"/>
              </a:xfrm>
              <a:prstGeom prst="rect">
                <a:avLst/>
              </a:prstGeom>
              <a:blipFill>
                <a:blip r:embed="rId6"/>
                <a:stretch>
                  <a:fillRect l="-5820" t="-24390" b="-487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3368697" y="2803765"/>
                <a:ext cx="1294984" cy="246221"/>
              </a:xfrm>
              <a:prstGeom prst="rect">
                <a:avLst/>
              </a:prstGeom>
              <a:noFill/>
            </p:spPr>
            <p:txBody>
              <a:bodyPr wrap="square" lIns="0" tIns="0" rIns="0" bIns="0" rtlCol="0">
                <a:spAutoFit/>
              </a:bodyPr>
              <a:lstStyle/>
              <a:p>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𝑅𝐷</m:t>
                        </m:r>
                      </m:e>
                      <m:sub>
                        <m:r>
                          <a:rPr lang="en-US" sz="1600" b="0" i="1" smtClean="0">
                            <a:latin typeface="Cambria Math" panose="02040503050406030204" pitchFamily="18" charset="0"/>
                            <a:ea typeface="Cambria Math" panose="02040503050406030204" pitchFamily="18" charset="0"/>
                          </a:rPr>
                          <m:t>𝑠</m:t>
                        </m:r>
                      </m:sub>
                    </m:sSub>
                  </m:oMath>
                </a14:m>
                <a:r>
                  <a:rPr lang="en-US" sz="1600" dirty="0"/>
                  <a:t>=</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𝑑</m:t>
                        </m:r>
                      </m:e>
                      <m:sub>
                        <m:r>
                          <a:rPr lang="en-US" sz="1600" b="0" i="1" smtClean="0">
                            <a:latin typeface="Cambria Math" panose="02040503050406030204" pitchFamily="18" charset="0"/>
                            <a:ea typeface="Cambria Math" panose="02040503050406030204" pitchFamily="18" charset="0"/>
                          </a:rPr>
                          <m:t>𝑠</m:t>
                        </m:r>
                      </m:sub>
                    </m:sSub>
                    <m:r>
                      <a:rPr lang="en-US" sz="1600" i="1">
                        <a:latin typeface="Cambria Math" panose="02040503050406030204" pitchFamily="18" charset="0"/>
                        <a:ea typeface="Cambria Math" panose="02040503050406030204" pitchFamily="18" charset="0"/>
                      </a:rPr>
                      <m:t> /2</m:t>
                    </m:r>
                  </m:oMath>
                </a14:m>
                <a:endParaRPr lang="en-US" sz="1600" dirty="0"/>
              </a:p>
            </p:txBody>
          </p:sp>
        </mc:Choice>
        <mc:Fallback xmlns="">
          <p:sp>
            <p:nvSpPr>
              <p:cNvPr id="18" name="TextBox 17"/>
              <p:cNvSpPr txBox="1">
                <a:spLocks noRot="1" noChangeAspect="1" noMove="1" noResize="1" noEditPoints="1" noAdjustHandles="1" noChangeArrowheads="1" noChangeShapeType="1" noTextEdit="1"/>
              </p:cNvSpPr>
              <p:nvPr/>
            </p:nvSpPr>
            <p:spPr>
              <a:xfrm>
                <a:off x="3368697" y="2803765"/>
                <a:ext cx="1294984" cy="246221"/>
              </a:xfrm>
              <a:prstGeom prst="rect">
                <a:avLst/>
              </a:prstGeom>
              <a:blipFill>
                <a:blip r:embed="rId7"/>
                <a:stretch>
                  <a:fillRect l="-5660" t="-27500"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4008569" y="3374849"/>
                <a:ext cx="1571815" cy="246221"/>
              </a:xfrm>
              <a:prstGeom prst="rect">
                <a:avLst/>
              </a:prstGeom>
              <a:noFill/>
            </p:spPr>
            <p:txBody>
              <a:bodyPr wrap="square" lIns="0" tIns="0" rIns="0" bIns="0" rtlCol="0">
                <a:spAutoFit/>
              </a:bodyPr>
              <a:lstStyle/>
              <a:p>
                <a14:m>
                  <m:oMath xmlns:m="http://schemas.openxmlformats.org/officeDocument/2006/math">
                    <m:r>
                      <a:rPr lang="en-US" sz="1600" i="1">
                        <a:latin typeface="Cambria Math" panose="02040503050406030204" pitchFamily="18" charset="0"/>
                        <a:ea typeface="Cambria Math" panose="02040503050406030204" pitchFamily="18" charset="0"/>
                      </a:rPr>
                      <m:t>𝑅</m:t>
                    </m:r>
                  </m:oMath>
                </a14:m>
                <a:r>
                  <a:rPr lang="en-US" sz="1600" dirty="0"/>
                  <a:t>=</a:t>
                </a:r>
                <a14:m>
                  <m:oMath xmlns:m="http://schemas.openxmlformats.org/officeDocument/2006/math">
                    <m:sSub>
                      <m:sSubPr>
                        <m:ctrlPr>
                          <a:rPr lang="en-US" sz="1600" i="1">
                            <a:latin typeface="Cambria Math" panose="02040503050406030204" pitchFamily="18" charset="0"/>
                          </a:rPr>
                        </m:ctrlPr>
                      </m:sSubPr>
                      <m:e>
                        <m:r>
                          <a:rPr lang="en-US" sz="1600" b="0" i="1" smtClean="0">
                            <a:latin typeface="Cambria Math" panose="02040503050406030204" pitchFamily="18" charset="0"/>
                          </a:rPr>
                          <m:t>(</m:t>
                        </m:r>
                        <m:r>
                          <a:rPr lang="en-US" sz="1600" i="1">
                            <a:latin typeface="Cambria Math" panose="02040503050406030204" pitchFamily="18" charset="0"/>
                            <a:ea typeface="Cambria Math" panose="02040503050406030204" pitchFamily="18" charset="0"/>
                          </a:rPr>
                          <m:t>𝑑</m:t>
                        </m:r>
                      </m:e>
                      <m:sub>
                        <m:r>
                          <a:rPr lang="en-US" sz="1600" b="0" i="1" smtClean="0">
                            <a:latin typeface="Cambria Math" panose="02040503050406030204" pitchFamily="18" charset="0"/>
                            <a:ea typeface="Cambria Math" panose="02040503050406030204" pitchFamily="18" charset="0"/>
                          </a:rPr>
                          <m:t>𝑜𝑑</m:t>
                        </m:r>
                      </m:sub>
                    </m:sSub>
                    <m:r>
                      <a:rPr lang="en-US" sz="1600" b="0" i="1" smtClean="0">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𝑑</m:t>
                        </m:r>
                      </m:e>
                      <m:sub>
                        <m:r>
                          <a:rPr lang="en-US" sz="1600" i="1">
                            <a:latin typeface="Cambria Math" panose="02040503050406030204" pitchFamily="18" charset="0"/>
                            <a:ea typeface="Cambria Math" panose="02040503050406030204" pitchFamily="18" charset="0"/>
                          </a:rPr>
                          <m:t>𝑠</m:t>
                        </m:r>
                      </m:sub>
                    </m:sSub>
                    <m:r>
                      <a:rPr lang="en-US" sz="1600" b="0" i="1" smtClean="0">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 /2</m:t>
                    </m:r>
                  </m:oMath>
                </a14:m>
                <a:endParaRPr lang="en-US" sz="1600" dirty="0"/>
              </a:p>
            </p:txBody>
          </p:sp>
        </mc:Choice>
        <mc:Fallback xmlns="">
          <p:sp>
            <p:nvSpPr>
              <p:cNvPr id="27" name="TextBox 26"/>
              <p:cNvSpPr txBox="1">
                <a:spLocks noRot="1" noChangeAspect="1" noMove="1" noResize="1" noEditPoints="1" noAdjustHandles="1" noChangeArrowheads="1" noChangeShapeType="1" noTextEdit="1"/>
              </p:cNvSpPr>
              <p:nvPr/>
            </p:nvSpPr>
            <p:spPr>
              <a:xfrm>
                <a:off x="4008569" y="3374849"/>
                <a:ext cx="1571815" cy="246221"/>
              </a:xfrm>
              <a:prstGeom prst="rect">
                <a:avLst/>
              </a:prstGeom>
              <a:blipFill>
                <a:blip r:embed="rId8"/>
                <a:stretch>
                  <a:fillRect l="-4669" t="-27500" b="-50000"/>
                </a:stretch>
              </a:blipFill>
            </p:spPr>
            <p:txBody>
              <a:bodyPr/>
              <a:lstStyle/>
              <a:p>
                <a:r>
                  <a:rPr lang="en-US">
                    <a:noFill/>
                  </a:rPr>
                  <a:t> </a:t>
                </a:r>
              </a:p>
            </p:txBody>
          </p:sp>
        </mc:Fallback>
      </mc:AlternateContent>
      <p:sp>
        <p:nvSpPr>
          <p:cNvPr id="9" name="Rectangle 8"/>
          <p:cNvSpPr/>
          <p:nvPr/>
        </p:nvSpPr>
        <p:spPr>
          <a:xfrm>
            <a:off x="1304365" y="4869262"/>
            <a:ext cx="7326985" cy="584775"/>
          </a:xfrm>
          <a:prstGeom prst="rect">
            <a:avLst/>
          </a:prstGeom>
        </p:spPr>
        <p:txBody>
          <a:bodyPr wrap="square">
            <a:spAutoFit/>
          </a:bodyPr>
          <a:lstStyle/>
          <a:p>
            <a:r>
              <a:rPr lang="en-US" sz="1600" dirty="0"/>
              <a:t>Finally, the shunt admittance matrix for this three-phase underground cable is obtained by putting the three phase admittances together:</a:t>
            </a:r>
          </a:p>
        </p:txBody>
      </p:sp>
    </p:spTree>
    <p:extLst>
      <p:ext uri="{BB962C8B-B14F-4D97-AF65-F5344CB8AC3E}">
        <p14:creationId xmlns:p14="http://schemas.microsoft.com/office/powerpoint/2010/main" val="10768178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62</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0" name="Rectangle 9"/>
          <p:cNvSpPr/>
          <p:nvPr/>
        </p:nvSpPr>
        <p:spPr>
          <a:xfrm>
            <a:off x="927421" y="1143000"/>
            <a:ext cx="5753691"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Primary Distribution System -- Underground Cable</a:t>
            </a:r>
            <a:endParaRPr lang="en-US" dirty="0"/>
          </a:p>
        </p:txBody>
      </p:sp>
      <p:pic>
        <p:nvPicPr>
          <p:cNvPr id="7" name="Picture 6"/>
          <p:cNvPicPr>
            <a:picLocks noChangeAspect="1"/>
          </p:cNvPicPr>
          <p:nvPr/>
        </p:nvPicPr>
        <p:blipFill>
          <a:blip r:embed="rId3"/>
          <a:stretch>
            <a:fillRect/>
          </a:stretch>
        </p:blipFill>
        <p:spPr>
          <a:xfrm>
            <a:off x="5181600" y="1579226"/>
            <a:ext cx="3682303" cy="1786283"/>
          </a:xfrm>
          <a:prstGeom prst="rect">
            <a:avLst/>
          </a:prstGeom>
        </p:spPr>
      </p:pic>
      <p:pic>
        <p:nvPicPr>
          <p:cNvPr id="8" name="Picture 7"/>
          <p:cNvPicPr>
            <a:picLocks noChangeAspect="1"/>
          </p:cNvPicPr>
          <p:nvPr/>
        </p:nvPicPr>
        <p:blipFill>
          <a:blip r:embed="rId4"/>
          <a:stretch>
            <a:fillRect/>
          </a:stretch>
        </p:blipFill>
        <p:spPr>
          <a:xfrm>
            <a:off x="430684" y="4893113"/>
            <a:ext cx="4611119" cy="778500"/>
          </a:xfrm>
          <a:prstGeom prst="rect">
            <a:avLst/>
          </a:prstGeom>
        </p:spPr>
      </p:pic>
      <p:pic>
        <p:nvPicPr>
          <p:cNvPr id="9" name="Picture 8"/>
          <p:cNvPicPr>
            <a:picLocks noChangeAspect="1"/>
          </p:cNvPicPr>
          <p:nvPr/>
        </p:nvPicPr>
        <p:blipFill>
          <a:blip r:embed="rId5"/>
          <a:stretch>
            <a:fillRect/>
          </a:stretch>
        </p:blipFill>
        <p:spPr>
          <a:xfrm>
            <a:off x="5257800" y="3460852"/>
            <a:ext cx="3785021" cy="2541974"/>
          </a:xfrm>
          <a:prstGeom prst="rect">
            <a:avLst/>
          </a:prstGeom>
        </p:spPr>
      </p:pic>
    </p:spTree>
    <p:extLst>
      <p:ext uri="{BB962C8B-B14F-4D97-AF65-F5344CB8AC3E}">
        <p14:creationId xmlns:p14="http://schemas.microsoft.com/office/powerpoint/2010/main" val="40919040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63</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pic>
        <p:nvPicPr>
          <p:cNvPr id="21506" name="Picture 2" descr="Pole-mounted capacitor b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356" y="3917713"/>
            <a:ext cx="2006922" cy="185885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17500" y="5772090"/>
            <a:ext cx="3949700" cy="400110"/>
          </a:xfrm>
          <a:prstGeom prst="rect">
            <a:avLst/>
          </a:prstGeom>
        </p:spPr>
        <p:txBody>
          <a:bodyPr wrap="square">
            <a:spAutoFit/>
          </a:bodyPr>
          <a:lstStyle/>
          <a:p>
            <a:r>
              <a:rPr lang="en-US" sz="1000" dirty="0">
                <a:hlinkClick r:id="rId4"/>
              </a:rPr>
              <a:t>https://www.eaton.com/us/en-us/catalog/medium-voltage-power-distribution-control-systems/pole-mounted-capacitor-banks.html</a:t>
            </a:r>
            <a:endParaRPr lang="en-US" sz="1000" dirty="0"/>
          </a:p>
        </p:txBody>
      </p:sp>
      <p:sp>
        <p:nvSpPr>
          <p:cNvPr id="17" name="Rectangle 16"/>
          <p:cNvSpPr/>
          <p:nvPr/>
        </p:nvSpPr>
        <p:spPr>
          <a:xfrm>
            <a:off x="3583459" y="1828800"/>
            <a:ext cx="5103341" cy="3539430"/>
          </a:xfrm>
          <a:prstGeom prst="rect">
            <a:avLst/>
          </a:prstGeom>
        </p:spPr>
        <p:txBody>
          <a:bodyPr wrap="square">
            <a:spAutoFit/>
          </a:bodyPr>
          <a:lstStyle/>
          <a:p>
            <a:pPr marR="0" algn="just">
              <a:spcBef>
                <a:spcPts val="0"/>
              </a:spcBef>
              <a:spcAft>
                <a:spcPts val="0"/>
              </a:spcAft>
            </a:pPr>
            <a:r>
              <a:rPr lang="en-US" sz="1600" dirty="0">
                <a:latin typeface="Times New Roman" panose="02020603050405020304" pitchFamily="18" charset="0"/>
                <a:ea typeface="Times New Roman" panose="02020603050405020304" pitchFamily="18" charset="0"/>
              </a:rPr>
              <a:t>Capacitors provide tremendous benefits to distribution system performance.</a:t>
            </a:r>
          </a:p>
          <a:p>
            <a:pPr marR="0" algn="just">
              <a:spcBef>
                <a:spcPts val="0"/>
              </a:spcBef>
              <a:spcAft>
                <a:spcPts val="0"/>
              </a:spcAft>
            </a:pPr>
            <a:endParaRPr lang="en-US" sz="1600" dirty="0">
              <a:latin typeface="Times New Roman" panose="02020603050405020304" pitchFamily="18" charset="0"/>
              <a:ea typeface="Times New Roman" panose="02020603050405020304" pitchFamily="18" charset="0"/>
            </a:endParaRPr>
          </a:p>
          <a:p>
            <a:pPr marR="0" algn="just">
              <a:spcBef>
                <a:spcPts val="0"/>
              </a:spcBef>
              <a:spcAft>
                <a:spcPts val="0"/>
              </a:spcAft>
            </a:pPr>
            <a:r>
              <a:rPr lang="en-US" sz="1600" dirty="0">
                <a:latin typeface="Times New Roman" panose="02020603050405020304" pitchFamily="18" charset="0"/>
                <a:ea typeface="Times New Roman" panose="02020603050405020304" pitchFamily="18" charset="0"/>
              </a:rPr>
              <a:t>Capacitors can </a:t>
            </a:r>
            <a:r>
              <a:rPr lang="en-US" sz="1600" b="1" i="1" dirty="0">
                <a:latin typeface="Times New Roman" panose="02020603050405020304" pitchFamily="18" charset="0"/>
                <a:ea typeface="Times New Roman" panose="02020603050405020304" pitchFamily="18" charset="0"/>
              </a:rPr>
              <a:t>reduce losses</a:t>
            </a:r>
            <a:r>
              <a:rPr lang="en-US" sz="1600" dirty="0">
                <a:latin typeface="Times New Roman" panose="02020603050405020304" pitchFamily="18" charset="0"/>
                <a:ea typeface="Times New Roman" panose="02020603050405020304" pitchFamily="18" charset="0"/>
              </a:rPr>
              <a:t>, </a:t>
            </a:r>
            <a:r>
              <a:rPr lang="en-US" sz="1600" b="1" i="1" dirty="0">
                <a:latin typeface="Times New Roman" panose="02020603050405020304" pitchFamily="18" charset="0"/>
                <a:ea typeface="Times New Roman" panose="02020603050405020304" pitchFamily="18" charset="0"/>
              </a:rPr>
              <a:t>free up capacity</a:t>
            </a:r>
            <a:r>
              <a:rPr lang="en-US" sz="1600" dirty="0">
                <a:latin typeface="Times New Roman" panose="02020603050405020304" pitchFamily="18" charset="0"/>
                <a:ea typeface="Times New Roman" panose="02020603050405020304" pitchFamily="18" charset="0"/>
              </a:rPr>
              <a:t>, and </a:t>
            </a:r>
            <a:r>
              <a:rPr lang="en-US" sz="1600" b="1" i="1" dirty="0">
                <a:latin typeface="Times New Roman" panose="02020603050405020304" pitchFamily="18" charset="0"/>
                <a:ea typeface="Times New Roman" panose="02020603050405020304" pitchFamily="18" charset="0"/>
              </a:rPr>
              <a:t>reduce voltage drop</a:t>
            </a:r>
            <a:r>
              <a:rPr lang="en-US" sz="1600" dirty="0">
                <a:latin typeface="Times New Roman" panose="02020603050405020304" pitchFamily="18" charset="0"/>
                <a:ea typeface="Times New Roman" panose="02020603050405020304" pitchFamily="18" charset="0"/>
              </a:rPr>
              <a:t>.</a:t>
            </a:r>
          </a:p>
          <a:p>
            <a:pPr marL="742950" lvl="1" indent="-285750" algn="just">
              <a:spcBef>
                <a:spcPts val="0"/>
              </a:spcBef>
              <a:spcAft>
                <a:spcPts val="0"/>
              </a:spcAft>
              <a:buFont typeface="Arial" panose="020B0604020202020204" pitchFamily="34" charset="0"/>
              <a:buChar char="•"/>
            </a:pPr>
            <a:r>
              <a:rPr lang="en-US" sz="1600" dirty="0">
                <a:latin typeface="Times New Roman" panose="02020603050405020304" pitchFamily="18" charset="0"/>
                <a:ea typeface="Times New Roman" panose="02020603050405020304" pitchFamily="18" charset="0"/>
              </a:rPr>
              <a:t>Losses; Capacity — By canceling the reactive power to motors and other loads with low power factor, capacitors decrease the line current. Reduced current frees up capacity, i.e., the same circuit can serve more load. Reduced current also significantly lowers the I</a:t>
            </a:r>
            <a:r>
              <a:rPr lang="en-US" sz="1600" baseline="30000" dirty="0">
                <a:latin typeface="Times New Roman" panose="02020603050405020304" pitchFamily="18" charset="0"/>
                <a:ea typeface="Times New Roman" panose="02020603050405020304" pitchFamily="18" charset="0"/>
              </a:rPr>
              <a:t>2</a:t>
            </a:r>
            <a:r>
              <a:rPr lang="en-US" sz="1600" dirty="0">
                <a:latin typeface="Times New Roman" panose="02020603050405020304" pitchFamily="18" charset="0"/>
                <a:ea typeface="Times New Roman" panose="02020603050405020304" pitchFamily="18" charset="0"/>
              </a:rPr>
              <a:t>R line losses.</a:t>
            </a:r>
          </a:p>
          <a:p>
            <a:pPr marL="742950" lvl="1" indent="-285750" algn="just">
              <a:spcBef>
                <a:spcPts val="0"/>
              </a:spcBef>
              <a:spcAft>
                <a:spcPts val="0"/>
              </a:spcAft>
              <a:buFont typeface="Arial" panose="020B0604020202020204" pitchFamily="34" charset="0"/>
              <a:buChar char="•"/>
            </a:pPr>
            <a:r>
              <a:rPr lang="en-US" sz="1600" dirty="0">
                <a:latin typeface="Times New Roman" panose="02020603050405020304" pitchFamily="18" charset="0"/>
                <a:ea typeface="Times New Roman" panose="02020603050405020304" pitchFamily="18" charset="0"/>
              </a:rPr>
              <a:t>Voltage drop — Capacitors provide a voltage boost, which cancels part of the voltage drop caused by system loads. </a:t>
            </a:r>
            <a:endParaRPr lang="en-US" sz="16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927421" y="1143000"/>
            <a:ext cx="2922595"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Capacitor Bank (Ch. 9)</a:t>
            </a:r>
            <a:endParaRPr lang="en-US" dirty="0"/>
          </a:p>
        </p:txBody>
      </p:sp>
      <p:grpSp>
        <p:nvGrpSpPr>
          <p:cNvPr id="6" name="Group 5"/>
          <p:cNvGrpSpPr/>
          <p:nvPr/>
        </p:nvGrpSpPr>
        <p:grpSpPr>
          <a:xfrm>
            <a:off x="924481" y="1535856"/>
            <a:ext cx="2188672" cy="2377375"/>
            <a:chOff x="935528" y="1540338"/>
            <a:chExt cx="2124208" cy="2234246"/>
          </a:xfrm>
        </p:grpSpPr>
        <p:pic>
          <p:nvPicPr>
            <p:cNvPr id="3" name="Picture 2"/>
            <p:cNvPicPr>
              <a:picLocks noChangeAspect="1"/>
            </p:cNvPicPr>
            <p:nvPr/>
          </p:nvPicPr>
          <p:blipFill>
            <a:blip r:embed="rId5"/>
            <a:stretch>
              <a:fillRect/>
            </a:stretch>
          </p:blipFill>
          <p:spPr>
            <a:xfrm>
              <a:off x="935528" y="1540338"/>
              <a:ext cx="2124208" cy="2234246"/>
            </a:xfrm>
            <a:prstGeom prst="rect">
              <a:avLst/>
            </a:prstGeom>
          </p:spPr>
        </p:pic>
        <p:sp>
          <p:nvSpPr>
            <p:cNvPr id="22" name="Oval 21"/>
            <p:cNvSpPr/>
            <p:nvPr/>
          </p:nvSpPr>
          <p:spPr bwMode="auto">
            <a:xfrm>
              <a:off x="972935" y="2626216"/>
              <a:ext cx="457200" cy="293630"/>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Tree>
    <p:extLst>
      <p:ext uri="{BB962C8B-B14F-4D97-AF65-F5344CB8AC3E}">
        <p14:creationId xmlns:p14="http://schemas.microsoft.com/office/powerpoint/2010/main" val="3024273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64</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pic>
        <p:nvPicPr>
          <p:cNvPr id="20" name="Picture 19"/>
          <p:cNvPicPr>
            <a:picLocks noChangeAspect="1"/>
          </p:cNvPicPr>
          <p:nvPr/>
        </p:nvPicPr>
        <p:blipFill>
          <a:blip r:embed="rId3"/>
          <a:stretch>
            <a:fillRect/>
          </a:stretch>
        </p:blipFill>
        <p:spPr>
          <a:xfrm>
            <a:off x="1600200" y="2165557"/>
            <a:ext cx="2971800" cy="2256962"/>
          </a:xfrm>
          <a:prstGeom prst="rect">
            <a:avLst/>
          </a:prstGeom>
        </p:spPr>
      </p:pic>
      <p:sp>
        <p:nvSpPr>
          <p:cNvPr id="21" name="Rectangle 20"/>
          <p:cNvSpPr/>
          <p:nvPr/>
        </p:nvSpPr>
        <p:spPr>
          <a:xfrm>
            <a:off x="1298345" y="1602919"/>
            <a:ext cx="5103341" cy="369332"/>
          </a:xfrm>
          <a:prstGeom prst="rect">
            <a:avLst/>
          </a:prstGeom>
        </p:spPr>
        <p:txBody>
          <a:bodyPr wrap="square">
            <a:spAutoFit/>
          </a:bodyPr>
          <a:lstStyle/>
          <a:p>
            <a:pPr marL="0" marR="0" algn="just">
              <a:spcBef>
                <a:spcPts val="0"/>
              </a:spcBef>
              <a:spcAft>
                <a:spcPts val="0"/>
              </a:spcAft>
            </a:pPr>
            <a:r>
              <a:rPr lang="en-US" sz="1800" dirty="0">
                <a:latin typeface="Times New Roman" panose="02020603050405020304" pitchFamily="18" charset="0"/>
                <a:ea typeface="Times New Roman" panose="02020603050405020304" pitchFamily="18" charset="0"/>
              </a:rPr>
              <a:t>Two types of connection: wye and delta.</a:t>
            </a:r>
            <a:endParaRPr lang="en-US" sz="1800" dirty="0">
              <a:effectLst/>
              <a:latin typeface="Times New Roman" panose="02020603050405020304" pitchFamily="18" charset="0"/>
              <a:ea typeface="Times New Roman" panose="02020603050405020304" pitchFamily="18" charset="0"/>
            </a:endParaRPr>
          </a:p>
        </p:txBody>
      </p:sp>
      <p:pic>
        <p:nvPicPr>
          <p:cNvPr id="18" name="Picture 17"/>
          <p:cNvPicPr>
            <a:picLocks noChangeAspect="1"/>
          </p:cNvPicPr>
          <p:nvPr/>
        </p:nvPicPr>
        <p:blipFill>
          <a:blip r:embed="rId4"/>
          <a:stretch>
            <a:fillRect/>
          </a:stretch>
        </p:blipFill>
        <p:spPr>
          <a:xfrm>
            <a:off x="4830508" y="2165557"/>
            <a:ext cx="3142354" cy="2108162"/>
          </a:xfrm>
          <a:prstGeom prst="rect">
            <a:avLst/>
          </a:prstGeom>
        </p:spPr>
      </p:pic>
      <p:sp>
        <p:nvSpPr>
          <p:cNvPr id="16" name="Rectangle 15"/>
          <p:cNvSpPr/>
          <p:nvPr/>
        </p:nvSpPr>
        <p:spPr>
          <a:xfrm>
            <a:off x="927421" y="1143000"/>
            <a:ext cx="2922595"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Capacitor Bank (Ch. 9)</a:t>
            </a:r>
            <a:endParaRPr lang="en-US" dirty="0"/>
          </a:p>
        </p:txBody>
      </p:sp>
      <p:pic>
        <p:nvPicPr>
          <p:cNvPr id="7" name="Picture 6"/>
          <p:cNvPicPr>
            <a:picLocks noChangeAspect="1"/>
          </p:cNvPicPr>
          <p:nvPr/>
        </p:nvPicPr>
        <p:blipFill>
          <a:blip r:embed="rId5"/>
          <a:stretch>
            <a:fillRect/>
          </a:stretch>
        </p:blipFill>
        <p:spPr>
          <a:xfrm>
            <a:off x="5332970" y="4570017"/>
            <a:ext cx="1983259" cy="658700"/>
          </a:xfrm>
          <a:prstGeom prst="rect">
            <a:avLst/>
          </a:prstGeom>
        </p:spPr>
      </p:pic>
      <p:pic>
        <p:nvPicPr>
          <p:cNvPr id="8" name="Picture 7"/>
          <p:cNvPicPr>
            <a:picLocks noChangeAspect="1"/>
          </p:cNvPicPr>
          <p:nvPr/>
        </p:nvPicPr>
        <p:blipFill>
          <a:blip r:embed="rId6"/>
          <a:stretch>
            <a:fillRect/>
          </a:stretch>
        </p:blipFill>
        <p:spPr>
          <a:xfrm>
            <a:off x="1981200" y="4615825"/>
            <a:ext cx="2000510" cy="676643"/>
          </a:xfrm>
          <a:prstGeom prst="rect">
            <a:avLst/>
          </a:prstGeom>
        </p:spPr>
      </p:pic>
    </p:spTree>
    <p:extLst>
      <p:ext uri="{BB962C8B-B14F-4D97-AF65-F5344CB8AC3E}">
        <p14:creationId xmlns:p14="http://schemas.microsoft.com/office/powerpoint/2010/main" val="25996401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65</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21" name="Rectangle 20"/>
          <p:cNvSpPr/>
          <p:nvPr/>
        </p:nvSpPr>
        <p:spPr>
          <a:xfrm>
            <a:off x="1260831" y="1543110"/>
            <a:ext cx="6169255" cy="369332"/>
          </a:xfrm>
          <a:prstGeom prst="rect">
            <a:avLst/>
          </a:prstGeom>
        </p:spPr>
        <p:txBody>
          <a:bodyPr wrap="square">
            <a:spAutoFit/>
          </a:bodyPr>
          <a:lstStyle/>
          <a:p>
            <a:pPr marL="0" marR="0" algn="just">
              <a:spcBef>
                <a:spcPts val="0"/>
              </a:spcBef>
              <a:spcAft>
                <a:spcPts val="0"/>
              </a:spcAft>
            </a:pPr>
            <a:r>
              <a:rPr lang="en-US" sz="1800" dirty="0">
                <a:latin typeface="Times New Roman" panose="02020603050405020304" pitchFamily="18" charset="0"/>
                <a:ea typeface="Times New Roman" panose="02020603050405020304" pitchFamily="18" charset="0"/>
              </a:rPr>
              <a:t>In the real distribution system, there are 5 capacitor banks.</a:t>
            </a:r>
            <a:endParaRPr lang="en-US" sz="18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927421" y="1143000"/>
            <a:ext cx="2922595"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Capacitor Bank (Ch. 9)</a:t>
            </a:r>
            <a:endParaRPr lang="en-US" dirty="0"/>
          </a:p>
        </p:txBody>
      </p:sp>
      <p:sp>
        <p:nvSpPr>
          <p:cNvPr id="13" name="Rectangle 12"/>
          <p:cNvSpPr/>
          <p:nvPr/>
        </p:nvSpPr>
        <p:spPr>
          <a:xfrm>
            <a:off x="5906549" y="5481852"/>
            <a:ext cx="2434635" cy="584775"/>
          </a:xfrm>
          <a:prstGeom prst="rect">
            <a:avLst/>
          </a:prstGeom>
        </p:spPr>
        <p:txBody>
          <a:bodyPr wrap="square">
            <a:spAutoFit/>
          </a:bodyPr>
          <a:lstStyle/>
          <a:p>
            <a:r>
              <a:rPr lang="en-US" sz="1600" dirty="0">
                <a:solidFill>
                  <a:srgbClr val="000000"/>
                </a:solidFill>
                <a:latin typeface="Times New Roman" panose="02020603050405020304" pitchFamily="18" charset="0"/>
                <a:cs typeface="Times New Roman" panose="02020603050405020304" pitchFamily="18" charset="0"/>
              </a:rPr>
              <a:t>Real corresponding picture from Google Map</a:t>
            </a:r>
            <a:endParaRPr lang="en-US" sz="1800" dirty="0"/>
          </a:p>
        </p:txBody>
      </p:sp>
      <p:grpSp>
        <p:nvGrpSpPr>
          <p:cNvPr id="26" name="Group 25"/>
          <p:cNvGrpSpPr/>
          <p:nvPr/>
        </p:nvGrpSpPr>
        <p:grpSpPr>
          <a:xfrm>
            <a:off x="5499865" y="2127788"/>
            <a:ext cx="2812744" cy="3354064"/>
            <a:chOff x="5220122" y="2133600"/>
            <a:chExt cx="2812744" cy="3354064"/>
          </a:xfrm>
        </p:grpSpPr>
        <p:pic>
          <p:nvPicPr>
            <p:cNvPr id="25" name="Picture 24"/>
            <p:cNvPicPr>
              <a:picLocks noChangeAspect="1"/>
            </p:cNvPicPr>
            <p:nvPr/>
          </p:nvPicPr>
          <p:blipFill>
            <a:blip r:embed="rId3"/>
            <a:stretch>
              <a:fillRect/>
            </a:stretch>
          </p:blipFill>
          <p:spPr>
            <a:xfrm>
              <a:off x="5220122" y="2133600"/>
              <a:ext cx="2812744" cy="3354064"/>
            </a:xfrm>
            <a:prstGeom prst="rect">
              <a:avLst/>
            </a:prstGeom>
          </p:spPr>
        </p:pic>
        <p:sp>
          <p:nvSpPr>
            <p:cNvPr id="14" name="Oval 13"/>
            <p:cNvSpPr/>
            <p:nvPr/>
          </p:nvSpPr>
          <p:spPr bwMode="auto">
            <a:xfrm rot="1964037">
              <a:off x="6092566" y="2709222"/>
              <a:ext cx="745742" cy="488155"/>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grpSp>
        <p:nvGrpSpPr>
          <p:cNvPr id="15" name="Group 14"/>
          <p:cNvGrpSpPr/>
          <p:nvPr/>
        </p:nvGrpSpPr>
        <p:grpSpPr>
          <a:xfrm>
            <a:off x="1795931" y="2369215"/>
            <a:ext cx="2656537" cy="1682712"/>
            <a:chOff x="1673062" y="2249250"/>
            <a:chExt cx="2656537" cy="1682712"/>
          </a:xfrm>
        </p:grpSpPr>
        <p:pic>
          <p:nvPicPr>
            <p:cNvPr id="12" name="Picture 11"/>
            <p:cNvPicPr>
              <a:picLocks noChangeAspect="1"/>
            </p:cNvPicPr>
            <p:nvPr/>
          </p:nvPicPr>
          <p:blipFill>
            <a:blip r:embed="rId4"/>
            <a:stretch>
              <a:fillRect/>
            </a:stretch>
          </p:blipFill>
          <p:spPr>
            <a:xfrm>
              <a:off x="1673062" y="2249250"/>
              <a:ext cx="2656537" cy="1682712"/>
            </a:xfrm>
            <a:prstGeom prst="rect">
              <a:avLst/>
            </a:prstGeom>
          </p:spPr>
        </p:pic>
        <p:sp>
          <p:nvSpPr>
            <p:cNvPr id="17" name="Oval 16"/>
            <p:cNvSpPr/>
            <p:nvPr/>
          </p:nvSpPr>
          <p:spPr bwMode="auto">
            <a:xfrm>
              <a:off x="2681118" y="3100031"/>
              <a:ext cx="640423" cy="401486"/>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grpSp>
        <p:nvGrpSpPr>
          <p:cNvPr id="23" name="Group 22"/>
          <p:cNvGrpSpPr/>
          <p:nvPr/>
        </p:nvGrpSpPr>
        <p:grpSpPr>
          <a:xfrm>
            <a:off x="1698064" y="4328526"/>
            <a:ext cx="2852268" cy="1738101"/>
            <a:chOff x="1609725" y="4171892"/>
            <a:chExt cx="2852268" cy="1738101"/>
          </a:xfrm>
        </p:grpSpPr>
        <p:pic>
          <p:nvPicPr>
            <p:cNvPr id="11" name="Picture 10"/>
            <p:cNvPicPr>
              <a:picLocks noChangeAspect="1"/>
            </p:cNvPicPr>
            <p:nvPr/>
          </p:nvPicPr>
          <p:blipFill>
            <a:blip r:embed="rId5"/>
            <a:stretch>
              <a:fillRect/>
            </a:stretch>
          </p:blipFill>
          <p:spPr>
            <a:xfrm>
              <a:off x="1609725" y="4171892"/>
              <a:ext cx="2852268" cy="1738101"/>
            </a:xfrm>
            <a:prstGeom prst="rect">
              <a:avLst/>
            </a:prstGeom>
          </p:spPr>
        </p:pic>
        <p:sp>
          <p:nvSpPr>
            <p:cNvPr id="22" name="Oval 21"/>
            <p:cNvSpPr/>
            <p:nvPr/>
          </p:nvSpPr>
          <p:spPr bwMode="auto">
            <a:xfrm>
              <a:off x="2438400" y="5010743"/>
              <a:ext cx="1142234" cy="655953"/>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Tree>
    <p:extLst>
      <p:ext uri="{BB962C8B-B14F-4D97-AF65-F5344CB8AC3E}">
        <p14:creationId xmlns:p14="http://schemas.microsoft.com/office/powerpoint/2010/main" val="16325429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66</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0" name="Rectangle 9"/>
          <p:cNvSpPr/>
          <p:nvPr/>
        </p:nvSpPr>
        <p:spPr>
          <a:xfrm>
            <a:off x="4047304" y="2109416"/>
            <a:ext cx="4182296" cy="3139321"/>
          </a:xfrm>
          <a:prstGeom prst="rect">
            <a:avLst/>
          </a:prstGeom>
        </p:spPr>
        <p:txBody>
          <a:bodyPr wrap="square">
            <a:spAutoFit/>
          </a:bodyPr>
          <a:lstStyle/>
          <a:p>
            <a:pPr algn="just"/>
            <a:r>
              <a:rPr lang="en-US" sz="1800" dirty="0">
                <a:latin typeface="Times New Roman" panose="02020603050405020304" pitchFamily="18" charset="0"/>
                <a:cs typeface="Times New Roman" panose="02020603050405020304" pitchFamily="18" charset="0"/>
              </a:rPr>
              <a:t>Secondary distribution system is an AC power distribution system in which customers are served.</a:t>
            </a:r>
          </a:p>
          <a:p>
            <a:pPr algn="just"/>
            <a:endParaRPr lang="en-US" sz="1800" dirty="0">
              <a:latin typeface="Times New Roman" panose="02020603050405020304" pitchFamily="18" charset="0"/>
              <a:cs typeface="Times New Roman" panose="02020603050405020304" pitchFamily="18" charset="0"/>
            </a:endParaRPr>
          </a:p>
          <a:p>
            <a:pPr algn="just"/>
            <a:r>
              <a:rPr lang="en-US" sz="1800" dirty="0">
                <a:latin typeface="Times New Roman" panose="02020603050405020304" pitchFamily="18" charset="0"/>
                <a:cs typeface="Times New Roman" panose="02020603050405020304" pitchFamily="18" charset="0"/>
              </a:rPr>
              <a:t>The secondary circuit is supplied by distribution transformers. The standard secondary voltage levels are </a:t>
            </a:r>
          </a:p>
          <a:p>
            <a:pPr algn="just"/>
            <a:r>
              <a:rPr lang="en-US" sz="1800" dirty="0">
                <a:latin typeface="Times New Roman" panose="02020603050405020304" pitchFamily="18" charset="0"/>
                <a:cs typeface="Times New Roman" panose="02020603050405020304" pitchFamily="18" charset="0"/>
              </a:rPr>
              <a:t>•  120/240 single-phase</a:t>
            </a:r>
          </a:p>
          <a:p>
            <a:pPr algn="just"/>
            <a:r>
              <a:rPr lang="en-US" sz="1800" dirty="0">
                <a:latin typeface="Times New Roman" panose="02020603050405020304" pitchFamily="18" charset="0"/>
                <a:cs typeface="Times New Roman" panose="02020603050405020304" pitchFamily="18" charset="0"/>
              </a:rPr>
              <a:t>•  120/208 three-phase</a:t>
            </a:r>
          </a:p>
          <a:p>
            <a:pPr algn="just"/>
            <a:r>
              <a:rPr lang="en-US" sz="1800" dirty="0">
                <a:latin typeface="Times New Roman" panose="02020603050405020304" pitchFamily="18" charset="0"/>
                <a:cs typeface="Times New Roman" panose="02020603050405020304" pitchFamily="18" charset="0"/>
              </a:rPr>
              <a:t>•  277/480 three-phase</a:t>
            </a:r>
          </a:p>
          <a:p>
            <a:pPr algn="just"/>
            <a:endParaRPr lang="en-US" sz="1800" dirty="0">
              <a:latin typeface="Times New Roman" panose="02020603050405020304" pitchFamily="18" charset="0"/>
              <a:cs typeface="Times New Roman" panose="02020603050405020304" pitchFamily="18" charset="0"/>
            </a:endParaRPr>
          </a:p>
        </p:txBody>
      </p:sp>
      <p:sp>
        <p:nvSpPr>
          <p:cNvPr id="7" name="Rectangle 6"/>
          <p:cNvSpPr/>
          <p:nvPr/>
        </p:nvSpPr>
        <p:spPr>
          <a:xfrm>
            <a:off x="1143000" y="5922027"/>
            <a:ext cx="3408588" cy="215444"/>
          </a:xfrm>
          <a:prstGeom prst="rect">
            <a:avLst/>
          </a:prstGeom>
        </p:spPr>
        <p:txBody>
          <a:bodyPr wrap="square">
            <a:spAutoFit/>
          </a:bodyPr>
          <a:lstStyle/>
          <a:p>
            <a:r>
              <a:rPr lang="en-US" sz="800" dirty="0"/>
              <a:t>Tony </a:t>
            </a:r>
            <a:r>
              <a:rPr lang="en-US" sz="800" dirty="0" err="1"/>
              <a:t>Samaritano</a:t>
            </a:r>
            <a:r>
              <a:rPr lang="en-US" sz="800" dirty="0"/>
              <a:t>, Power Systems, Rowan University 2012</a:t>
            </a:r>
          </a:p>
        </p:txBody>
      </p:sp>
      <p:grpSp>
        <p:nvGrpSpPr>
          <p:cNvPr id="8" name="Group 7"/>
          <p:cNvGrpSpPr/>
          <p:nvPr/>
        </p:nvGrpSpPr>
        <p:grpSpPr>
          <a:xfrm>
            <a:off x="914400" y="1828800"/>
            <a:ext cx="2675704" cy="2059038"/>
            <a:chOff x="558800" y="2667000"/>
            <a:chExt cx="2675704" cy="2059038"/>
          </a:xfrm>
        </p:grpSpPr>
        <p:pic>
          <p:nvPicPr>
            <p:cNvPr id="3" name="Picture 2"/>
            <p:cNvPicPr>
              <a:picLocks noChangeAspect="1"/>
            </p:cNvPicPr>
            <p:nvPr/>
          </p:nvPicPr>
          <p:blipFill>
            <a:blip r:embed="rId3"/>
            <a:stretch>
              <a:fillRect/>
            </a:stretch>
          </p:blipFill>
          <p:spPr>
            <a:xfrm>
              <a:off x="558800" y="2667000"/>
              <a:ext cx="2675704" cy="2059038"/>
            </a:xfrm>
            <a:prstGeom prst="rect">
              <a:avLst/>
            </a:prstGeom>
          </p:spPr>
        </p:pic>
        <p:sp>
          <p:nvSpPr>
            <p:cNvPr id="14" name="Oval 13"/>
            <p:cNvSpPr/>
            <p:nvPr/>
          </p:nvSpPr>
          <p:spPr bwMode="auto">
            <a:xfrm rot="755809">
              <a:off x="604289" y="3854257"/>
              <a:ext cx="2548704" cy="698468"/>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grpSp>
        <p:nvGrpSpPr>
          <p:cNvPr id="11" name="Group 10"/>
          <p:cNvGrpSpPr/>
          <p:nvPr/>
        </p:nvGrpSpPr>
        <p:grpSpPr>
          <a:xfrm>
            <a:off x="685800" y="3984041"/>
            <a:ext cx="3045941" cy="1950310"/>
            <a:chOff x="515047" y="3933386"/>
            <a:chExt cx="3045941" cy="1950310"/>
          </a:xfrm>
        </p:grpSpPr>
        <p:pic>
          <p:nvPicPr>
            <p:cNvPr id="6" name="Picture 5"/>
            <p:cNvPicPr>
              <a:picLocks noChangeAspect="1"/>
            </p:cNvPicPr>
            <p:nvPr/>
          </p:nvPicPr>
          <p:blipFill>
            <a:blip r:embed="rId4"/>
            <a:stretch>
              <a:fillRect/>
            </a:stretch>
          </p:blipFill>
          <p:spPr>
            <a:xfrm>
              <a:off x="515047" y="3933386"/>
              <a:ext cx="3045941" cy="1904762"/>
            </a:xfrm>
            <a:prstGeom prst="rect">
              <a:avLst/>
            </a:prstGeom>
          </p:spPr>
        </p:pic>
        <p:sp>
          <p:nvSpPr>
            <p:cNvPr id="16" name="Oval 15"/>
            <p:cNvSpPr/>
            <p:nvPr/>
          </p:nvSpPr>
          <p:spPr bwMode="auto">
            <a:xfrm>
              <a:off x="972247" y="5198082"/>
              <a:ext cx="2341788" cy="685614"/>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
        <p:nvSpPr>
          <p:cNvPr id="18" name="Rectangle 17"/>
          <p:cNvSpPr/>
          <p:nvPr/>
        </p:nvSpPr>
        <p:spPr>
          <a:xfrm>
            <a:off x="927421" y="1143000"/>
            <a:ext cx="4639540"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Secondary Distribution System (Ch. 11)</a:t>
            </a:r>
            <a:endParaRPr lang="en-US" dirty="0"/>
          </a:p>
        </p:txBody>
      </p:sp>
    </p:spTree>
    <p:extLst>
      <p:ext uri="{BB962C8B-B14F-4D97-AF65-F5344CB8AC3E}">
        <p14:creationId xmlns:p14="http://schemas.microsoft.com/office/powerpoint/2010/main" val="476542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67</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grpSp>
        <p:nvGrpSpPr>
          <p:cNvPr id="13" name="Group 12"/>
          <p:cNvGrpSpPr/>
          <p:nvPr/>
        </p:nvGrpSpPr>
        <p:grpSpPr>
          <a:xfrm>
            <a:off x="1051197" y="1797903"/>
            <a:ext cx="2050505" cy="1733550"/>
            <a:chOff x="1219200" y="2667000"/>
            <a:chExt cx="2050505" cy="1733550"/>
          </a:xfrm>
        </p:grpSpPr>
        <p:pic>
          <p:nvPicPr>
            <p:cNvPr id="12" name="Picture 11"/>
            <p:cNvPicPr>
              <a:picLocks noChangeAspect="1"/>
            </p:cNvPicPr>
            <p:nvPr/>
          </p:nvPicPr>
          <p:blipFill>
            <a:blip r:embed="rId3"/>
            <a:stretch>
              <a:fillRect/>
            </a:stretch>
          </p:blipFill>
          <p:spPr>
            <a:xfrm>
              <a:off x="1219200" y="2667000"/>
              <a:ext cx="2050505" cy="1733550"/>
            </a:xfrm>
            <a:prstGeom prst="rect">
              <a:avLst/>
            </a:prstGeom>
          </p:spPr>
        </p:pic>
        <p:sp>
          <p:nvSpPr>
            <p:cNvPr id="18" name="Oval 17"/>
            <p:cNvSpPr/>
            <p:nvPr/>
          </p:nvSpPr>
          <p:spPr bwMode="auto">
            <a:xfrm>
              <a:off x="1969436" y="3642254"/>
              <a:ext cx="484567" cy="447951"/>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
        <p:nvSpPr>
          <p:cNvPr id="24" name="AutoShape 2" descr="Image result for fuse po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3851169" y="2336393"/>
            <a:ext cx="4724400" cy="2585323"/>
          </a:xfrm>
          <a:prstGeom prst="rect">
            <a:avLst/>
          </a:prstGeom>
        </p:spPr>
        <p:txBody>
          <a:bodyPr wrap="square">
            <a:spAutoFit/>
          </a:bodyPr>
          <a:lstStyle/>
          <a:p>
            <a:pPr marL="285750" indent="-285750">
              <a:buFont typeface="Arial" panose="020B0604020202020204" pitchFamily="34" charset="0"/>
              <a:buChar char="•"/>
            </a:pPr>
            <a:r>
              <a:rPr lang="en-US" sz="1800" dirty="0"/>
              <a:t>The distribution transformer normally serves as the </a:t>
            </a:r>
            <a:r>
              <a:rPr lang="en-US" sz="1800" b="1" i="1" dirty="0"/>
              <a:t>final transition </a:t>
            </a:r>
            <a:r>
              <a:rPr lang="en-US" sz="1800" dirty="0"/>
              <a:t>to the customers and often provides a local grounding reference. Most distribution circuits have hundreds of distribution transformers. </a:t>
            </a:r>
          </a:p>
          <a:p>
            <a:endParaRPr lang="en-US" sz="1800" dirty="0"/>
          </a:p>
          <a:p>
            <a:pPr marL="285750" indent="-285750">
              <a:buFont typeface="Arial" panose="020B0604020202020204" pitchFamily="34" charset="0"/>
              <a:buChar char="•"/>
            </a:pPr>
            <a:r>
              <a:rPr lang="en-US" sz="1800" dirty="0"/>
              <a:t>Distribution feeders may also have other transformers: voltage regulators, feeder step banks, and grounding banks.</a:t>
            </a:r>
          </a:p>
        </p:txBody>
      </p:sp>
      <p:pic>
        <p:nvPicPr>
          <p:cNvPr id="39938" name="Picture 2" descr="https://metglas.com/wp-content/uploads/2016/12/three-white-distribution-transformers-on-pole-with-light-blue-sk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86498" y="3552274"/>
            <a:ext cx="2114435" cy="190886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03770" y="5568533"/>
            <a:ext cx="2945358" cy="338554"/>
          </a:xfrm>
          <a:prstGeom prst="rect">
            <a:avLst/>
          </a:prstGeom>
        </p:spPr>
        <p:txBody>
          <a:bodyPr wrap="square">
            <a:spAutoFit/>
          </a:bodyPr>
          <a:lstStyle/>
          <a:p>
            <a:r>
              <a:rPr lang="en-US" sz="800" dirty="0"/>
              <a:t>https://metglas.com/distribution-transformer-electrical-steel/three-white-distribution-transformers-on-pole-with-light-blue-sky/</a:t>
            </a:r>
          </a:p>
        </p:txBody>
      </p:sp>
      <p:sp>
        <p:nvSpPr>
          <p:cNvPr id="23" name="Rectangle 22"/>
          <p:cNvSpPr/>
          <p:nvPr/>
        </p:nvSpPr>
        <p:spPr>
          <a:xfrm>
            <a:off x="927421" y="1143000"/>
            <a:ext cx="6594241"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Secondary Distribution System -- Distribution Transformer</a:t>
            </a:r>
            <a:endParaRPr lang="en-US" dirty="0"/>
          </a:p>
        </p:txBody>
      </p:sp>
    </p:spTree>
    <p:extLst>
      <p:ext uri="{BB962C8B-B14F-4D97-AF65-F5344CB8AC3E}">
        <p14:creationId xmlns:p14="http://schemas.microsoft.com/office/powerpoint/2010/main" val="20082898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68</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pic>
        <p:nvPicPr>
          <p:cNvPr id="12" name="Picture 11"/>
          <p:cNvPicPr>
            <a:picLocks noChangeAspect="1"/>
          </p:cNvPicPr>
          <p:nvPr/>
        </p:nvPicPr>
        <p:blipFill>
          <a:blip r:embed="rId3"/>
          <a:stretch>
            <a:fillRect/>
          </a:stretch>
        </p:blipFill>
        <p:spPr>
          <a:xfrm>
            <a:off x="1600200" y="4038600"/>
            <a:ext cx="6629400" cy="1266952"/>
          </a:xfrm>
          <a:prstGeom prst="rect">
            <a:avLst/>
          </a:prstGeom>
        </p:spPr>
      </p:pic>
      <p:sp>
        <p:nvSpPr>
          <p:cNvPr id="15" name="Rectangle 14"/>
          <p:cNvSpPr/>
          <p:nvPr/>
        </p:nvSpPr>
        <p:spPr>
          <a:xfrm>
            <a:off x="1219200" y="1524000"/>
            <a:ext cx="7391399" cy="830997"/>
          </a:xfrm>
          <a:prstGeom prst="rect">
            <a:avLst/>
          </a:prstGeom>
        </p:spPr>
        <p:txBody>
          <a:bodyPr wrap="square">
            <a:spAutoFit/>
          </a:bodyPr>
          <a:lstStyle/>
          <a:p>
            <a:pPr marL="285750" indent="-285750">
              <a:buFont typeface="Arial" panose="020B0604020202020204" pitchFamily="34" charset="0"/>
              <a:buChar char="•"/>
            </a:pPr>
            <a:r>
              <a:rPr lang="en-US" sz="1600" dirty="0"/>
              <a:t>From a few kVA to a few MVA, distribution transformers </a:t>
            </a:r>
            <a:r>
              <a:rPr lang="en-US" sz="1600" b="1" i="1" dirty="0"/>
              <a:t>convert</a:t>
            </a:r>
            <a:r>
              <a:rPr lang="en-US" sz="1600" dirty="0"/>
              <a:t> primary voltage to low voltage that customers can use. In North America, more than </a:t>
            </a:r>
            <a:r>
              <a:rPr lang="en-US" sz="1600" i="1" dirty="0"/>
              <a:t>40</a:t>
            </a:r>
            <a:r>
              <a:rPr lang="en-US" sz="1600" dirty="0"/>
              <a:t> million distribution transformers are in service. </a:t>
            </a:r>
          </a:p>
        </p:txBody>
      </p:sp>
      <p:sp>
        <p:nvSpPr>
          <p:cNvPr id="20" name="Rectangle 19"/>
          <p:cNvSpPr/>
          <p:nvPr/>
        </p:nvSpPr>
        <p:spPr>
          <a:xfrm>
            <a:off x="927421" y="1143000"/>
            <a:ext cx="6594241"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Secondary Distribution System -- Distribution Transformer</a:t>
            </a:r>
            <a:endParaRPr lang="en-US" dirty="0"/>
          </a:p>
        </p:txBody>
      </p:sp>
      <p:sp>
        <p:nvSpPr>
          <p:cNvPr id="9" name="Rectangle 8"/>
          <p:cNvSpPr/>
          <p:nvPr/>
        </p:nvSpPr>
        <p:spPr>
          <a:xfrm>
            <a:off x="1143001" y="5257800"/>
            <a:ext cx="7391399" cy="830997"/>
          </a:xfrm>
          <a:prstGeom prst="rect">
            <a:avLst/>
          </a:prstGeom>
        </p:spPr>
        <p:txBody>
          <a:bodyPr wrap="square">
            <a:spAutoFit/>
          </a:bodyPr>
          <a:lstStyle/>
          <a:p>
            <a:pPr marL="285750" indent="-285750">
              <a:buFont typeface="Arial" panose="020B0604020202020204" pitchFamily="34" charset="0"/>
              <a:buChar char="•"/>
            </a:pPr>
            <a:r>
              <a:rPr lang="en-US" sz="1600" dirty="0"/>
              <a:t>Most installations are single phase. The most common overhead transformer is the 25-kVA unit; pad-mounted transformers tend to be slightly larger where the 50-kVA unit is the most common.</a:t>
            </a:r>
          </a:p>
        </p:txBody>
      </p:sp>
      <p:pic>
        <p:nvPicPr>
          <p:cNvPr id="10" name="Picture 9">
            <a:extLst>
              <a:ext uri="{FF2B5EF4-FFF2-40B4-BE49-F238E27FC236}">
                <a16:creationId xmlns:a16="http://schemas.microsoft.com/office/drawing/2014/main" id="{6D6D2918-0E33-4307-A892-DBDCF1BBAD16}"/>
              </a:ext>
            </a:extLst>
          </p:cNvPr>
          <p:cNvPicPr>
            <a:picLocks noChangeAspect="1"/>
          </p:cNvPicPr>
          <p:nvPr/>
        </p:nvPicPr>
        <p:blipFill>
          <a:blip r:embed="rId4"/>
          <a:stretch>
            <a:fillRect/>
          </a:stretch>
        </p:blipFill>
        <p:spPr>
          <a:xfrm>
            <a:off x="2743200" y="2438400"/>
            <a:ext cx="4314825" cy="1085850"/>
          </a:xfrm>
          <a:prstGeom prst="rect">
            <a:avLst/>
          </a:prstGeom>
        </p:spPr>
      </p:pic>
      <p:sp>
        <p:nvSpPr>
          <p:cNvPr id="11" name="Rectangle 10">
            <a:extLst>
              <a:ext uri="{FF2B5EF4-FFF2-40B4-BE49-F238E27FC236}">
                <a16:creationId xmlns:a16="http://schemas.microsoft.com/office/drawing/2014/main" id="{21631DDD-9EDB-4595-BB04-6AC2A6E41A0C}"/>
              </a:ext>
            </a:extLst>
          </p:cNvPr>
          <p:cNvSpPr/>
          <p:nvPr/>
        </p:nvSpPr>
        <p:spPr>
          <a:xfrm>
            <a:off x="1151022" y="3530025"/>
            <a:ext cx="7391399" cy="584775"/>
          </a:xfrm>
          <a:prstGeom prst="rect">
            <a:avLst/>
          </a:prstGeom>
        </p:spPr>
        <p:txBody>
          <a:bodyPr wrap="square">
            <a:spAutoFit/>
          </a:bodyPr>
          <a:lstStyle/>
          <a:p>
            <a:pPr marL="285750" indent="-285750">
              <a:buFont typeface="Arial" panose="020B0604020202020204" pitchFamily="34" charset="0"/>
              <a:buChar char="•"/>
            </a:pPr>
            <a:r>
              <a:rPr lang="en-US" sz="1600" dirty="0"/>
              <a:t>Distribution transformers are available in several </a:t>
            </a:r>
            <a:r>
              <a:rPr lang="en-US" sz="1600" b="1" i="1" dirty="0"/>
              <a:t>standardized sizes </a:t>
            </a:r>
            <a:r>
              <a:rPr lang="en-US" sz="1600" dirty="0"/>
              <a:t>as shown in Table below. </a:t>
            </a:r>
          </a:p>
        </p:txBody>
      </p:sp>
    </p:spTree>
    <p:extLst>
      <p:ext uri="{BB962C8B-B14F-4D97-AF65-F5344CB8AC3E}">
        <p14:creationId xmlns:p14="http://schemas.microsoft.com/office/powerpoint/2010/main" val="24445861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a:xfrm>
            <a:off x="6553200" y="5246873"/>
            <a:ext cx="2133600" cy="365125"/>
          </a:xfrm>
        </p:spPr>
        <p:txBody>
          <a:bodyPr/>
          <a:lstStyle/>
          <a:p>
            <a:fld id="{179A9A4E-4C82-4D44-9372-C31BB3818094}" type="slidenum">
              <a:rPr lang="en-US" smtClean="0"/>
              <a:pPr/>
              <a:t>69</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5" name="Rectangle 14"/>
          <p:cNvSpPr/>
          <p:nvPr/>
        </p:nvSpPr>
        <p:spPr>
          <a:xfrm>
            <a:off x="1143001" y="1524000"/>
            <a:ext cx="7391399" cy="369332"/>
          </a:xfrm>
          <a:prstGeom prst="rect">
            <a:avLst/>
          </a:prstGeom>
        </p:spPr>
        <p:txBody>
          <a:bodyPr wrap="square">
            <a:spAutoFit/>
          </a:bodyPr>
          <a:lstStyle/>
          <a:p>
            <a:pPr marL="285750" indent="-285750">
              <a:buFont typeface="Wingdings" panose="05000000000000000000" pitchFamily="2" charset="2"/>
              <a:buChar char="Ø"/>
            </a:pPr>
            <a:r>
              <a:rPr lang="en-US" sz="1800" dirty="0"/>
              <a:t>Three-phase Transformer</a:t>
            </a:r>
          </a:p>
        </p:txBody>
      </p:sp>
      <p:sp>
        <p:nvSpPr>
          <p:cNvPr id="6" name="Rectangle 5"/>
          <p:cNvSpPr/>
          <p:nvPr/>
        </p:nvSpPr>
        <p:spPr>
          <a:xfrm>
            <a:off x="3657600" y="2045732"/>
            <a:ext cx="5334000" cy="1200329"/>
          </a:xfrm>
          <a:prstGeom prst="rect">
            <a:avLst/>
          </a:prstGeom>
        </p:spPr>
        <p:txBody>
          <a:bodyPr wrap="square">
            <a:spAutoFit/>
          </a:bodyPr>
          <a:lstStyle/>
          <a:p>
            <a:r>
              <a:rPr lang="en-US" sz="1800" dirty="0"/>
              <a:t>Three-phase overhead transformer banks are normally constructed from three single-phase units. Three-phase pad-mounted distribution transformer is a three-phase transformer with one single unit.</a:t>
            </a:r>
          </a:p>
        </p:txBody>
      </p:sp>
      <p:pic>
        <p:nvPicPr>
          <p:cNvPr id="13" name="Picture 2" descr="https://metglas.com/wp-content/uploads/2016/12/three-white-distribution-transformers-on-pole-with-light-blue-sk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295400" y="2045732"/>
            <a:ext cx="2133600" cy="1651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094510" y="5650475"/>
            <a:ext cx="2743200" cy="276999"/>
          </a:xfrm>
          <a:prstGeom prst="rect">
            <a:avLst/>
          </a:prstGeom>
        </p:spPr>
        <p:txBody>
          <a:bodyPr wrap="square">
            <a:spAutoFit/>
          </a:bodyPr>
          <a:lstStyle/>
          <a:p>
            <a:r>
              <a:rPr lang="en-US" sz="600" dirty="0"/>
              <a:t>https://metglas.com/distribution-transformer-electrical-steel/three-white-distribution-transformers-on-pole-with-light-blue-sky/</a:t>
            </a:r>
          </a:p>
        </p:txBody>
      </p:sp>
      <p:pic>
        <p:nvPicPr>
          <p:cNvPr id="41986"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7710" y="3544259"/>
            <a:ext cx="2410690" cy="18080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stretch>
            <a:fillRect/>
          </a:stretch>
        </p:blipFill>
        <p:spPr>
          <a:xfrm>
            <a:off x="1313411" y="3753425"/>
            <a:ext cx="2171007" cy="1752163"/>
          </a:xfrm>
          <a:prstGeom prst="rect">
            <a:avLst/>
          </a:prstGeom>
        </p:spPr>
      </p:pic>
      <p:pic>
        <p:nvPicPr>
          <p:cNvPr id="12" name="Picture 11"/>
          <p:cNvPicPr>
            <a:picLocks noChangeAspect="1"/>
          </p:cNvPicPr>
          <p:nvPr/>
        </p:nvPicPr>
        <p:blipFill>
          <a:blip r:embed="rId6"/>
          <a:stretch>
            <a:fillRect/>
          </a:stretch>
        </p:blipFill>
        <p:spPr>
          <a:xfrm>
            <a:off x="6467475" y="3584046"/>
            <a:ext cx="2209800" cy="1791210"/>
          </a:xfrm>
          <a:prstGeom prst="rect">
            <a:avLst/>
          </a:prstGeom>
        </p:spPr>
      </p:pic>
      <p:sp>
        <p:nvSpPr>
          <p:cNvPr id="20" name="Rectangle 19"/>
          <p:cNvSpPr/>
          <p:nvPr/>
        </p:nvSpPr>
        <p:spPr>
          <a:xfrm>
            <a:off x="927421" y="1143000"/>
            <a:ext cx="6594241"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Secondary Distribution System -- Distribution Transformer</a:t>
            </a:r>
            <a:endParaRPr lang="en-US" dirty="0"/>
          </a:p>
        </p:txBody>
      </p:sp>
      <p:sp>
        <p:nvSpPr>
          <p:cNvPr id="3" name="Rectangle 2"/>
          <p:cNvSpPr/>
          <p:nvPr/>
        </p:nvSpPr>
        <p:spPr>
          <a:xfrm>
            <a:off x="4114800" y="5650475"/>
            <a:ext cx="4876800" cy="184666"/>
          </a:xfrm>
          <a:prstGeom prst="rect">
            <a:avLst/>
          </a:prstGeom>
        </p:spPr>
        <p:txBody>
          <a:bodyPr wrap="square">
            <a:spAutoFit/>
          </a:bodyPr>
          <a:lstStyle/>
          <a:p>
            <a:r>
              <a:rPr lang="en-US" sz="600" dirty="0">
                <a:hlinkClick r:id="rId7"/>
              </a:rPr>
              <a:t>https://www.larsonelectronics.com/product/150677/500-kva-pad-mount-transformer-12470v-delta-primary-480grdy-277-wye-n-secondary-oil-cooled</a:t>
            </a:r>
            <a:endParaRPr lang="en-US" sz="600" dirty="0"/>
          </a:p>
        </p:txBody>
      </p:sp>
    </p:spTree>
    <p:extLst>
      <p:ext uri="{BB962C8B-B14F-4D97-AF65-F5344CB8AC3E}">
        <p14:creationId xmlns:p14="http://schemas.microsoft.com/office/powerpoint/2010/main" val="225422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7</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5" name="TextBox 14"/>
          <p:cNvSpPr txBox="1"/>
          <p:nvPr/>
        </p:nvSpPr>
        <p:spPr>
          <a:xfrm>
            <a:off x="990600" y="1447800"/>
            <a:ext cx="7772400" cy="830997"/>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 distribution system map contains all the electric devices in a distribution grid, as well as geographic information. The map makes a foundation for utility’s normal operation and future planning.</a:t>
            </a:r>
          </a:p>
        </p:txBody>
      </p:sp>
      <p:sp>
        <p:nvSpPr>
          <p:cNvPr id="18" name="TextBox 17"/>
          <p:cNvSpPr txBox="1"/>
          <p:nvPr/>
        </p:nvSpPr>
        <p:spPr>
          <a:xfrm>
            <a:off x="990600" y="1133817"/>
            <a:ext cx="3810000" cy="477054"/>
          </a:xfrm>
          <a:prstGeom prst="rect">
            <a:avLst/>
          </a:prstGeom>
          <a:noFill/>
        </p:spPr>
        <p:txBody>
          <a:bodyPr wrap="square" rtlCol="0">
            <a:spAutoFit/>
          </a:bodyPr>
          <a:lstStyle/>
          <a:p>
            <a:pPr lvl="0"/>
            <a:r>
              <a:rPr lang="en-US" sz="1800" dirty="0">
                <a:latin typeface="Times New Roman" panose="02020603050405020304" pitchFamily="18" charset="0"/>
                <a:cs typeface="Times New Roman" panose="02020603050405020304" pitchFamily="18" charset="0"/>
              </a:rPr>
              <a:t>What is distribution system map?</a:t>
            </a:r>
            <a:endParaRPr lang="en-US" sz="1800" dirty="0"/>
          </a:p>
          <a:p>
            <a:endParaRPr lang="en-US" sz="1050" baseline="30000" dirty="0"/>
          </a:p>
        </p:txBody>
      </p:sp>
      <p:sp>
        <p:nvSpPr>
          <p:cNvPr id="19" name="TextBox 18"/>
          <p:cNvSpPr txBox="1"/>
          <p:nvPr/>
        </p:nvSpPr>
        <p:spPr>
          <a:xfrm>
            <a:off x="558800" y="762000"/>
            <a:ext cx="5765800" cy="507831"/>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2000" dirty="0"/>
          </a:p>
          <a:p>
            <a:endParaRPr lang="en-US" sz="1050" baseline="30000" dirty="0"/>
          </a:p>
        </p:txBody>
      </p:sp>
      <p:sp>
        <p:nvSpPr>
          <p:cNvPr id="6" name="Rectangle 5"/>
          <p:cNvSpPr/>
          <p:nvPr/>
        </p:nvSpPr>
        <p:spPr>
          <a:xfrm>
            <a:off x="3962399" y="2183488"/>
            <a:ext cx="3048000" cy="3785652"/>
          </a:xfrm>
          <a:prstGeom prst="rect">
            <a:avLst/>
          </a:prstGeom>
        </p:spPr>
        <p:txBody>
          <a:bodyPr wrap="square">
            <a:spAutoFit/>
          </a:bodyPr>
          <a:lstStyle/>
          <a:p>
            <a:r>
              <a:rPr lang="en-US" sz="1600" dirty="0"/>
              <a:t>This map contains most of the following information:</a:t>
            </a:r>
          </a:p>
          <a:p>
            <a:r>
              <a:rPr lang="en-US" sz="1600" dirty="0"/>
              <a:t>1. Lines </a:t>
            </a:r>
          </a:p>
          <a:p>
            <a:r>
              <a:rPr lang="en-US" sz="1600" dirty="0"/>
              <a:t>    a. Location</a:t>
            </a:r>
          </a:p>
          <a:p>
            <a:r>
              <a:rPr lang="en-US" sz="1600" dirty="0"/>
              <a:t>    b. Distances</a:t>
            </a:r>
          </a:p>
          <a:p>
            <a:r>
              <a:rPr lang="en-US" sz="1600" dirty="0"/>
              <a:t>    c. Conductor sizes</a:t>
            </a:r>
          </a:p>
          <a:p>
            <a:r>
              <a:rPr lang="en-US" sz="1600" dirty="0"/>
              <a:t>    d. Phasing</a:t>
            </a:r>
          </a:p>
          <a:p>
            <a:r>
              <a:rPr lang="en-US" sz="1600" dirty="0"/>
              <a:t>2. Distribution transformers</a:t>
            </a:r>
          </a:p>
          <a:p>
            <a:r>
              <a:rPr lang="en-US" sz="1600" dirty="0"/>
              <a:t>    a. Location</a:t>
            </a:r>
          </a:p>
          <a:p>
            <a:r>
              <a:rPr lang="en-US" sz="1600" dirty="0"/>
              <a:t>    b. kVA rating</a:t>
            </a:r>
          </a:p>
          <a:p>
            <a:r>
              <a:rPr lang="en-US" sz="1600" dirty="0"/>
              <a:t>    c. Phase connection</a:t>
            </a:r>
          </a:p>
          <a:p>
            <a:r>
              <a:rPr lang="en-US" sz="1600" dirty="0"/>
              <a:t>3. In-line transformers</a:t>
            </a:r>
          </a:p>
          <a:p>
            <a:r>
              <a:rPr lang="en-US" sz="1600" dirty="0"/>
              <a:t>    a. Location</a:t>
            </a:r>
          </a:p>
          <a:p>
            <a:r>
              <a:rPr lang="en-US" sz="1600" dirty="0"/>
              <a:t>    b. kVA rating</a:t>
            </a:r>
          </a:p>
          <a:p>
            <a:r>
              <a:rPr lang="en-US" sz="1600" dirty="0"/>
              <a:t>    c. Connection</a:t>
            </a:r>
          </a:p>
        </p:txBody>
      </p:sp>
      <p:pic>
        <p:nvPicPr>
          <p:cNvPr id="13" name="Picture 12"/>
          <p:cNvPicPr>
            <a:picLocks noChangeAspect="1"/>
          </p:cNvPicPr>
          <p:nvPr/>
        </p:nvPicPr>
        <p:blipFill>
          <a:blip r:embed="rId3"/>
          <a:stretch>
            <a:fillRect/>
          </a:stretch>
        </p:blipFill>
        <p:spPr>
          <a:xfrm>
            <a:off x="790983" y="2264222"/>
            <a:ext cx="2990030" cy="3450778"/>
          </a:xfrm>
          <a:prstGeom prst="rect">
            <a:avLst/>
          </a:prstGeom>
        </p:spPr>
      </p:pic>
      <p:sp>
        <p:nvSpPr>
          <p:cNvPr id="20" name="Rectangle 19"/>
          <p:cNvSpPr/>
          <p:nvPr/>
        </p:nvSpPr>
        <p:spPr>
          <a:xfrm>
            <a:off x="6400800" y="2674185"/>
            <a:ext cx="2743200" cy="3293209"/>
          </a:xfrm>
          <a:prstGeom prst="rect">
            <a:avLst/>
          </a:prstGeom>
        </p:spPr>
        <p:txBody>
          <a:bodyPr wrap="square">
            <a:spAutoFit/>
          </a:bodyPr>
          <a:lstStyle/>
          <a:p>
            <a:r>
              <a:rPr lang="en-US" sz="1600" dirty="0"/>
              <a:t>4. Shunt capacitors</a:t>
            </a:r>
          </a:p>
          <a:p>
            <a:r>
              <a:rPr lang="en-US" sz="1600" dirty="0"/>
              <a:t>    a. Location</a:t>
            </a:r>
          </a:p>
          <a:p>
            <a:r>
              <a:rPr lang="en-US" sz="1600" dirty="0"/>
              <a:t>    b. </a:t>
            </a:r>
            <a:r>
              <a:rPr lang="en-US" sz="1600" dirty="0" err="1"/>
              <a:t>kvar</a:t>
            </a:r>
            <a:r>
              <a:rPr lang="en-US" sz="1600" dirty="0"/>
              <a:t> rating</a:t>
            </a:r>
          </a:p>
          <a:p>
            <a:r>
              <a:rPr lang="en-US" sz="1600" dirty="0"/>
              <a:t>    c. Phase connection</a:t>
            </a:r>
          </a:p>
          <a:p>
            <a:r>
              <a:rPr lang="en-US" sz="1600" dirty="0"/>
              <a:t>5. Voltage regulators</a:t>
            </a:r>
          </a:p>
          <a:p>
            <a:r>
              <a:rPr lang="en-US" sz="1600" dirty="0"/>
              <a:t>    a. Location</a:t>
            </a:r>
          </a:p>
          <a:p>
            <a:r>
              <a:rPr lang="en-US" sz="1600" dirty="0"/>
              <a:t>    b. Phase connection</a:t>
            </a:r>
          </a:p>
          <a:p>
            <a:r>
              <a:rPr lang="en-US" sz="1600" dirty="0"/>
              <a:t>    c. Type</a:t>
            </a:r>
          </a:p>
          <a:p>
            <a:r>
              <a:rPr lang="en-US" sz="1600" dirty="0"/>
              <a:t>        </a:t>
            </a:r>
            <a:r>
              <a:rPr lang="en-US" sz="1600" dirty="0" err="1"/>
              <a:t>i</a:t>
            </a:r>
            <a:r>
              <a:rPr lang="en-US" sz="1600" dirty="0"/>
              <a:t>. Single-phase</a:t>
            </a:r>
          </a:p>
          <a:p>
            <a:r>
              <a:rPr lang="en-US" sz="1600" dirty="0"/>
              <a:t>        ii. Three-phase</a:t>
            </a:r>
          </a:p>
          <a:p>
            <a:r>
              <a:rPr lang="en-US" sz="1600" dirty="0"/>
              <a:t>6. Switches</a:t>
            </a:r>
          </a:p>
          <a:p>
            <a:r>
              <a:rPr lang="en-US" sz="1600" dirty="0"/>
              <a:t>    a. Location</a:t>
            </a:r>
          </a:p>
          <a:p>
            <a:r>
              <a:rPr lang="en-US" sz="1600" dirty="0"/>
              <a:t>    b. Normal open/close status</a:t>
            </a:r>
          </a:p>
        </p:txBody>
      </p:sp>
      <p:sp>
        <p:nvSpPr>
          <p:cNvPr id="21" name="TextBox 20"/>
          <p:cNvSpPr txBox="1"/>
          <p:nvPr/>
        </p:nvSpPr>
        <p:spPr>
          <a:xfrm>
            <a:off x="1109749" y="5635952"/>
            <a:ext cx="2514600" cy="523220"/>
          </a:xfrm>
          <a:prstGeom prst="rect">
            <a:avLst/>
          </a:prstGeom>
          <a:noFill/>
        </p:spPr>
        <p:txBody>
          <a:bodyPr wrap="square" rtlCol="0">
            <a:spAutoFit/>
          </a:bodyPr>
          <a:lstStyle/>
          <a:p>
            <a:r>
              <a:rPr lang="en-US" sz="1400" dirty="0"/>
              <a:t>Distribution system map of the IEEE-123 Node test feeder</a:t>
            </a:r>
            <a:endParaRPr lang="en-US" sz="1400" baseline="30000" dirty="0"/>
          </a:p>
        </p:txBody>
      </p:sp>
    </p:spTree>
    <p:extLst>
      <p:ext uri="{BB962C8B-B14F-4D97-AF65-F5344CB8AC3E}">
        <p14:creationId xmlns:p14="http://schemas.microsoft.com/office/powerpoint/2010/main" val="24039309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a:xfrm>
            <a:off x="6553200" y="5197475"/>
            <a:ext cx="2133600" cy="365125"/>
          </a:xfrm>
        </p:spPr>
        <p:txBody>
          <a:bodyPr/>
          <a:lstStyle/>
          <a:p>
            <a:fld id="{179A9A4E-4C82-4D44-9372-C31BB3818094}" type="slidenum">
              <a:rPr lang="en-US" smtClean="0"/>
              <a:pPr/>
              <a:t>70</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5" name="Rectangle 14"/>
          <p:cNvSpPr/>
          <p:nvPr/>
        </p:nvSpPr>
        <p:spPr>
          <a:xfrm>
            <a:off x="1143001" y="1535668"/>
            <a:ext cx="7391399" cy="369332"/>
          </a:xfrm>
          <a:prstGeom prst="rect">
            <a:avLst/>
          </a:prstGeom>
        </p:spPr>
        <p:txBody>
          <a:bodyPr wrap="square">
            <a:spAutoFit/>
          </a:bodyPr>
          <a:lstStyle/>
          <a:p>
            <a:pPr marL="285750" indent="-285750">
              <a:buFont typeface="Wingdings" panose="05000000000000000000" pitchFamily="2" charset="2"/>
              <a:buChar char="Ø"/>
            </a:pPr>
            <a:r>
              <a:rPr lang="en-US" sz="1800" dirty="0"/>
              <a:t>Three-phase Transformer</a:t>
            </a:r>
          </a:p>
        </p:txBody>
      </p:sp>
      <p:sp>
        <p:nvSpPr>
          <p:cNvPr id="3" name="Rectangle 2"/>
          <p:cNvSpPr/>
          <p:nvPr/>
        </p:nvSpPr>
        <p:spPr>
          <a:xfrm>
            <a:off x="1396538" y="1905000"/>
            <a:ext cx="7442662" cy="923330"/>
          </a:xfrm>
          <a:prstGeom prst="rect">
            <a:avLst/>
          </a:prstGeom>
        </p:spPr>
        <p:txBody>
          <a:bodyPr wrap="square">
            <a:spAutoFit/>
          </a:bodyPr>
          <a:lstStyle/>
          <a:p>
            <a:pPr marL="285750" indent="-285750">
              <a:buFont typeface="Arial" panose="020B0604020202020204" pitchFamily="34" charset="0"/>
              <a:buChar char="•"/>
            </a:pPr>
            <a:r>
              <a:rPr lang="en-US" sz="1800" dirty="0"/>
              <a:t>There are many types of three-phase </a:t>
            </a:r>
            <a:r>
              <a:rPr lang="en-US" sz="1800" b="1" i="1" dirty="0"/>
              <a:t>connections</a:t>
            </a:r>
            <a:r>
              <a:rPr lang="en-US" sz="1800" dirty="0"/>
              <a:t> used to serve three-phase load in distribution systems. Both the primary and secondary windings may be connected in different ways: delta, floating wye, or grounded wye.</a:t>
            </a:r>
          </a:p>
        </p:txBody>
      </p:sp>
      <p:pic>
        <p:nvPicPr>
          <p:cNvPr id="7" name="Picture 6"/>
          <p:cNvPicPr>
            <a:picLocks noChangeAspect="1"/>
          </p:cNvPicPr>
          <p:nvPr/>
        </p:nvPicPr>
        <p:blipFill>
          <a:blip r:embed="rId3"/>
          <a:stretch>
            <a:fillRect/>
          </a:stretch>
        </p:blipFill>
        <p:spPr>
          <a:xfrm>
            <a:off x="1676400" y="2920404"/>
            <a:ext cx="2743200" cy="1258645"/>
          </a:xfrm>
          <a:prstGeom prst="rect">
            <a:avLst/>
          </a:prstGeom>
        </p:spPr>
      </p:pic>
      <p:pic>
        <p:nvPicPr>
          <p:cNvPr id="8" name="Picture 7"/>
          <p:cNvPicPr>
            <a:picLocks noChangeAspect="1"/>
          </p:cNvPicPr>
          <p:nvPr/>
        </p:nvPicPr>
        <p:blipFill>
          <a:blip r:embed="rId4"/>
          <a:stretch>
            <a:fillRect/>
          </a:stretch>
        </p:blipFill>
        <p:spPr>
          <a:xfrm>
            <a:off x="4953000" y="2895466"/>
            <a:ext cx="2852738" cy="1247783"/>
          </a:xfrm>
          <a:prstGeom prst="rect">
            <a:avLst/>
          </a:prstGeom>
        </p:spPr>
      </p:pic>
      <p:pic>
        <p:nvPicPr>
          <p:cNvPr id="10" name="Picture 9"/>
          <p:cNvPicPr>
            <a:picLocks noChangeAspect="1"/>
          </p:cNvPicPr>
          <p:nvPr/>
        </p:nvPicPr>
        <p:blipFill>
          <a:blip r:embed="rId5"/>
          <a:stretch>
            <a:fillRect/>
          </a:stretch>
        </p:blipFill>
        <p:spPr>
          <a:xfrm>
            <a:off x="338408" y="4283075"/>
            <a:ext cx="2252392" cy="1262634"/>
          </a:xfrm>
          <a:prstGeom prst="rect">
            <a:avLst/>
          </a:prstGeom>
        </p:spPr>
      </p:pic>
      <p:pic>
        <p:nvPicPr>
          <p:cNvPr id="16" name="Picture 15"/>
          <p:cNvPicPr>
            <a:picLocks noChangeAspect="1"/>
          </p:cNvPicPr>
          <p:nvPr/>
        </p:nvPicPr>
        <p:blipFill>
          <a:blip r:embed="rId6"/>
          <a:stretch>
            <a:fillRect/>
          </a:stretch>
        </p:blipFill>
        <p:spPr>
          <a:xfrm>
            <a:off x="3026568" y="4294174"/>
            <a:ext cx="2786063" cy="1254306"/>
          </a:xfrm>
          <a:prstGeom prst="rect">
            <a:avLst/>
          </a:prstGeom>
        </p:spPr>
      </p:pic>
      <p:pic>
        <p:nvPicPr>
          <p:cNvPr id="18" name="Picture 17"/>
          <p:cNvPicPr>
            <a:picLocks noChangeAspect="1"/>
          </p:cNvPicPr>
          <p:nvPr/>
        </p:nvPicPr>
        <p:blipFill>
          <a:blip r:embed="rId7"/>
          <a:stretch>
            <a:fillRect/>
          </a:stretch>
        </p:blipFill>
        <p:spPr>
          <a:xfrm>
            <a:off x="6165514" y="4397361"/>
            <a:ext cx="2521286" cy="1284037"/>
          </a:xfrm>
          <a:prstGeom prst="rect">
            <a:avLst/>
          </a:prstGeom>
        </p:spPr>
      </p:pic>
      <p:sp>
        <p:nvSpPr>
          <p:cNvPr id="21" name="Rectangle 20"/>
          <p:cNvSpPr/>
          <p:nvPr/>
        </p:nvSpPr>
        <p:spPr>
          <a:xfrm>
            <a:off x="927421" y="1143000"/>
            <a:ext cx="6594241"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Secondary Distribution System -- Distribution Transformer</a:t>
            </a:r>
            <a:endParaRPr lang="en-US" dirty="0"/>
          </a:p>
        </p:txBody>
      </p:sp>
    </p:spTree>
    <p:extLst>
      <p:ext uri="{BB962C8B-B14F-4D97-AF65-F5344CB8AC3E}">
        <p14:creationId xmlns:p14="http://schemas.microsoft.com/office/powerpoint/2010/main" val="8298740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5" name="Rectangle 14"/>
          <p:cNvSpPr/>
          <p:nvPr/>
        </p:nvSpPr>
        <p:spPr>
          <a:xfrm>
            <a:off x="1143001" y="1524000"/>
            <a:ext cx="7391399" cy="369332"/>
          </a:xfrm>
          <a:prstGeom prst="rect">
            <a:avLst/>
          </a:prstGeom>
        </p:spPr>
        <p:txBody>
          <a:bodyPr wrap="square">
            <a:spAutoFit/>
          </a:bodyPr>
          <a:lstStyle/>
          <a:p>
            <a:pPr marL="285750" indent="-285750">
              <a:buFont typeface="Wingdings" panose="05000000000000000000" pitchFamily="2" charset="2"/>
              <a:buChar char="Ø"/>
            </a:pPr>
            <a:r>
              <a:rPr lang="en-US" sz="1800" dirty="0"/>
              <a:t>Three-phase Transformer</a:t>
            </a:r>
          </a:p>
        </p:txBody>
      </p:sp>
      <p:sp>
        <p:nvSpPr>
          <p:cNvPr id="3" name="Rectangle 2"/>
          <p:cNvSpPr/>
          <p:nvPr/>
        </p:nvSpPr>
        <p:spPr>
          <a:xfrm>
            <a:off x="1117369" y="1875722"/>
            <a:ext cx="7442662" cy="3970318"/>
          </a:xfrm>
          <a:prstGeom prst="rect">
            <a:avLst/>
          </a:prstGeom>
        </p:spPr>
        <p:txBody>
          <a:bodyPr wrap="square">
            <a:spAutoFit/>
          </a:bodyPr>
          <a:lstStyle/>
          <a:p>
            <a:pPr marL="285750" indent="-285750">
              <a:buFont typeface="Arial" panose="020B0604020202020204" pitchFamily="34" charset="0"/>
              <a:buChar char="•"/>
            </a:pPr>
            <a:r>
              <a:rPr lang="en-US" sz="1800" dirty="0"/>
              <a:t>For the primary winding of three-phase distribution transformers, utilities need to </a:t>
            </a:r>
            <a:r>
              <a:rPr lang="en-US" sz="1800" b="1" i="1" dirty="0"/>
              <a:t>choose proper connections </a:t>
            </a:r>
            <a:r>
              <a:rPr lang="en-US" sz="1800" dirty="0"/>
              <a:t>according to the configuration of primary feeders.</a:t>
            </a:r>
          </a:p>
          <a:p>
            <a:pPr marL="742950" lvl="1" indent="-285750">
              <a:buFont typeface="Wingdings" panose="05000000000000000000" pitchFamily="2" charset="2"/>
              <a:buChar char="q"/>
            </a:pPr>
            <a:r>
              <a:rPr lang="en-US" sz="1600" dirty="0"/>
              <a:t>The delta and floating-wye primary connections are suitable for ungrounded and grounded primary distribution systems.</a:t>
            </a:r>
          </a:p>
          <a:p>
            <a:pPr marL="742950" lvl="1" indent="-285750">
              <a:buFont typeface="Wingdings" panose="05000000000000000000" pitchFamily="2" charset="2"/>
              <a:buChar char="q"/>
            </a:pPr>
            <a:r>
              <a:rPr lang="en-US" sz="1600" dirty="0"/>
              <a:t>The grounded-wye primary connection is only suitable on four-wire grounded primary distribution systems.</a:t>
            </a:r>
          </a:p>
          <a:p>
            <a:pPr marL="285750" lvl="1" indent="-285750">
              <a:buFont typeface="Arial" panose="020B0604020202020204" pitchFamily="34" charset="0"/>
              <a:buChar char="•"/>
            </a:pPr>
            <a:r>
              <a:rPr lang="en-US" sz="1800" b="1" i="1" dirty="0"/>
              <a:t>Customer needs </a:t>
            </a:r>
            <a:r>
              <a:rPr lang="en-US" sz="1800" dirty="0"/>
              <a:t>play a role in the selection of the secondary configuration. The delta configuration and the grounded-wye configuration are the two most common secondary configurations.</a:t>
            </a:r>
          </a:p>
          <a:p>
            <a:pPr marL="742950" lvl="1" indent="-285750">
              <a:buFont typeface="Wingdings" panose="05000000000000000000" pitchFamily="2" charset="2"/>
              <a:buChar char="q"/>
            </a:pPr>
            <a:r>
              <a:rPr lang="en-US" sz="1600" dirty="0"/>
              <a:t>A </a:t>
            </a:r>
            <a:r>
              <a:rPr lang="en-US" sz="1600" b="1" i="1" dirty="0"/>
              <a:t>grounded-wye</a:t>
            </a:r>
            <a:r>
              <a:rPr lang="en-US" sz="1600" dirty="0"/>
              <a:t> secondary adeptly handles single-phase loads on any of the three phases with less concerns about unbalances.</a:t>
            </a:r>
          </a:p>
          <a:p>
            <a:pPr marL="742950" lvl="1" indent="-285750">
              <a:buFont typeface="Wingdings" panose="05000000000000000000" pitchFamily="2" charset="2"/>
              <a:buChar char="q"/>
            </a:pPr>
            <a:r>
              <a:rPr lang="en-US" sz="1600" dirty="0"/>
              <a:t>An </a:t>
            </a:r>
            <a:r>
              <a:rPr lang="en-US" sz="1600" b="1" i="1" dirty="0"/>
              <a:t>ungrounded</a:t>
            </a:r>
            <a:r>
              <a:rPr lang="en-US" sz="1600" dirty="0"/>
              <a:t> secondary system like the delta can supply three-wire ungrounded service. Some industrial facilities prefer an ungrounded system, so they can continue to operate with line-to-ground faults.</a:t>
            </a:r>
            <a:endParaRPr lang="en-US" sz="1800" dirty="0"/>
          </a:p>
        </p:txBody>
      </p:sp>
      <p:sp>
        <p:nvSpPr>
          <p:cNvPr id="10" name="Rectangle 9"/>
          <p:cNvSpPr/>
          <p:nvPr/>
        </p:nvSpPr>
        <p:spPr>
          <a:xfrm>
            <a:off x="927421" y="1143000"/>
            <a:ext cx="6594241"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Secondary Distribution System -- Distribution Transformer</a:t>
            </a:r>
            <a:endParaRPr lang="en-US" dirty="0"/>
          </a:p>
        </p:txBody>
      </p:sp>
    </p:spTree>
    <p:extLst>
      <p:ext uri="{BB962C8B-B14F-4D97-AF65-F5344CB8AC3E}">
        <p14:creationId xmlns:p14="http://schemas.microsoft.com/office/powerpoint/2010/main" val="2975911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72</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5" name="Rectangle 14"/>
          <p:cNvSpPr/>
          <p:nvPr/>
        </p:nvSpPr>
        <p:spPr>
          <a:xfrm>
            <a:off x="1143000" y="1524000"/>
            <a:ext cx="7391399" cy="369332"/>
          </a:xfrm>
          <a:prstGeom prst="rect">
            <a:avLst/>
          </a:prstGeom>
        </p:spPr>
        <p:txBody>
          <a:bodyPr wrap="square">
            <a:spAutoFit/>
          </a:bodyPr>
          <a:lstStyle/>
          <a:p>
            <a:pPr marL="285750" indent="-285750">
              <a:buFont typeface="Wingdings" panose="05000000000000000000" pitchFamily="2" charset="2"/>
              <a:buChar char="Ø"/>
            </a:pPr>
            <a:r>
              <a:rPr lang="en-US" sz="1800" dirty="0"/>
              <a:t>Three-phase Transformer</a:t>
            </a:r>
          </a:p>
        </p:txBody>
      </p:sp>
      <p:sp>
        <p:nvSpPr>
          <p:cNvPr id="6" name="Rectangle 5"/>
          <p:cNvSpPr/>
          <p:nvPr/>
        </p:nvSpPr>
        <p:spPr>
          <a:xfrm>
            <a:off x="1600200" y="1862078"/>
            <a:ext cx="6934200" cy="3139321"/>
          </a:xfrm>
          <a:prstGeom prst="rect">
            <a:avLst/>
          </a:prstGeom>
        </p:spPr>
        <p:txBody>
          <a:bodyPr wrap="square">
            <a:spAutoFit/>
          </a:bodyPr>
          <a:lstStyle/>
          <a:p>
            <a:r>
              <a:rPr lang="en-US" sz="1800" dirty="0"/>
              <a:t>The most common three-phase distribution transformer supply connection is the </a:t>
            </a:r>
            <a:r>
              <a:rPr lang="en-US" sz="1800" b="1" i="1" dirty="0"/>
              <a:t>grounded wye </a:t>
            </a:r>
            <a:r>
              <a:rPr lang="en-US" sz="1800" dirty="0"/>
              <a:t>– </a:t>
            </a:r>
            <a:r>
              <a:rPr lang="en-US" sz="1800" b="1" i="1" dirty="0"/>
              <a:t>grounded wye </a:t>
            </a:r>
            <a:r>
              <a:rPr lang="en-US" sz="1800" dirty="0"/>
              <a:t>connection. Its main characteristics are:</a:t>
            </a:r>
          </a:p>
          <a:p>
            <a:pPr marL="742950" lvl="1" indent="-285750">
              <a:buFont typeface="Wingdings" panose="05000000000000000000" pitchFamily="2" charset="2"/>
              <a:buChar char="q"/>
            </a:pPr>
            <a:r>
              <a:rPr lang="en-US" sz="1600" dirty="0"/>
              <a:t>Supply — The supply must be a grounded 4-wire system</a:t>
            </a:r>
          </a:p>
          <a:p>
            <a:pPr marL="742950" lvl="1" indent="-285750">
              <a:buFont typeface="Wingdings" panose="05000000000000000000" pitchFamily="2" charset="2"/>
              <a:buChar char="q"/>
            </a:pPr>
            <a:r>
              <a:rPr lang="en-US" sz="1600" dirty="0"/>
              <a:t>Service — It supplies grounded-wye service, normally either 480Y/277 V or 208Y/120 V.  It does not supply ungrounded service.</a:t>
            </a:r>
          </a:p>
          <a:p>
            <a:pPr marL="742950" lvl="1" indent="-285750">
              <a:buFont typeface="Wingdings" panose="05000000000000000000" pitchFamily="2" charset="2"/>
              <a:buChar char="q"/>
            </a:pPr>
            <a:r>
              <a:rPr lang="en-US" sz="1600" dirty="0"/>
              <a:t>Zero sequence — All zero-sequence currents — harmonics, unbalance,  and ground faults — transfer to the primary. It also acts as a high-impedance ground source to the primary.</a:t>
            </a:r>
          </a:p>
          <a:p>
            <a:pPr marL="742950" lvl="1" indent="-285750">
              <a:buFont typeface="Wingdings" panose="05000000000000000000" pitchFamily="2" charset="2"/>
              <a:buChar char="q"/>
            </a:pPr>
            <a:r>
              <a:rPr lang="en-US" sz="1600" dirty="0"/>
              <a:t>Coordination — Because ground faults pass through to the primary, larger transformer services and local protective devices should be coordinated with utility ground relays.</a:t>
            </a:r>
          </a:p>
        </p:txBody>
      </p:sp>
      <p:pic>
        <p:nvPicPr>
          <p:cNvPr id="7" name="Picture 6"/>
          <p:cNvPicPr>
            <a:picLocks noChangeAspect="1"/>
          </p:cNvPicPr>
          <p:nvPr/>
        </p:nvPicPr>
        <p:blipFill>
          <a:blip r:embed="rId3"/>
          <a:stretch>
            <a:fillRect/>
          </a:stretch>
        </p:blipFill>
        <p:spPr>
          <a:xfrm>
            <a:off x="3810000" y="4922351"/>
            <a:ext cx="2902615" cy="1096347"/>
          </a:xfrm>
          <a:prstGeom prst="rect">
            <a:avLst/>
          </a:prstGeom>
        </p:spPr>
      </p:pic>
      <p:sp>
        <p:nvSpPr>
          <p:cNvPr id="12" name="Rectangle 11"/>
          <p:cNvSpPr/>
          <p:nvPr/>
        </p:nvSpPr>
        <p:spPr>
          <a:xfrm>
            <a:off x="927421" y="1143000"/>
            <a:ext cx="6594241"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Secondary Distribution System -- Distribution Transformer</a:t>
            </a:r>
            <a:endParaRPr lang="en-US" dirty="0"/>
          </a:p>
        </p:txBody>
      </p:sp>
    </p:spTree>
    <p:extLst>
      <p:ext uri="{BB962C8B-B14F-4D97-AF65-F5344CB8AC3E}">
        <p14:creationId xmlns:p14="http://schemas.microsoft.com/office/powerpoint/2010/main" val="27964635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73</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5" name="Rectangle 14"/>
          <p:cNvSpPr/>
          <p:nvPr/>
        </p:nvSpPr>
        <p:spPr>
          <a:xfrm>
            <a:off x="1143000" y="1535668"/>
            <a:ext cx="7391399" cy="369332"/>
          </a:xfrm>
          <a:prstGeom prst="rect">
            <a:avLst/>
          </a:prstGeom>
        </p:spPr>
        <p:txBody>
          <a:bodyPr wrap="square">
            <a:spAutoFit/>
          </a:bodyPr>
          <a:lstStyle/>
          <a:p>
            <a:pPr marL="285750" indent="-285750">
              <a:buFont typeface="Wingdings" panose="05000000000000000000" pitchFamily="2" charset="2"/>
              <a:buChar char="Ø"/>
            </a:pPr>
            <a:r>
              <a:rPr lang="en-US" sz="1800" dirty="0"/>
              <a:t>Three-phase Transformer</a:t>
            </a:r>
          </a:p>
        </p:txBody>
      </p:sp>
      <p:sp>
        <p:nvSpPr>
          <p:cNvPr id="6" name="Rectangle 5"/>
          <p:cNvSpPr/>
          <p:nvPr/>
        </p:nvSpPr>
        <p:spPr>
          <a:xfrm>
            <a:off x="1600200" y="1768257"/>
            <a:ext cx="6934200" cy="892552"/>
          </a:xfrm>
          <a:prstGeom prst="rect">
            <a:avLst/>
          </a:prstGeom>
        </p:spPr>
        <p:txBody>
          <a:bodyPr wrap="square">
            <a:spAutoFit/>
          </a:bodyPr>
          <a:lstStyle/>
          <a:p>
            <a:r>
              <a:rPr lang="en-US" sz="1800" dirty="0"/>
              <a:t>For the three-phase distribution transformer, the model of the three-phase substation transformer also applies.</a:t>
            </a:r>
          </a:p>
          <a:p>
            <a:endParaRPr lang="en-US" sz="1600" dirty="0"/>
          </a:p>
        </p:txBody>
      </p:sp>
      <p:sp>
        <p:nvSpPr>
          <p:cNvPr id="12" name="Rectangle 11"/>
          <p:cNvSpPr/>
          <p:nvPr/>
        </p:nvSpPr>
        <p:spPr>
          <a:xfrm>
            <a:off x="927421" y="1143000"/>
            <a:ext cx="6594241"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Secondary Distribution System -- Distribution Transformer</a:t>
            </a:r>
            <a:endParaRPr lang="en-US" dirty="0"/>
          </a:p>
        </p:txBody>
      </p:sp>
      <p:sp>
        <p:nvSpPr>
          <p:cNvPr id="10" name="Rectangle 9"/>
          <p:cNvSpPr/>
          <p:nvPr/>
        </p:nvSpPr>
        <p:spPr>
          <a:xfrm>
            <a:off x="558800" y="3957528"/>
            <a:ext cx="8356600" cy="584775"/>
          </a:xfrm>
          <a:prstGeom prst="rect">
            <a:avLst/>
          </a:prstGeom>
        </p:spPr>
        <p:txBody>
          <a:bodyPr wrap="square">
            <a:spAutoFit/>
          </a:bodyPr>
          <a:lstStyle/>
          <a:p>
            <a:r>
              <a:rPr lang="en-US" sz="1600" i="1" dirty="0"/>
              <a:t>a</a:t>
            </a:r>
            <a:r>
              <a:rPr lang="en-US" sz="1600" i="1" baseline="-25000" dirty="0"/>
              <a:t>t</a:t>
            </a:r>
            <a:r>
              <a:rPr lang="en-US" sz="1600" dirty="0"/>
              <a:t>, </a:t>
            </a:r>
            <a:r>
              <a:rPr lang="en-US" sz="1600" i="1" dirty="0" err="1"/>
              <a:t>b</a:t>
            </a:r>
            <a:r>
              <a:rPr lang="en-US" sz="1600" i="1" baseline="-25000" dirty="0" err="1"/>
              <a:t>t</a:t>
            </a:r>
            <a:r>
              <a:rPr lang="en-US" sz="1600" dirty="0"/>
              <a:t>, </a:t>
            </a:r>
            <a:r>
              <a:rPr lang="en-US" sz="1600" i="1" dirty="0" err="1"/>
              <a:t>c</a:t>
            </a:r>
            <a:r>
              <a:rPr lang="en-US" sz="1600" i="1" baseline="-25000" dirty="0" err="1"/>
              <a:t>t</a:t>
            </a:r>
            <a:r>
              <a:rPr lang="en-US" sz="1600" dirty="0"/>
              <a:t> and </a:t>
            </a:r>
            <a:r>
              <a:rPr lang="en-US" sz="1600" i="1" dirty="0" err="1"/>
              <a:t>d</a:t>
            </a:r>
            <a:r>
              <a:rPr lang="en-US" sz="1600" i="1" baseline="-25000" dirty="0" err="1"/>
              <a:t>t</a:t>
            </a:r>
            <a:r>
              <a:rPr lang="en-US" sz="1600" dirty="0"/>
              <a:t> depend on the specific winding connection, impedance and rating of a transformer. For example, for a delta-grounded wye step-down connection transformer, </a:t>
            </a:r>
          </a:p>
        </p:txBody>
      </p:sp>
      <p:grpSp>
        <p:nvGrpSpPr>
          <p:cNvPr id="11" name="Group 10"/>
          <p:cNvGrpSpPr/>
          <p:nvPr/>
        </p:nvGrpSpPr>
        <p:grpSpPr>
          <a:xfrm>
            <a:off x="5260556" y="2828997"/>
            <a:ext cx="3502444" cy="588271"/>
            <a:chOff x="2492016" y="3362512"/>
            <a:chExt cx="5267325" cy="949184"/>
          </a:xfrm>
        </p:grpSpPr>
        <p:pic>
          <p:nvPicPr>
            <p:cNvPr id="13" name="Picture 12"/>
            <p:cNvPicPr>
              <a:picLocks noChangeAspect="1"/>
            </p:cNvPicPr>
            <p:nvPr/>
          </p:nvPicPr>
          <p:blipFill>
            <a:blip r:embed="rId3"/>
            <a:stretch>
              <a:fillRect/>
            </a:stretch>
          </p:blipFill>
          <p:spPr>
            <a:xfrm>
              <a:off x="2492016" y="3362512"/>
              <a:ext cx="5267325" cy="485775"/>
            </a:xfrm>
            <a:prstGeom prst="rect">
              <a:avLst/>
            </a:prstGeom>
          </p:spPr>
        </p:pic>
        <p:pic>
          <p:nvPicPr>
            <p:cNvPr id="14" name="Picture 13"/>
            <p:cNvPicPr>
              <a:picLocks noChangeAspect="1"/>
            </p:cNvPicPr>
            <p:nvPr/>
          </p:nvPicPr>
          <p:blipFill>
            <a:blip r:embed="rId4"/>
            <a:stretch>
              <a:fillRect/>
            </a:stretch>
          </p:blipFill>
          <p:spPr>
            <a:xfrm>
              <a:off x="2720615" y="3825921"/>
              <a:ext cx="4810125" cy="485775"/>
            </a:xfrm>
            <a:prstGeom prst="rect">
              <a:avLst/>
            </a:prstGeom>
          </p:spPr>
        </p:pic>
      </p:grpSp>
      <p:pic>
        <p:nvPicPr>
          <p:cNvPr id="16" name="Picture 15"/>
          <p:cNvPicPr>
            <a:picLocks noChangeAspect="1"/>
          </p:cNvPicPr>
          <p:nvPr/>
        </p:nvPicPr>
        <p:blipFill>
          <a:blip r:embed="rId5"/>
          <a:stretch>
            <a:fillRect/>
          </a:stretch>
        </p:blipFill>
        <p:spPr>
          <a:xfrm>
            <a:off x="699424" y="2407954"/>
            <a:ext cx="4318000" cy="1475281"/>
          </a:xfrm>
          <a:prstGeom prst="rect">
            <a:avLst/>
          </a:prstGeom>
        </p:spPr>
      </p:pic>
      <p:grpSp>
        <p:nvGrpSpPr>
          <p:cNvPr id="17" name="Group 16"/>
          <p:cNvGrpSpPr/>
          <p:nvPr/>
        </p:nvGrpSpPr>
        <p:grpSpPr>
          <a:xfrm>
            <a:off x="927421" y="4608239"/>
            <a:ext cx="2910428" cy="1477846"/>
            <a:chOff x="5105904" y="191469"/>
            <a:chExt cx="4159234" cy="2593465"/>
          </a:xfrm>
        </p:grpSpPr>
        <p:pic>
          <p:nvPicPr>
            <p:cNvPr id="18" name="Picture 17"/>
            <p:cNvPicPr>
              <a:picLocks noChangeAspect="1"/>
            </p:cNvPicPr>
            <p:nvPr/>
          </p:nvPicPr>
          <p:blipFill>
            <a:blip r:embed="rId6"/>
            <a:stretch>
              <a:fillRect/>
            </a:stretch>
          </p:blipFill>
          <p:spPr>
            <a:xfrm>
              <a:off x="5105904" y="191469"/>
              <a:ext cx="4159234" cy="2593465"/>
            </a:xfrm>
            <a:prstGeom prst="rect">
              <a:avLst/>
            </a:prstGeom>
          </p:spPr>
        </p:pic>
        <p:sp>
          <p:nvSpPr>
            <p:cNvPr id="20" name="Oval 19"/>
            <p:cNvSpPr/>
            <p:nvPr/>
          </p:nvSpPr>
          <p:spPr bwMode="auto">
            <a:xfrm>
              <a:off x="5171407" y="1197673"/>
              <a:ext cx="391194" cy="362314"/>
            </a:xfrm>
            <a:prstGeom prst="ellipse">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1" name="Oval 20"/>
            <p:cNvSpPr/>
            <p:nvPr/>
          </p:nvSpPr>
          <p:spPr bwMode="auto">
            <a:xfrm>
              <a:off x="5214227" y="1730387"/>
              <a:ext cx="696748" cy="362314"/>
            </a:xfrm>
            <a:prstGeom prst="ellipse">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2" name="Oval 21"/>
            <p:cNvSpPr/>
            <p:nvPr/>
          </p:nvSpPr>
          <p:spPr bwMode="auto">
            <a:xfrm>
              <a:off x="6354176" y="1721764"/>
              <a:ext cx="696748" cy="362314"/>
            </a:xfrm>
            <a:prstGeom prst="ellipse">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3" name="Oval 22"/>
            <p:cNvSpPr/>
            <p:nvPr/>
          </p:nvSpPr>
          <p:spPr bwMode="auto">
            <a:xfrm>
              <a:off x="7429500" y="1709179"/>
              <a:ext cx="696748" cy="362314"/>
            </a:xfrm>
            <a:prstGeom prst="ellipse">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grpSp>
        <p:nvGrpSpPr>
          <p:cNvPr id="24" name="Group 23"/>
          <p:cNvGrpSpPr/>
          <p:nvPr/>
        </p:nvGrpSpPr>
        <p:grpSpPr>
          <a:xfrm>
            <a:off x="4466307" y="4546954"/>
            <a:ext cx="1515294" cy="624829"/>
            <a:chOff x="5266506" y="3796684"/>
            <a:chExt cx="2772594" cy="1428750"/>
          </a:xfrm>
        </p:grpSpPr>
        <p:pic>
          <p:nvPicPr>
            <p:cNvPr id="25" name="Picture 24"/>
            <p:cNvPicPr>
              <a:picLocks noChangeAspect="1"/>
            </p:cNvPicPr>
            <p:nvPr/>
          </p:nvPicPr>
          <p:blipFill>
            <a:blip r:embed="rId7"/>
            <a:stretch>
              <a:fillRect/>
            </a:stretch>
          </p:blipFill>
          <p:spPr>
            <a:xfrm>
              <a:off x="5715000" y="3796684"/>
              <a:ext cx="2324100" cy="1428750"/>
            </a:xfrm>
            <a:prstGeom prst="rect">
              <a:avLst/>
            </a:prstGeom>
          </p:spPr>
        </p:pic>
        <p:pic>
          <p:nvPicPr>
            <p:cNvPr id="26" name="Picture 25"/>
            <p:cNvPicPr>
              <a:picLocks noChangeAspect="1"/>
            </p:cNvPicPr>
            <p:nvPr/>
          </p:nvPicPr>
          <p:blipFill>
            <a:blip r:embed="rId8"/>
            <a:stretch>
              <a:fillRect/>
            </a:stretch>
          </p:blipFill>
          <p:spPr>
            <a:xfrm>
              <a:off x="5266506" y="4262854"/>
              <a:ext cx="561975" cy="485775"/>
            </a:xfrm>
            <a:prstGeom prst="rect">
              <a:avLst/>
            </a:prstGeom>
          </p:spPr>
        </p:pic>
      </p:grpSp>
      <p:grpSp>
        <p:nvGrpSpPr>
          <p:cNvPr id="27" name="Group 26"/>
          <p:cNvGrpSpPr/>
          <p:nvPr/>
        </p:nvGrpSpPr>
        <p:grpSpPr>
          <a:xfrm>
            <a:off x="6324600" y="4509495"/>
            <a:ext cx="2286394" cy="668827"/>
            <a:chOff x="6517178" y="3826984"/>
            <a:chExt cx="3108685" cy="980337"/>
          </a:xfrm>
        </p:grpSpPr>
        <p:pic>
          <p:nvPicPr>
            <p:cNvPr id="28" name="Picture 27"/>
            <p:cNvPicPr>
              <a:picLocks noChangeAspect="1"/>
            </p:cNvPicPr>
            <p:nvPr/>
          </p:nvPicPr>
          <p:blipFill>
            <a:blip r:embed="rId9"/>
            <a:stretch>
              <a:fillRect/>
            </a:stretch>
          </p:blipFill>
          <p:spPr>
            <a:xfrm>
              <a:off x="7003464" y="3826984"/>
              <a:ext cx="2622399" cy="980337"/>
            </a:xfrm>
            <a:prstGeom prst="rect">
              <a:avLst/>
            </a:prstGeom>
          </p:spPr>
        </p:pic>
        <p:pic>
          <p:nvPicPr>
            <p:cNvPr id="29" name="Picture 28"/>
            <p:cNvPicPr>
              <a:picLocks noChangeAspect="1"/>
            </p:cNvPicPr>
            <p:nvPr/>
          </p:nvPicPr>
          <p:blipFill>
            <a:blip r:embed="rId10"/>
            <a:stretch>
              <a:fillRect/>
            </a:stretch>
          </p:blipFill>
          <p:spPr>
            <a:xfrm>
              <a:off x="6517178" y="4054778"/>
              <a:ext cx="521286" cy="479247"/>
            </a:xfrm>
            <a:prstGeom prst="rect">
              <a:avLst/>
            </a:prstGeom>
          </p:spPr>
        </p:pic>
      </p:grpSp>
      <p:pic>
        <p:nvPicPr>
          <p:cNvPr id="30" name="Picture 29"/>
          <p:cNvPicPr>
            <a:picLocks noChangeAspect="1"/>
          </p:cNvPicPr>
          <p:nvPr/>
        </p:nvPicPr>
        <p:blipFill>
          <a:blip r:embed="rId11"/>
          <a:stretch>
            <a:fillRect/>
          </a:stretch>
        </p:blipFill>
        <p:spPr>
          <a:xfrm>
            <a:off x="4649928" y="5202823"/>
            <a:ext cx="1266043" cy="816977"/>
          </a:xfrm>
          <a:prstGeom prst="rect">
            <a:avLst/>
          </a:prstGeom>
        </p:spPr>
      </p:pic>
      <p:grpSp>
        <p:nvGrpSpPr>
          <p:cNvPr id="31" name="Group 30"/>
          <p:cNvGrpSpPr/>
          <p:nvPr/>
        </p:nvGrpSpPr>
        <p:grpSpPr>
          <a:xfrm>
            <a:off x="6617287" y="5247623"/>
            <a:ext cx="1808749" cy="772177"/>
            <a:chOff x="6757910" y="4660240"/>
            <a:chExt cx="1808749" cy="772177"/>
          </a:xfrm>
        </p:grpSpPr>
        <p:pic>
          <p:nvPicPr>
            <p:cNvPr id="32" name="Picture 31"/>
            <p:cNvPicPr>
              <a:picLocks noChangeAspect="1"/>
            </p:cNvPicPr>
            <p:nvPr/>
          </p:nvPicPr>
          <p:blipFill>
            <a:blip r:embed="rId12"/>
            <a:stretch>
              <a:fillRect/>
            </a:stretch>
          </p:blipFill>
          <p:spPr>
            <a:xfrm>
              <a:off x="7181887" y="4660240"/>
              <a:ext cx="1384772" cy="772177"/>
            </a:xfrm>
            <a:prstGeom prst="rect">
              <a:avLst/>
            </a:prstGeom>
          </p:spPr>
        </p:pic>
        <p:pic>
          <p:nvPicPr>
            <p:cNvPr id="33" name="Picture 32"/>
            <p:cNvPicPr>
              <a:picLocks noChangeAspect="1"/>
            </p:cNvPicPr>
            <p:nvPr/>
          </p:nvPicPr>
          <p:blipFill>
            <a:blip r:embed="rId13"/>
            <a:stretch>
              <a:fillRect/>
            </a:stretch>
          </p:blipFill>
          <p:spPr>
            <a:xfrm>
              <a:off x="6757910" y="4880801"/>
              <a:ext cx="419063" cy="337954"/>
            </a:xfrm>
            <a:prstGeom prst="rect">
              <a:avLst/>
            </a:prstGeom>
          </p:spPr>
        </p:pic>
      </p:grpSp>
    </p:spTree>
    <p:extLst>
      <p:ext uri="{BB962C8B-B14F-4D97-AF65-F5344CB8AC3E}">
        <p14:creationId xmlns:p14="http://schemas.microsoft.com/office/powerpoint/2010/main" val="37533229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74</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5" name="Rectangle 14"/>
          <p:cNvSpPr/>
          <p:nvPr/>
        </p:nvSpPr>
        <p:spPr>
          <a:xfrm>
            <a:off x="1143001" y="1524000"/>
            <a:ext cx="7391399" cy="369332"/>
          </a:xfrm>
          <a:prstGeom prst="rect">
            <a:avLst/>
          </a:prstGeom>
        </p:spPr>
        <p:txBody>
          <a:bodyPr wrap="square">
            <a:spAutoFit/>
          </a:bodyPr>
          <a:lstStyle/>
          <a:p>
            <a:pPr marL="285750" indent="-285750">
              <a:buFont typeface="Wingdings" panose="05000000000000000000" pitchFamily="2" charset="2"/>
              <a:buChar char="Ø"/>
            </a:pPr>
            <a:r>
              <a:rPr lang="en-US" sz="1800" dirty="0"/>
              <a:t>Single-phase Center-tapped Transformer</a:t>
            </a:r>
          </a:p>
        </p:txBody>
      </p:sp>
      <p:sp>
        <p:nvSpPr>
          <p:cNvPr id="6" name="Rectangle 5"/>
          <p:cNvSpPr/>
          <p:nvPr/>
        </p:nvSpPr>
        <p:spPr>
          <a:xfrm>
            <a:off x="1219200" y="1894073"/>
            <a:ext cx="7795129" cy="1323439"/>
          </a:xfrm>
          <a:prstGeom prst="rect">
            <a:avLst/>
          </a:prstGeom>
        </p:spPr>
        <p:txBody>
          <a:bodyPr wrap="square">
            <a:spAutoFit/>
          </a:bodyPr>
          <a:lstStyle/>
          <a:p>
            <a:pPr marL="285750" indent="-285750" algn="just">
              <a:buFont typeface="Arial" panose="020B0604020202020204" pitchFamily="34" charset="0"/>
              <a:buChar char="•"/>
            </a:pPr>
            <a:r>
              <a:rPr lang="en-US" sz="1600" dirty="0"/>
              <a:t>Single-phase transformers supply </a:t>
            </a:r>
            <a:r>
              <a:rPr lang="en-US" sz="1600" b="1" i="1" dirty="0"/>
              <a:t>single-phase</a:t>
            </a:r>
            <a:r>
              <a:rPr lang="en-US" sz="1600" dirty="0"/>
              <a:t> service.</a:t>
            </a:r>
          </a:p>
          <a:p>
            <a:pPr marL="285750" indent="-285750" algn="just">
              <a:buFont typeface="Arial" panose="020B0604020202020204" pitchFamily="34" charset="0"/>
              <a:buChar char="•"/>
            </a:pPr>
            <a:r>
              <a:rPr lang="en-US" sz="1600" dirty="0"/>
              <a:t>The standard secondary load service is a </a:t>
            </a:r>
            <a:r>
              <a:rPr lang="en-US" sz="1600" b="1" i="1" dirty="0"/>
              <a:t>120/240-V three-wire </a:t>
            </a:r>
            <a:r>
              <a:rPr lang="en-US" sz="1600" dirty="0"/>
              <a:t>service. </a:t>
            </a:r>
          </a:p>
          <a:p>
            <a:pPr marL="285750" indent="-285750" algn="just">
              <a:buFont typeface="Arial" panose="020B0604020202020204" pitchFamily="34" charset="0"/>
              <a:buChar char="•"/>
            </a:pPr>
            <a:r>
              <a:rPr lang="en-US" sz="1600" dirty="0"/>
              <a:t>This configuration has two secondary windings in series with the midpoint grounded. The secondary terminals are labeled X1, X2, and X3 where the voltage X1-X2 and X2-X3 are each 120 V. X1-X3 is 240 V.</a:t>
            </a:r>
          </a:p>
        </p:txBody>
      </p:sp>
      <p:pic>
        <p:nvPicPr>
          <p:cNvPr id="7" name="Picture 6"/>
          <p:cNvPicPr>
            <a:picLocks noChangeAspect="1"/>
          </p:cNvPicPr>
          <p:nvPr/>
        </p:nvPicPr>
        <p:blipFill>
          <a:blip r:embed="rId3"/>
          <a:stretch>
            <a:fillRect/>
          </a:stretch>
        </p:blipFill>
        <p:spPr>
          <a:xfrm>
            <a:off x="4199474" y="3329320"/>
            <a:ext cx="4487326" cy="2413972"/>
          </a:xfrm>
          <a:prstGeom prst="rect">
            <a:avLst/>
          </a:prstGeom>
        </p:spPr>
      </p:pic>
      <p:pic>
        <p:nvPicPr>
          <p:cNvPr id="8" name="Picture 7"/>
          <p:cNvPicPr>
            <a:picLocks noChangeAspect="1"/>
          </p:cNvPicPr>
          <p:nvPr/>
        </p:nvPicPr>
        <p:blipFill>
          <a:blip r:embed="rId4"/>
          <a:stretch>
            <a:fillRect/>
          </a:stretch>
        </p:blipFill>
        <p:spPr>
          <a:xfrm>
            <a:off x="1559860" y="3335199"/>
            <a:ext cx="2133600" cy="2517932"/>
          </a:xfrm>
          <a:prstGeom prst="rect">
            <a:avLst/>
          </a:prstGeom>
        </p:spPr>
      </p:pic>
      <p:sp>
        <p:nvSpPr>
          <p:cNvPr id="10" name="Rectangle 9"/>
          <p:cNvSpPr/>
          <p:nvPr/>
        </p:nvSpPr>
        <p:spPr>
          <a:xfrm>
            <a:off x="1066800" y="5878086"/>
            <a:ext cx="4572000" cy="246221"/>
          </a:xfrm>
          <a:prstGeom prst="rect">
            <a:avLst/>
          </a:prstGeom>
        </p:spPr>
        <p:txBody>
          <a:bodyPr>
            <a:spAutoFit/>
          </a:bodyPr>
          <a:lstStyle/>
          <a:p>
            <a:r>
              <a:rPr lang="en-US" sz="1000" dirty="0"/>
              <a:t>https://en.wikipedia.org/wiki/Distribution_transformer</a:t>
            </a:r>
          </a:p>
        </p:txBody>
      </p:sp>
      <p:sp>
        <p:nvSpPr>
          <p:cNvPr id="16" name="Rectangle 15"/>
          <p:cNvSpPr/>
          <p:nvPr/>
        </p:nvSpPr>
        <p:spPr>
          <a:xfrm>
            <a:off x="927421" y="1143000"/>
            <a:ext cx="6594241"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Secondary Distribution System -- Distribution Transformer</a:t>
            </a:r>
            <a:endParaRPr lang="en-US" dirty="0"/>
          </a:p>
        </p:txBody>
      </p:sp>
    </p:spTree>
    <p:extLst>
      <p:ext uri="{BB962C8B-B14F-4D97-AF65-F5344CB8AC3E}">
        <p14:creationId xmlns:p14="http://schemas.microsoft.com/office/powerpoint/2010/main" val="37465352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441700" y="2276161"/>
            <a:ext cx="2349500" cy="1229040"/>
          </a:xfrm>
          <a:prstGeom prst="rect">
            <a:avLst/>
          </a:prstGeom>
        </p:spPr>
      </p:pic>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75</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5" name="Rectangle 14"/>
          <p:cNvSpPr/>
          <p:nvPr/>
        </p:nvSpPr>
        <p:spPr>
          <a:xfrm>
            <a:off x="1143001" y="1524000"/>
            <a:ext cx="7391399" cy="369332"/>
          </a:xfrm>
          <a:prstGeom prst="rect">
            <a:avLst/>
          </a:prstGeom>
        </p:spPr>
        <p:txBody>
          <a:bodyPr wrap="square">
            <a:spAutoFit/>
          </a:bodyPr>
          <a:lstStyle/>
          <a:p>
            <a:pPr marL="285750" indent="-285750">
              <a:buFont typeface="Wingdings" panose="05000000000000000000" pitchFamily="2" charset="2"/>
              <a:buChar char="Ø"/>
            </a:pPr>
            <a:r>
              <a:rPr lang="en-US" sz="1800" dirty="0"/>
              <a:t>Single-phase Center-tapped Transformer</a:t>
            </a:r>
          </a:p>
        </p:txBody>
      </p:sp>
      <p:sp>
        <p:nvSpPr>
          <p:cNvPr id="13" name="Rectangle 12"/>
          <p:cNvSpPr/>
          <p:nvPr/>
        </p:nvSpPr>
        <p:spPr>
          <a:xfrm>
            <a:off x="927421" y="1143000"/>
            <a:ext cx="6594241"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Secondary Distribution System -- Distribution Transformer</a:t>
            </a:r>
            <a:endParaRPr lang="en-US" dirty="0"/>
          </a:p>
        </p:txBody>
      </p:sp>
      <p:sp>
        <p:nvSpPr>
          <p:cNvPr id="11" name="Rectangle 10"/>
          <p:cNvSpPr/>
          <p:nvPr/>
        </p:nvSpPr>
        <p:spPr>
          <a:xfrm>
            <a:off x="1385262" y="1860161"/>
            <a:ext cx="7301537" cy="338554"/>
          </a:xfrm>
          <a:prstGeom prst="rect">
            <a:avLst/>
          </a:prstGeom>
        </p:spPr>
        <p:txBody>
          <a:bodyPr wrap="square">
            <a:spAutoFit/>
          </a:bodyPr>
          <a:lstStyle/>
          <a:p>
            <a:r>
              <a:rPr lang="en-US" sz="1600" dirty="0"/>
              <a:t>The single-phase center-tapped transformer model is shown in the figure below.</a:t>
            </a:r>
          </a:p>
        </p:txBody>
      </p:sp>
      <p:sp>
        <p:nvSpPr>
          <p:cNvPr id="17" name="Rectangle 16"/>
          <p:cNvSpPr/>
          <p:nvPr/>
        </p:nvSpPr>
        <p:spPr>
          <a:xfrm>
            <a:off x="1367334" y="3453825"/>
            <a:ext cx="7391399" cy="584775"/>
          </a:xfrm>
          <a:prstGeom prst="rect">
            <a:avLst/>
          </a:prstGeom>
        </p:spPr>
        <p:txBody>
          <a:bodyPr wrap="square">
            <a:spAutoFit/>
          </a:bodyPr>
          <a:lstStyle/>
          <a:p>
            <a:r>
              <a:rPr lang="en-US" sz="1600" dirty="0"/>
              <a:t>When the secondary terminal voltages and secondary currents are known, the primary source voltage and current are calculated using these two equations(backward sweep):</a:t>
            </a:r>
          </a:p>
        </p:txBody>
      </p:sp>
      <p:sp>
        <p:nvSpPr>
          <p:cNvPr id="18" name="Rectangle 17"/>
          <p:cNvSpPr/>
          <p:nvPr/>
        </p:nvSpPr>
        <p:spPr>
          <a:xfrm>
            <a:off x="1569965" y="5544084"/>
            <a:ext cx="7574035" cy="584775"/>
          </a:xfrm>
          <a:prstGeom prst="rect">
            <a:avLst/>
          </a:prstGeom>
        </p:spPr>
        <p:txBody>
          <a:bodyPr wrap="square">
            <a:spAutoFit/>
          </a:bodyPr>
          <a:lstStyle/>
          <a:p>
            <a:r>
              <a:rPr lang="en-US" sz="1600" i="1" dirty="0"/>
              <a:t>a</a:t>
            </a:r>
            <a:r>
              <a:rPr lang="en-US" sz="1600" i="1" baseline="-25000" dirty="0"/>
              <a:t>t</a:t>
            </a:r>
            <a:r>
              <a:rPr lang="en-US" sz="1600" dirty="0"/>
              <a:t>, </a:t>
            </a:r>
            <a:r>
              <a:rPr lang="en-US" sz="1600" i="1" dirty="0" err="1"/>
              <a:t>b</a:t>
            </a:r>
            <a:r>
              <a:rPr lang="en-US" sz="1600" i="1" baseline="-25000" dirty="0" err="1"/>
              <a:t>t</a:t>
            </a:r>
            <a:r>
              <a:rPr lang="en-US" sz="1600" dirty="0"/>
              <a:t>, </a:t>
            </a:r>
            <a:r>
              <a:rPr lang="en-US" sz="1600" i="1" dirty="0" err="1"/>
              <a:t>c</a:t>
            </a:r>
            <a:r>
              <a:rPr lang="en-US" sz="1600" i="1" baseline="-25000" dirty="0" err="1"/>
              <a:t>t</a:t>
            </a:r>
            <a:r>
              <a:rPr lang="en-US" sz="1600" dirty="0"/>
              <a:t> and </a:t>
            </a:r>
            <a:r>
              <a:rPr lang="en-US" sz="1600" i="1" dirty="0" err="1"/>
              <a:t>d</a:t>
            </a:r>
            <a:r>
              <a:rPr lang="en-US" sz="1600" i="1" baseline="-25000" dirty="0" err="1"/>
              <a:t>t</a:t>
            </a:r>
            <a:r>
              <a:rPr lang="en-US" sz="1600" dirty="0"/>
              <a:t> depend on </a:t>
            </a:r>
            <a:r>
              <a:rPr lang="en-US" sz="1600" i="1" dirty="0" err="1"/>
              <a:t>n</a:t>
            </a:r>
            <a:r>
              <a:rPr lang="en-US" sz="1600" i="1" baseline="-25000" dirty="0" err="1"/>
              <a:t>t</a:t>
            </a:r>
            <a:r>
              <a:rPr lang="en-US" sz="1600" dirty="0"/>
              <a:t>, Z</a:t>
            </a:r>
            <a:r>
              <a:rPr lang="en-US" sz="1600" i="1" baseline="-25000" dirty="0"/>
              <a:t>0 </a:t>
            </a:r>
            <a:r>
              <a:rPr lang="en-US" sz="1600" i="1" dirty="0"/>
              <a:t>, Z</a:t>
            </a:r>
            <a:r>
              <a:rPr lang="en-US" sz="1600" i="1" baseline="-25000" dirty="0"/>
              <a:t>1 , </a:t>
            </a:r>
            <a:r>
              <a:rPr lang="en-US" sz="1600" i="1" dirty="0"/>
              <a:t>Z</a:t>
            </a:r>
            <a:r>
              <a:rPr lang="en-US" sz="1600" i="1" baseline="-25000" dirty="0"/>
              <a:t>2 </a:t>
            </a:r>
            <a:r>
              <a:rPr lang="en-US" sz="1600" dirty="0"/>
              <a:t>, i.e., depend on the specific impedance and winding ratings of a transformer. </a:t>
            </a:r>
          </a:p>
        </p:txBody>
      </p:sp>
      <mc:AlternateContent xmlns:mc="http://schemas.openxmlformats.org/markup-compatibility/2006" xmlns:a14="http://schemas.microsoft.com/office/drawing/2010/main">
        <mc:Choice Requires="a14">
          <p:sp>
            <p:nvSpPr>
              <p:cNvPr id="20" name="TextBox 19"/>
              <p:cNvSpPr txBox="1"/>
              <p:nvPr/>
            </p:nvSpPr>
            <p:spPr>
              <a:xfrm>
                <a:off x="1442373" y="4009916"/>
                <a:ext cx="2793349" cy="246221"/>
              </a:xfrm>
              <a:prstGeom prst="rect">
                <a:avLst/>
              </a:prstGeom>
              <a:noFill/>
            </p:spPr>
            <p:txBody>
              <a:bodyPr wrap="square" lIns="0" tIns="0" rIns="0" bIns="0" rtlCol="0">
                <a:spAutoFit/>
              </a:bodyPr>
              <a:lstStyle/>
              <a:p>
                <a:r>
                  <a:rPr lang="en-US" sz="1600" b="0" dirty="0"/>
                  <a:t>[</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𝑉</m:t>
                        </m:r>
                      </m:e>
                      <m:sub>
                        <m:r>
                          <a:rPr lang="en-US" sz="1600" b="0" i="1" smtClean="0">
                            <a:latin typeface="Cambria Math" panose="02040503050406030204" pitchFamily="18" charset="0"/>
                          </a:rPr>
                          <m:t>𝑠𝑠</m:t>
                        </m:r>
                      </m:sub>
                    </m:sSub>
                    <m:r>
                      <a:rPr lang="en-US" sz="1600" b="0" i="1" smtClean="0">
                        <a:latin typeface="Cambria Math" panose="02040503050406030204" pitchFamily="18" charset="0"/>
                      </a:rPr>
                      <m:t>]=</m:t>
                    </m:r>
                    <m:r>
                      <m:rPr>
                        <m:nor/>
                      </m:rPr>
                      <a:rPr lang="en-US" sz="1600" dirty="0"/>
                      <m:t>[</m:t>
                    </m:r>
                    <m:sSub>
                      <m:sSubPr>
                        <m:ctrlPr>
                          <a:rPr lang="en-US" sz="1600" i="1">
                            <a:latin typeface="Cambria Math" panose="02040503050406030204" pitchFamily="18" charset="0"/>
                          </a:rPr>
                        </m:ctrlPr>
                      </m:sSubPr>
                      <m:e>
                        <m:r>
                          <a:rPr lang="en-US" sz="1600" b="0" i="1" smtClean="0">
                            <a:latin typeface="Cambria Math" panose="02040503050406030204" pitchFamily="18" charset="0"/>
                          </a:rPr>
                          <m:t>𝑎</m:t>
                        </m:r>
                      </m:e>
                      <m:sub>
                        <m:r>
                          <a:rPr lang="en-US" sz="1600" b="0" i="1" smtClean="0">
                            <a:latin typeface="Cambria Math" panose="02040503050406030204" pitchFamily="18" charset="0"/>
                          </a:rPr>
                          <m:t>𝑡</m:t>
                        </m:r>
                      </m:sub>
                    </m:sSub>
                    <m:r>
                      <a:rPr lang="en-US" sz="1600" i="1">
                        <a:latin typeface="Cambria Math" panose="02040503050406030204" pitchFamily="18" charset="0"/>
                      </a:rPr>
                      <m:t>]</m:t>
                    </m:r>
                    <m:r>
                      <a:rPr lang="en-US" sz="1600" i="1" smtClean="0">
                        <a:latin typeface="Cambria Math" panose="02040503050406030204" pitchFamily="18" charset="0"/>
                      </a:rPr>
                      <m:t>·</m:t>
                    </m:r>
                    <m:r>
                      <m:rPr>
                        <m:nor/>
                      </m:rPr>
                      <a:rPr lang="en-US" sz="1600" dirty="0"/>
                      <m:t>[</m:t>
                    </m:r>
                    <m:sSub>
                      <m:sSubPr>
                        <m:ctrlPr>
                          <a:rPr lang="en-US" sz="1600" i="1">
                            <a:latin typeface="Cambria Math" panose="02040503050406030204" pitchFamily="18" charset="0"/>
                          </a:rPr>
                        </m:ctrlPr>
                      </m:sSubPr>
                      <m:e>
                        <m:r>
                          <a:rPr lang="en-US" sz="1600" i="1">
                            <a:latin typeface="Cambria Math" panose="02040503050406030204" pitchFamily="18" charset="0"/>
                          </a:rPr>
                          <m:t>𝑉</m:t>
                        </m:r>
                      </m:e>
                      <m:sub>
                        <m:r>
                          <a:rPr lang="en-US" sz="1600" b="0" i="1" smtClean="0">
                            <a:latin typeface="Cambria Math" panose="02040503050406030204" pitchFamily="18" charset="0"/>
                          </a:rPr>
                          <m:t>12</m:t>
                        </m:r>
                      </m:sub>
                    </m:sSub>
                    <m:r>
                      <a:rPr lang="en-US" sz="1600" i="1">
                        <a:latin typeface="Cambria Math" panose="02040503050406030204" pitchFamily="18" charset="0"/>
                      </a:rPr>
                      <m:t>]+</m:t>
                    </m:r>
                  </m:oMath>
                </a14:m>
                <a:r>
                  <a:rPr lang="en-US" sz="1600" dirty="0"/>
                  <a:t> </a:t>
                </a:r>
                <a14:m>
                  <m:oMath xmlns:m="http://schemas.openxmlformats.org/officeDocument/2006/math">
                    <m:r>
                      <m:rPr>
                        <m:nor/>
                      </m:rPr>
                      <a:rPr lang="en-US" sz="1600" dirty="0"/>
                      <m:t>[</m:t>
                    </m:r>
                    <m:sSub>
                      <m:sSubPr>
                        <m:ctrlPr>
                          <a:rPr lang="en-US" sz="1600" i="1">
                            <a:latin typeface="Cambria Math" panose="02040503050406030204" pitchFamily="18" charset="0"/>
                          </a:rPr>
                        </m:ctrlPr>
                      </m:sSubPr>
                      <m:e>
                        <m:r>
                          <a:rPr lang="en-US" sz="1600" b="0" i="1" smtClean="0">
                            <a:latin typeface="Cambria Math" panose="02040503050406030204" pitchFamily="18" charset="0"/>
                          </a:rPr>
                          <m:t>𝑏</m:t>
                        </m:r>
                      </m:e>
                      <m:sub>
                        <m:r>
                          <a:rPr lang="en-US" sz="1600" i="1">
                            <a:latin typeface="Cambria Math" panose="02040503050406030204" pitchFamily="18" charset="0"/>
                          </a:rPr>
                          <m:t>𝑡</m:t>
                        </m:r>
                      </m:sub>
                    </m:sSub>
                    <m:r>
                      <a:rPr lang="en-US" sz="1600" i="1">
                        <a:latin typeface="Cambria Math" panose="02040503050406030204" pitchFamily="18" charset="0"/>
                      </a:rPr>
                      <m:t>]·</m:t>
                    </m:r>
                    <m:r>
                      <m:rPr>
                        <m:nor/>
                      </m:rPr>
                      <a:rPr lang="en-US" sz="1600" dirty="0"/>
                      <m:t>[</m:t>
                    </m:r>
                    <m:sSub>
                      <m:sSubPr>
                        <m:ctrlPr>
                          <a:rPr lang="en-US" sz="1600" i="1">
                            <a:latin typeface="Cambria Math" panose="02040503050406030204" pitchFamily="18" charset="0"/>
                          </a:rPr>
                        </m:ctrlPr>
                      </m:sSubPr>
                      <m:e>
                        <m:r>
                          <a:rPr lang="en-US" sz="1600" b="0" i="1" smtClean="0">
                            <a:latin typeface="Cambria Math" panose="02040503050406030204" pitchFamily="18" charset="0"/>
                          </a:rPr>
                          <m:t>𝐼</m:t>
                        </m:r>
                      </m:e>
                      <m:sub>
                        <m:r>
                          <a:rPr lang="en-US" sz="1600" i="1">
                            <a:latin typeface="Cambria Math" panose="02040503050406030204" pitchFamily="18" charset="0"/>
                          </a:rPr>
                          <m:t>12</m:t>
                        </m:r>
                      </m:sub>
                    </m:sSub>
                    <m:r>
                      <a:rPr lang="en-US" sz="1600" i="1">
                        <a:latin typeface="Cambria Math" panose="02040503050406030204" pitchFamily="18" charset="0"/>
                      </a:rPr>
                      <m:t>]</m:t>
                    </m:r>
                  </m:oMath>
                </a14:m>
                <a:endParaRPr lang="en-US" sz="1600" dirty="0"/>
              </a:p>
            </p:txBody>
          </p:sp>
        </mc:Choice>
        <mc:Fallback xmlns="">
          <p:sp>
            <p:nvSpPr>
              <p:cNvPr id="20" name="TextBox 19"/>
              <p:cNvSpPr txBox="1">
                <a:spLocks noRot="1" noChangeAspect="1" noMove="1" noResize="1" noEditPoints="1" noAdjustHandles="1" noChangeArrowheads="1" noChangeShapeType="1" noTextEdit="1"/>
              </p:cNvSpPr>
              <p:nvPr/>
            </p:nvSpPr>
            <p:spPr>
              <a:xfrm>
                <a:off x="1442373" y="4009916"/>
                <a:ext cx="2793349" cy="246221"/>
              </a:xfrm>
              <a:prstGeom prst="rect">
                <a:avLst/>
              </a:prstGeom>
              <a:blipFill>
                <a:blip r:embed="rId4"/>
                <a:stretch>
                  <a:fillRect l="-4585" t="-27500"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2590800" y="4412421"/>
                <a:ext cx="2362200" cy="297646"/>
              </a:xfrm>
              <a:prstGeom prst="rect">
                <a:avLst/>
              </a:prstGeom>
              <a:noFill/>
            </p:spPr>
            <p:txBody>
              <a:bodyPr wrap="square" lIns="0" tIns="0" rIns="0" bIns="0" rtlCol="0">
                <a:spAutoFit/>
              </a:bodyPr>
              <a:lstStyle/>
              <a:p>
                <a14:m>
                  <m:oMath xmlns:m="http://schemas.openxmlformats.org/officeDocument/2006/math">
                    <m:r>
                      <m:rPr>
                        <m:nor/>
                      </m:rPr>
                      <a:rPr lang="en-US" sz="1600" dirty="0"/>
                      <m:t>[</m:t>
                    </m:r>
                    <m:sSub>
                      <m:sSubPr>
                        <m:ctrlPr>
                          <a:rPr lang="en-US" sz="1600" i="1">
                            <a:latin typeface="Cambria Math" panose="02040503050406030204" pitchFamily="18" charset="0"/>
                          </a:rPr>
                        </m:ctrlPr>
                      </m:sSubPr>
                      <m:e>
                        <m:r>
                          <a:rPr lang="en-US" sz="1600" b="0" i="1" smtClean="0">
                            <a:latin typeface="Cambria Math" panose="02040503050406030204" pitchFamily="18" charset="0"/>
                          </a:rPr>
                          <m:t>𝑎</m:t>
                        </m:r>
                      </m:e>
                      <m:sub>
                        <m:r>
                          <a:rPr lang="en-US" sz="1600" b="0" i="1" smtClean="0">
                            <a:latin typeface="Cambria Math" panose="02040503050406030204" pitchFamily="18" charset="0"/>
                          </a:rPr>
                          <m:t>𝑡</m:t>
                        </m:r>
                      </m:sub>
                    </m:sSub>
                    <m:r>
                      <a:rPr lang="en-US" sz="1600" i="1">
                        <a:latin typeface="Cambria Math" panose="02040503050406030204" pitchFamily="18" charset="0"/>
                      </a:rPr>
                      <m:t>]</m:t>
                    </m:r>
                    <m:r>
                      <a:rPr lang="en-US" sz="1600" b="0" i="1" smtClean="0">
                        <a:latin typeface="Cambria Math" panose="02040503050406030204" pitchFamily="18" charset="0"/>
                      </a:rPr>
                      <m:t>= </m:t>
                    </m:r>
                    <m:r>
                      <m:rPr>
                        <m:nor/>
                      </m:rPr>
                      <a:rPr lang="en-US" sz="1600" dirty="0"/>
                      <m:t>[</m:t>
                    </m:r>
                    <m:r>
                      <a:rPr lang="en-US" sz="1600" i="1" smtClean="0">
                        <a:latin typeface="Cambria Math" panose="02040503050406030204" pitchFamily="18" charset="0"/>
                      </a:rPr>
                      <m:t>𝑎</m:t>
                    </m:r>
                    <m:r>
                      <a:rPr lang="en-US" sz="1600" b="0" i="1" smtClean="0">
                        <a:latin typeface="Cambria Math" panose="02040503050406030204" pitchFamily="18" charset="0"/>
                      </a:rPr>
                      <m:t>𝑣</m:t>
                    </m:r>
                    <m:r>
                      <a:rPr lang="en-US" sz="1600" i="1">
                        <a:latin typeface="Cambria Math" panose="02040503050406030204" pitchFamily="18" charset="0"/>
                      </a:rPr>
                      <m:t>]</m:t>
                    </m:r>
                    <m:r>
                      <a:rPr lang="en-US" sz="1600" b="0" i="1" smtClean="0">
                        <a:latin typeface="Cambria Math" panose="02040503050406030204" pitchFamily="18" charset="0"/>
                      </a:rPr>
                      <m:t>=</m:t>
                    </m:r>
                  </m:oMath>
                </a14:m>
                <a:r>
                  <a:rPr lang="en-US" sz="1600" dirty="0"/>
                  <a:t> </a:t>
                </a:r>
                <a14:m>
                  <m:oMath xmlns:m="http://schemas.openxmlformats.org/officeDocument/2006/math">
                    <m:sSub>
                      <m:sSubPr>
                        <m:ctrlPr>
                          <a:rPr lang="en-US" sz="1600" i="1">
                            <a:latin typeface="Cambria Math" panose="02040503050406030204" pitchFamily="18" charset="0"/>
                          </a:rPr>
                        </m:ctrlPr>
                      </m:sSubPr>
                      <m:e>
                        <m:r>
                          <a:rPr lang="en-US" sz="1600" b="0" i="1" smtClean="0">
                            <a:latin typeface="Cambria Math" panose="02040503050406030204" pitchFamily="18" charset="0"/>
                          </a:rPr>
                          <m:t>𝑛</m:t>
                        </m:r>
                      </m:e>
                      <m:sub>
                        <m:r>
                          <a:rPr lang="en-US" sz="1600" i="1">
                            <a:latin typeface="Cambria Math" panose="02040503050406030204" pitchFamily="18" charset="0"/>
                          </a:rPr>
                          <m:t>𝑡</m:t>
                        </m:r>
                      </m:sub>
                    </m:sSub>
                    <m:r>
                      <a:rPr lang="en-US" sz="1600" i="1">
                        <a:latin typeface="Cambria Math" panose="02040503050406030204" pitchFamily="18" charset="0"/>
                      </a:rPr>
                      <m:t>·</m:t>
                    </m:r>
                    <m:d>
                      <m:dPr>
                        <m:begChr m:val="["/>
                        <m:endChr m:val="]"/>
                        <m:ctrlPr>
                          <a:rPr lang="en-US" sz="1600" i="1" smtClean="0">
                            <a:latin typeface="Cambria Math" panose="02040503050406030204" pitchFamily="18" charset="0"/>
                          </a:rPr>
                        </m:ctrlPr>
                      </m:dPr>
                      <m:e>
                        <m:f>
                          <m:fPr>
                            <m:type m:val="noBar"/>
                            <m:ctrlPr>
                              <a:rPr lang="el-GR" sz="1600" i="1">
                                <a:latin typeface="Cambria Math" panose="02040503050406030204" pitchFamily="18" charset="0"/>
                              </a:rPr>
                            </m:ctrlPr>
                          </m:fPr>
                          <m:num>
                            <m:r>
                              <a:rPr lang="en-US" sz="1600" b="0" i="1" smtClean="0">
                                <a:latin typeface="Cambria Math" panose="02040503050406030204" pitchFamily="18" charset="0"/>
                              </a:rPr>
                              <m:t>1</m:t>
                            </m:r>
                          </m:num>
                          <m:den>
                            <m:r>
                              <a:rPr lang="en-US" sz="1600" b="0" i="1" smtClean="0">
                                <a:latin typeface="Cambria Math" panose="02040503050406030204" pitchFamily="18" charset="0"/>
                              </a:rPr>
                              <m:t>0</m:t>
                            </m:r>
                          </m:den>
                        </m:f>
                        <m:f>
                          <m:fPr>
                            <m:type m:val="noBar"/>
                            <m:ctrlPr>
                              <a:rPr lang="el-GR" sz="1600" i="1">
                                <a:latin typeface="Cambria Math" panose="02040503050406030204" pitchFamily="18" charset="0"/>
                              </a:rPr>
                            </m:ctrlPr>
                          </m:fPr>
                          <m:num>
                            <m:r>
                              <a:rPr lang="en-US" sz="1600" b="0" i="1" smtClean="0">
                                <a:latin typeface="Cambria Math" panose="02040503050406030204" pitchFamily="18" charset="0"/>
                              </a:rPr>
                              <m:t>0</m:t>
                            </m:r>
                          </m:num>
                          <m:den>
                            <m:r>
                              <a:rPr lang="en-US" sz="1600" b="0" i="1" smtClean="0">
                                <a:latin typeface="Cambria Math" panose="02040503050406030204" pitchFamily="18" charset="0"/>
                              </a:rPr>
                              <m:t>1</m:t>
                            </m:r>
                          </m:den>
                        </m:f>
                      </m:e>
                    </m:d>
                  </m:oMath>
                </a14:m>
                <a:endParaRPr lang="en-US" sz="1600" dirty="0"/>
              </a:p>
            </p:txBody>
          </p:sp>
        </mc:Choice>
        <mc:Fallback xmlns="">
          <p:sp>
            <p:nvSpPr>
              <p:cNvPr id="21" name="TextBox 20"/>
              <p:cNvSpPr txBox="1">
                <a:spLocks noRot="1" noChangeAspect="1" noMove="1" noResize="1" noEditPoints="1" noAdjustHandles="1" noChangeArrowheads="1" noChangeShapeType="1" noTextEdit="1"/>
              </p:cNvSpPr>
              <p:nvPr/>
            </p:nvSpPr>
            <p:spPr>
              <a:xfrm>
                <a:off x="2590800" y="4412421"/>
                <a:ext cx="2362200" cy="297646"/>
              </a:xfrm>
              <a:prstGeom prst="rect">
                <a:avLst/>
              </a:prstGeom>
              <a:blipFill>
                <a:blip r:embed="rId5"/>
                <a:stretch>
                  <a:fillRect l="-3866" b="-183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367334" y="4331726"/>
                <a:ext cx="1121141" cy="459036"/>
              </a:xfrm>
              <a:prstGeom prst="rect">
                <a:avLst/>
              </a:prstGeom>
            </p:spPr>
            <p:txBody>
              <a:bodyPr wrap="none">
                <a:spAutoFit/>
              </a:bodyPr>
              <a:lstStyle/>
              <a:p>
                <a:r>
                  <a:rPr lang="en-US" sz="1600" dirty="0"/>
                  <a:t>[</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𝑉</m:t>
                        </m:r>
                      </m:e>
                      <m:sub>
                        <m:r>
                          <a:rPr lang="en-US" sz="1600" i="1">
                            <a:latin typeface="Cambria Math" panose="02040503050406030204" pitchFamily="18" charset="0"/>
                          </a:rPr>
                          <m:t>𝑠𝑠</m:t>
                        </m:r>
                      </m:sub>
                    </m:sSub>
                    <m:r>
                      <a:rPr lang="en-US" sz="1600" i="1">
                        <a:latin typeface="Cambria Math" panose="02040503050406030204" pitchFamily="18" charset="0"/>
                      </a:rPr>
                      <m:t>]=</m:t>
                    </m:r>
                    <m:d>
                      <m:dPr>
                        <m:begChr m:val="["/>
                        <m:endChr m:val="]"/>
                        <m:ctrlPr>
                          <a:rPr lang="en-US" sz="1600" i="1">
                            <a:latin typeface="Cambria Math" panose="02040503050406030204" pitchFamily="18" charset="0"/>
                          </a:rPr>
                        </m:ctrlPr>
                      </m:dPr>
                      <m:e>
                        <m:f>
                          <m:fPr>
                            <m:type m:val="noBar"/>
                            <m:ctrlPr>
                              <a:rPr lang="el-GR"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𝑉</m:t>
                                </m:r>
                              </m:e>
                              <m:sub>
                                <m:r>
                                  <a:rPr lang="en-US" sz="1600" i="1">
                                    <a:latin typeface="Cambria Math" panose="02040503050406030204" pitchFamily="18" charset="0"/>
                                  </a:rPr>
                                  <m:t>𝑠</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rPr>
                                  <m:t>𝑉</m:t>
                                </m:r>
                              </m:e>
                              <m:sub>
                                <m:r>
                                  <a:rPr lang="en-US" sz="1600" i="1">
                                    <a:latin typeface="Cambria Math" panose="02040503050406030204" pitchFamily="18" charset="0"/>
                                  </a:rPr>
                                  <m:t>𝑠</m:t>
                                </m:r>
                              </m:sub>
                            </m:sSub>
                          </m:den>
                        </m:f>
                      </m:e>
                    </m:d>
                  </m:oMath>
                </a14:m>
                <a:endParaRPr lang="en-US" sz="1600" dirty="0"/>
              </a:p>
            </p:txBody>
          </p:sp>
        </mc:Choice>
        <mc:Fallback xmlns="">
          <p:sp>
            <p:nvSpPr>
              <p:cNvPr id="3" name="Rectangle 2"/>
              <p:cNvSpPr>
                <a:spLocks noRot="1" noChangeAspect="1" noMove="1" noResize="1" noEditPoints="1" noAdjustHandles="1" noChangeArrowheads="1" noChangeShapeType="1" noTextEdit="1"/>
              </p:cNvSpPr>
              <p:nvPr/>
            </p:nvSpPr>
            <p:spPr>
              <a:xfrm>
                <a:off x="1367334" y="4331726"/>
                <a:ext cx="1121141" cy="459036"/>
              </a:xfrm>
              <a:prstGeom prst="rect">
                <a:avLst/>
              </a:prstGeom>
              <a:blipFill>
                <a:blip r:embed="rId6"/>
                <a:stretch>
                  <a:fillRect l="-2717"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1449859" y="4773289"/>
                <a:ext cx="2895600" cy="782587"/>
              </a:xfrm>
              <a:prstGeom prst="rect">
                <a:avLst/>
              </a:prstGeom>
              <a:noFill/>
            </p:spPr>
            <p:txBody>
              <a:bodyPr wrap="square" lIns="0" tIns="0" rIns="0" bIns="0" rtlCol="0">
                <a:spAutoFit/>
              </a:bodyPr>
              <a:lstStyle/>
              <a:p>
                <a14:m>
                  <m:oMath xmlns:m="http://schemas.openxmlformats.org/officeDocument/2006/math">
                    <m:r>
                      <m:rPr>
                        <m:nor/>
                      </m:rPr>
                      <a:rPr lang="en-US" sz="1600" dirty="0" smtClean="0"/>
                      <m:t>[</m:t>
                    </m:r>
                    <m:sSub>
                      <m:sSubPr>
                        <m:ctrlPr>
                          <a:rPr lang="en-US" sz="1600" i="1">
                            <a:latin typeface="Cambria Math" panose="02040503050406030204" pitchFamily="18" charset="0"/>
                          </a:rPr>
                        </m:ctrlPr>
                      </m:sSubPr>
                      <m:e>
                        <m:r>
                          <a:rPr lang="en-US" sz="1600" b="0" i="1" smtClean="0">
                            <a:latin typeface="Cambria Math" panose="02040503050406030204" pitchFamily="18" charset="0"/>
                          </a:rPr>
                          <m:t>𝑏</m:t>
                        </m:r>
                      </m:e>
                      <m:sub>
                        <m:r>
                          <a:rPr lang="en-US" sz="1600" b="0" i="1" smtClean="0">
                            <a:latin typeface="Cambria Math" panose="02040503050406030204" pitchFamily="18" charset="0"/>
                          </a:rPr>
                          <m:t>𝑡</m:t>
                        </m:r>
                      </m:sub>
                    </m:sSub>
                    <m:r>
                      <a:rPr lang="en-US" sz="1600" i="1">
                        <a:latin typeface="Cambria Math" panose="02040503050406030204" pitchFamily="18" charset="0"/>
                      </a:rPr>
                      <m:t>]</m:t>
                    </m:r>
                    <m:r>
                      <a:rPr lang="en-US" sz="1600" b="0" i="1" smtClean="0">
                        <a:latin typeface="Cambria Math" panose="02040503050406030204" pitchFamily="18" charset="0"/>
                      </a:rPr>
                      <m:t>=</m:t>
                    </m:r>
                  </m:oMath>
                </a14:m>
                <a:r>
                  <a:rPr lang="en-US" sz="1600" dirty="0"/>
                  <a:t> </a:t>
                </a:r>
                <a14:m>
                  <m:oMath xmlns:m="http://schemas.openxmlformats.org/officeDocument/2006/math">
                    <m:d>
                      <m:dPr>
                        <m:begChr m:val="["/>
                        <m:endChr m:val="]"/>
                        <m:ctrlPr>
                          <a:rPr lang="en-US" sz="1600" i="1" smtClean="0">
                            <a:latin typeface="Cambria Math" panose="02040503050406030204" pitchFamily="18" charset="0"/>
                          </a:rPr>
                        </m:ctrlPr>
                      </m:dPr>
                      <m:e>
                        <m:f>
                          <m:fPr>
                            <m:type m:val="noBar"/>
                            <m:ctrlPr>
                              <a:rPr lang="el-GR"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𝑛</m:t>
                                </m:r>
                              </m:e>
                              <m:sub>
                                <m:r>
                                  <a:rPr lang="en-US" sz="1600" i="1">
                                    <a:latin typeface="Cambria Math" panose="02040503050406030204" pitchFamily="18" charset="0"/>
                                  </a:rPr>
                                  <m:t>𝑡</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b="0" i="1" smtClean="0">
                                    <a:latin typeface="Cambria Math" panose="02040503050406030204" pitchFamily="18" charset="0"/>
                                  </a:rPr>
                                  <m:t>𝑍</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1</m:t>
                                </m:r>
                              </m:num>
                              <m:den>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𝑛</m:t>
                                    </m:r>
                                  </m:e>
                                  <m:sub>
                                    <m:r>
                                      <a:rPr lang="en-US" sz="1600" b="0" i="1" smtClean="0">
                                        <a:latin typeface="Cambria Math" panose="02040503050406030204" pitchFamily="18" charset="0"/>
                                      </a:rPr>
                                      <m:t>𝑡</m:t>
                                    </m:r>
                                  </m:sub>
                                  <m:sup>
                                    <m:r>
                                      <a:rPr lang="en-US" sz="1600" b="0" i="1" smtClean="0">
                                        <a:latin typeface="Cambria Math" panose="02040503050406030204" pitchFamily="18" charset="0"/>
                                      </a:rPr>
                                      <m:t>2</m:t>
                                    </m:r>
                                  </m:sup>
                                </m:sSubSup>
                              </m:den>
                            </m:f>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𝑍</m:t>
                                </m:r>
                              </m:e>
                              <m:sub>
                                <m:r>
                                  <a:rPr lang="en-US" sz="1600" b="0" i="1" smtClean="0">
                                    <a:latin typeface="Cambria Math" panose="02040503050406030204" pitchFamily="18" charset="0"/>
                                  </a:rPr>
                                  <m:t>0</m:t>
                                </m:r>
                              </m:sub>
                            </m:sSub>
                          </m:num>
                          <m:den>
                            <m:f>
                              <m:fPr>
                                <m:ctrlPr>
                                  <a:rPr lang="en-US" sz="1600" i="1">
                                    <a:latin typeface="Cambria Math" panose="02040503050406030204" pitchFamily="18" charset="0"/>
                                  </a:rPr>
                                </m:ctrlPr>
                              </m:fPr>
                              <m:num>
                                <m:r>
                                  <a:rPr lang="en-US" sz="1600" i="1">
                                    <a:latin typeface="Cambria Math" panose="02040503050406030204" pitchFamily="18" charset="0"/>
                                  </a:rPr>
                                  <m:t>1</m:t>
                                </m:r>
                              </m:num>
                              <m:den>
                                <m:sSubSup>
                                  <m:sSubSupPr>
                                    <m:ctrlPr>
                                      <a:rPr lang="en-US" sz="1600" i="1">
                                        <a:latin typeface="Cambria Math" panose="02040503050406030204" pitchFamily="18" charset="0"/>
                                      </a:rPr>
                                    </m:ctrlPr>
                                  </m:sSubSupPr>
                                  <m:e>
                                    <m:r>
                                      <a:rPr lang="en-US" sz="1600" i="1">
                                        <a:latin typeface="Cambria Math" panose="02040503050406030204" pitchFamily="18" charset="0"/>
                                      </a:rPr>
                                      <m:t>𝑛</m:t>
                                    </m:r>
                                  </m:e>
                                  <m:sub>
                                    <m:r>
                                      <a:rPr lang="en-US" sz="1600" i="1">
                                        <a:latin typeface="Cambria Math" panose="02040503050406030204" pitchFamily="18" charset="0"/>
                                      </a:rPr>
                                      <m:t>𝑡</m:t>
                                    </m:r>
                                  </m:sub>
                                  <m:sup>
                                    <m:r>
                                      <a:rPr lang="en-US" sz="1600" i="1">
                                        <a:latin typeface="Cambria Math" panose="02040503050406030204" pitchFamily="18" charset="0"/>
                                      </a:rPr>
                                      <m:t>2</m:t>
                                    </m:r>
                                  </m:sup>
                                </m:sSubSup>
                              </m:den>
                            </m:f>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𝑍</m:t>
                                </m:r>
                              </m:e>
                              <m:sub>
                                <m:r>
                                  <a:rPr lang="en-US" sz="1600" i="1">
                                    <a:latin typeface="Cambria Math" panose="02040503050406030204" pitchFamily="18" charset="0"/>
                                  </a:rPr>
                                  <m:t>0</m:t>
                                </m:r>
                              </m:sub>
                            </m:sSub>
                          </m:den>
                        </m:f>
                        <m:f>
                          <m:fPr>
                            <m:type m:val="noBar"/>
                            <m:ctrlPr>
                              <a:rPr lang="el-GR" sz="1600" i="1">
                                <a:latin typeface="Cambria Math" panose="02040503050406030204" pitchFamily="18" charset="0"/>
                              </a:rPr>
                            </m:ctrlPr>
                          </m:fPr>
                          <m:num>
                            <m:r>
                              <a:rPr lang="en-US" sz="1600" b="0" i="1" smtClean="0">
                                <a:latin typeface="Cambria Math" panose="02040503050406030204" pitchFamily="18" charset="0"/>
                              </a:rPr>
                              <m:t>  −</m:t>
                            </m:r>
                            <m:f>
                              <m:fPr>
                                <m:ctrlPr>
                                  <a:rPr lang="en-US" sz="1600" i="1">
                                    <a:latin typeface="Cambria Math" panose="02040503050406030204" pitchFamily="18" charset="0"/>
                                  </a:rPr>
                                </m:ctrlPr>
                              </m:fPr>
                              <m:num>
                                <m:r>
                                  <a:rPr lang="en-US" sz="1600" i="1">
                                    <a:latin typeface="Cambria Math" panose="02040503050406030204" pitchFamily="18" charset="0"/>
                                  </a:rPr>
                                  <m:t>1</m:t>
                                </m:r>
                              </m:num>
                              <m:den>
                                <m:sSubSup>
                                  <m:sSubSupPr>
                                    <m:ctrlPr>
                                      <a:rPr lang="en-US" sz="1600" i="1">
                                        <a:latin typeface="Cambria Math" panose="02040503050406030204" pitchFamily="18" charset="0"/>
                                      </a:rPr>
                                    </m:ctrlPr>
                                  </m:sSubSupPr>
                                  <m:e>
                                    <m:r>
                                      <a:rPr lang="en-US" sz="1600" i="1">
                                        <a:latin typeface="Cambria Math" panose="02040503050406030204" pitchFamily="18" charset="0"/>
                                      </a:rPr>
                                      <m:t>𝑛</m:t>
                                    </m:r>
                                  </m:e>
                                  <m:sub>
                                    <m:r>
                                      <a:rPr lang="en-US" sz="1600" i="1">
                                        <a:latin typeface="Cambria Math" panose="02040503050406030204" pitchFamily="18" charset="0"/>
                                      </a:rPr>
                                      <m:t>𝑡</m:t>
                                    </m:r>
                                  </m:sub>
                                  <m:sup>
                                    <m:r>
                                      <a:rPr lang="en-US" sz="1600" i="1">
                                        <a:latin typeface="Cambria Math" panose="02040503050406030204" pitchFamily="18" charset="0"/>
                                      </a:rPr>
                                      <m:t>2</m:t>
                                    </m:r>
                                  </m:sup>
                                </m:sSubSup>
                              </m:den>
                            </m:f>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𝑍</m:t>
                                </m:r>
                              </m:e>
                              <m:sub>
                                <m:r>
                                  <a:rPr lang="en-US" sz="1600" i="1">
                                    <a:latin typeface="Cambria Math" panose="02040503050406030204" pitchFamily="18" charset="0"/>
                                  </a:rPr>
                                  <m:t>0</m:t>
                                </m:r>
                              </m:sub>
                            </m:sSub>
                          </m:num>
                          <m:den>
                            <m:r>
                              <a:rPr lang="en-US" sz="1600" b="0" i="1" smtClean="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𝑛</m:t>
                                </m:r>
                              </m:e>
                              <m:sub>
                                <m:r>
                                  <a:rPr lang="en-US" sz="1600" i="1">
                                    <a:latin typeface="Cambria Math" panose="02040503050406030204" pitchFamily="18" charset="0"/>
                                  </a:rPr>
                                  <m:t>𝑡</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𝑍</m:t>
                                </m:r>
                              </m:e>
                              <m:sub>
                                <m:r>
                                  <a:rPr lang="en-US" sz="1600" b="0" i="1" smtClean="0">
                                    <a:latin typeface="Cambria Math" panose="02040503050406030204" pitchFamily="18" charset="0"/>
                                  </a:rPr>
                                  <m:t>2</m:t>
                                </m:r>
                              </m:sub>
                            </m:sSub>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1</m:t>
                                </m:r>
                              </m:num>
                              <m:den>
                                <m:sSubSup>
                                  <m:sSubSupPr>
                                    <m:ctrlPr>
                                      <a:rPr lang="en-US" sz="1600" i="1">
                                        <a:latin typeface="Cambria Math" panose="02040503050406030204" pitchFamily="18" charset="0"/>
                                      </a:rPr>
                                    </m:ctrlPr>
                                  </m:sSubSupPr>
                                  <m:e>
                                    <m:r>
                                      <a:rPr lang="en-US" sz="1600" i="1">
                                        <a:latin typeface="Cambria Math" panose="02040503050406030204" pitchFamily="18" charset="0"/>
                                      </a:rPr>
                                      <m:t>𝑛</m:t>
                                    </m:r>
                                  </m:e>
                                  <m:sub>
                                    <m:r>
                                      <a:rPr lang="en-US" sz="1600" i="1">
                                        <a:latin typeface="Cambria Math" panose="02040503050406030204" pitchFamily="18" charset="0"/>
                                      </a:rPr>
                                      <m:t>𝑡</m:t>
                                    </m:r>
                                  </m:sub>
                                  <m:sup>
                                    <m:r>
                                      <a:rPr lang="en-US" sz="1600" i="1">
                                        <a:latin typeface="Cambria Math" panose="02040503050406030204" pitchFamily="18" charset="0"/>
                                      </a:rPr>
                                      <m:t>2</m:t>
                                    </m:r>
                                  </m:sup>
                                </m:sSubSup>
                              </m:den>
                            </m:f>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𝑍</m:t>
                                </m:r>
                              </m:e>
                              <m:sub>
                                <m:r>
                                  <a:rPr lang="en-US" sz="1600" i="1">
                                    <a:latin typeface="Cambria Math" panose="02040503050406030204" pitchFamily="18" charset="0"/>
                                  </a:rPr>
                                  <m:t>0</m:t>
                                </m:r>
                              </m:sub>
                            </m:sSub>
                            <m:r>
                              <a:rPr lang="en-US" sz="1600" b="0" i="1" smtClean="0">
                                <a:latin typeface="Cambria Math" panose="02040503050406030204" pitchFamily="18" charset="0"/>
                              </a:rPr>
                              <m:t>)</m:t>
                            </m:r>
                          </m:den>
                        </m:f>
                      </m:e>
                    </m:d>
                  </m:oMath>
                </a14:m>
                <a:endParaRPr lang="en-US" sz="1600" dirty="0"/>
              </a:p>
            </p:txBody>
          </p:sp>
        </mc:Choice>
        <mc:Fallback xmlns="">
          <p:sp>
            <p:nvSpPr>
              <p:cNvPr id="24" name="TextBox 23"/>
              <p:cNvSpPr txBox="1">
                <a:spLocks noRot="1" noChangeAspect="1" noMove="1" noResize="1" noEditPoints="1" noAdjustHandles="1" noChangeArrowheads="1" noChangeShapeType="1" noTextEdit="1"/>
              </p:cNvSpPr>
              <p:nvPr/>
            </p:nvSpPr>
            <p:spPr>
              <a:xfrm>
                <a:off x="1449859" y="4773289"/>
                <a:ext cx="2895600" cy="782587"/>
              </a:xfrm>
              <a:prstGeom prst="rect">
                <a:avLst/>
              </a:prstGeom>
              <a:blipFill>
                <a:blip r:embed="rId7"/>
                <a:stretch>
                  <a:fillRect b="-7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5537525" y="4007083"/>
                <a:ext cx="2793349" cy="246221"/>
              </a:xfrm>
              <a:prstGeom prst="rect">
                <a:avLst/>
              </a:prstGeom>
              <a:noFill/>
            </p:spPr>
            <p:txBody>
              <a:bodyPr wrap="square" lIns="0" tIns="0" rIns="0" bIns="0" rtlCol="0">
                <a:spAutoFit/>
              </a:bodyPr>
              <a:lstStyle/>
              <a:p>
                <a:r>
                  <a:rPr lang="en-US" sz="1600" b="0" dirty="0"/>
                  <a:t>[</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𝐼</m:t>
                        </m:r>
                      </m:e>
                      <m:sub>
                        <m:r>
                          <a:rPr lang="en-US" sz="1600" b="0" i="1" smtClean="0">
                            <a:latin typeface="Cambria Math" panose="02040503050406030204" pitchFamily="18" charset="0"/>
                          </a:rPr>
                          <m:t>00</m:t>
                        </m:r>
                      </m:sub>
                    </m:sSub>
                    <m:r>
                      <a:rPr lang="en-US" sz="1600" b="0" i="1" smtClean="0">
                        <a:latin typeface="Cambria Math" panose="02040503050406030204" pitchFamily="18" charset="0"/>
                      </a:rPr>
                      <m:t>]=</m:t>
                    </m:r>
                    <m:r>
                      <m:rPr>
                        <m:nor/>
                      </m:rPr>
                      <a:rPr lang="en-US" sz="1600" dirty="0"/>
                      <m:t>[</m:t>
                    </m:r>
                    <m:sSub>
                      <m:sSubPr>
                        <m:ctrlPr>
                          <a:rPr lang="en-US" sz="1600" i="1">
                            <a:latin typeface="Cambria Math" panose="02040503050406030204" pitchFamily="18" charset="0"/>
                          </a:rPr>
                        </m:ctrlPr>
                      </m:sSubPr>
                      <m:e>
                        <m:r>
                          <a:rPr lang="en-US" sz="1600" b="0" i="1" smtClean="0">
                            <a:latin typeface="Cambria Math" panose="02040503050406030204" pitchFamily="18" charset="0"/>
                          </a:rPr>
                          <m:t>𝑐</m:t>
                        </m:r>
                      </m:e>
                      <m:sub>
                        <m:r>
                          <a:rPr lang="en-US" sz="1600" b="0" i="1" smtClean="0">
                            <a:latin typeface="Cambria Math" panose="02040503050406030204" pitchFamily="18" charset="0"/>
                          </a:rPr>
                          <m:t>𝑡</m:t>
                        </m:r>
                      </m:sub>
                    </m:sSub>
                    <m:r>
                      <a:rPr lang="en-US" sz="1600" i="1">
                        <a:latin typeface="Cambria Math" panose="02040503050406030204" pitchFamily="18" charset="0"/>
                      </a:rPr>
                      <m:t>]</m:t>
                    </m:r>
                    <m:r>
                      <a:rPr lang="en-US" sz="1600" i="1" smtClean="0">
                        <a:latin typeface="Cambria Math" panose="02040503050406030204" pitchFamily="18" charset="0"/>
                      </a:rPr>
                      <m:t>·</m:t>
                    </m:r>
                    <m:r>
                      <m:rPr>
                        <m:nor/>
                      </m:rPr>
                      <a:rPr lang="en-US" sz="1600" dirty="0"/>
                      <m:t>[</m:t>
                    </m:r>
                    <m:sSub>
                      <m:sSubPr>
                        <m:ctrlPr>
                          <a:rPr lang="en-US" sz="1600" i="1">
                            <a:latin typeface="Cambria Math" panose="02040503050406030204" pitchFamily="18" charset="0"/>
                          </a:rPr>
                        </m:ctrlPr>
                      </m:sSubPr>
                      <m:e>
                        <m:r>
                          <a:rPr lang="en-US" sz="1600" i="1">
                            <a:latin typeface="Cambria Math" panose="02040503050406030204" pitchFamily="18" charset="0"/>
                          </a:rPr>
                          <m:t>𝑉</m:t>
                        </m:r>
                      </m:e>
                      <m:sub>
                        <m:r>
                          <a:rPr lang="en-US" sz="1600" b="0" i="1" smtClean="0">
                            <a:latin typeface="Cambria Math" panose="02040503050406030204" pitchFamily="18" charset="0"/>
                          </a:rPr>
                          <m:t>12</m:t>
                        </m:r>
                      </m:sub>
                    </m:sSub>
                    <m:r>
                      <a:rPr lang="en-US" sz="1600" i="1">
                        <a:latin typeface="Cambria Math" panose="02040503050406030204" pitchFamily="18" charset="0"/>
                      </a:rPr>
                      <m:t>]+</m:t>
                    </m:r>
                  </m:oMath>
                </a14:m>
                <a:r>
                  <a:rPr lang="en-US" sz="1600" dirty="0"/>
                  <a:t> </a:t>
                </a:r>
                <a14:m>
                  <m:oMath xmlns:m="http://schemas.openxmlformats.org/officeDocument/2006/math">
                    <m:r>
                      <m:rPr>
                        <m:nor/>
                      </m:rPr>
                      <a:rPr lang="en-US" sz="1600" dirty="0"/>
                      <m:t>[</m:t>
                    </m:r>
                    <m:sSub>
                      <m:sSubPr>
                        <m:ctrlPr>
                          <a:rPr lang="en-US" sz="1600" i="1">
                            <a:latin typeface="Cambria Math" panose="02040503050406030204" pitchFamily="18" charset="0"/>
                          </a:rPr>
                        </m:ctrlPr>
                      </m:sSubPr>
                      <m:e>
                        <m:r>
                          <a:rPr lang="en-US" sz="1600" b="0" i="1" smtClean="0">
                            <a:latin typeface="Cambria Math" panose="02040503050406030204" pitchFamily="18" charset="0"/>
                          </a:rPr>
                          <m:t>𝑑</m:t>
                        </m:r>
                      </m:e>
                      <m:sub>
                        <m:r>
                          <a:rPr lang="en-US" sz="1600" i="1">
                            <a:latin typeface="Cambria Math" panose="02040503050406030204" pitchFamily="18" charset="0"/>
                          </a:rPr>
                          <m:t>𝑡</m:t>
                        </m:r>
                      </m:sub>
                    </m:sSub>
                    <m:r>
                      <a:rPr lang="en-US" sz="1600" i="1">
                        <a:latin typeface="Cambria Math" panose="02040503050406030204" pitchFamily="18" charset="0"/>
                      </a:rPr>
                      <m:t>]·</m:t>
                    </m:r>
                    <m:r>
                      <m:rPr>
                        <m:nor/>
                      </m:rPr>
                      <a:rPr lang="en-US" sz="1600" dirty="0"/>
                      <m:t>[</m:t>
                    </m:r>
                    <m:sSub>
                      <m:sSubPr>
                        <m:ctrlPr>
                          <a:rPr lang="en-US" sz="1600" i="1">
                            <a:latin typeface="Cambria Math" panose="02040503050406030204" pitchFamily="18" charset="0"/>
                          </a:rPr>
                        </m:ctrlPr>
                      </m:sSubPr>
                      <m:e>
                        <m:r>
                          <a:rPr lang="en-US" sz="1600" b="0" i="1" smtClean="0">
                            <a:latin typeface="Cambria Math" panose="02040503050406030204" pitchFamily="18" charset="0"/>
                          </a:rPr>
                          <m:t>𝐼</m:t>
                        </m:r>
                      </m:e>
                      <m:sub>
                        <m:r>
                          <a:rPr lang="en-US" sz="1600" i="1">
                            <a:latin typeface="Cambria Math" panose="02040503050406030204" pitchFamily="18" charset="0"/>
                          </a:rPr>
                          <m:t>12</m:t>
                        </m:r>
                      </m:sub>
                    </m:sSub>
                    <m:r>
                      <a:rPr lang="en-US" sz="1600" i="1">
                        <a:latin typeface="Cambria Math" panose="02040503050406030204" pitchFamily="18" charset="0"/>
                      </a:rPr>
                      <m:t>]</m:t>
                    </m:r>
                  </m:oMath>
                </a14:m>
                <a:endParaRPr lang="en-US" sz="1600" dirty="0"/>
              </a:p>
            </p:txBody>
          </p:sp>
        </mc:Choice>
        <mc:Fallback xmlns="">
          <p:sp>
            <p:nvSpPr>
              <p:cNvPr id="25" name="TextBox 24"/>
              <p:cNvSpPr txBox="1">
                <a:spLocks noRot="1" noChangeAspect="1" noMove="1" noResize="1" noEditPoints="1" noAdjustHandles="1" noChangeArrowheads="1" noChangeShapeType="1" noTextEdit="1"/>
              </p:cNvSpPr>
              <p:nvPr/>
            </p:nvSpPr>
            <p:spPr>
              <a:xfrm>
                <a:off x="5537525" y="4007083"/>
                <a:ext cx="2793349" cy="246221"/>
              </a:xfrm>
              <a:prstGeom prst="rect">
                <a:avLst/>
              </a:prstGeom>
              <a:blipFill>
                <a:blip r:embed="rId8"/>
                <a:stretch>
                  <a:fillRect l="-4357" t="-24390" b="-487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5485818" y="4465004"/>
                <a:ext cx="1133324" cy="459036"/>
              </a:xfrm>
              <a:prstGeom prst="rect">
                <a:avLst/>
              </a:prstGeom>
            </p:spPr>
            <p:txBody>
              <a:bodyPr wrap="none">
                <a:spAutoFit/>
              </a:bodyPr>
              <a:lstStyle/>
              <a:p>
                <a:r>
                  <a:rPr lang="en-US" sz="1600" dirty="0"/>
                  <a:t>[</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𝐼</m:t>
                        </m:r>
                      </m:e>
                      <m:sub>
                        <m:r>
                          <a:rPr lang="en-US" sz="1600" i="1">
                            <a:latin typeface="Cambria Math" panose="02040503050406030204" pitchFamily="18" charset="0"/>
                          </a:rPr>
                          <m:t>00</m:t>
                        </m:r>
                      </m:sub>
                    </m:sSub>
                    <m:r>
                      <a:rPr lang="en-US" sz="1600" i="1">
                        <a:latin typeface="Cambria Math" panose="02040503050406030204" pitchFamily="18" charset="0"/>
                      </a:rPr>
                      <m:t>]=</m:t>
                    </m:r>
                    <m:d>
                      <m:dPr>
                        <m:begChr m:val="["/>
                        <m:endChr m:val="]"/>
                        <m:ctrlPr>
                          <a:rPr lang="en-US" sz="1600" i="1">
                            <a:latin typeface="Cambria Math" panose="02040503050406030204" pitchFamily="18" charset="0"/>
                          </a:rPr>
                        </m:ctrlPr>
                      </m:dPr>
                      <m:e>
                        <m:f>
                          <m:fPr>
                            <m:type m:val="noBar"/>
                            <m:ctrlPr>
                              <a:rPr lang="el-GR"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b="0" i="1" smtClean="0">
                                    <a:latin typeface="Cambria Math" panose="02040503050406030204" pitchFamily="18" charset="0"/>
                                  </a:rPr>
                                  <m:t>𝐼</m:t>
                                </m:r>
                              </m:e>
                              <m:sub>
                                <m:r>
                                  <a:rPr lang="en-US" sz="1600" b="0" i="1" smtClean="0">
                                    <a:latin typeface="Cambria Math" panose="02040503050406030204" pitchFamily="18" charset="0"/>
                                  </a:rPr>
                                  <m:t>0</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rPr>
                                  <m:t>𝐼</m:t>
                                </m:r>
                              </m:e>
                              <m:sub>
                                <m:r>
                                  <a:rPr lang="en-US" sz="1600" i="1">
                                    <a:latin typeface="Cambria Math" panose="02040503050406030204" pitchFamily="18" charset="0"/>
                                  </a:rPr>
                                  <m:t>0</m:t>
                                </m:r>
                              </m:sub>
                            </m:sSub>
                          </m:den>
                        </m:f>
                      </m:e>
                    </m:d>
                  </m:oMath>
                </a14:m>
                <a:endParaRPr lang="en-US" sz="1600" dirty="0"/>
              </a:p>
            </p:txBody>
          </p:sp>
        </mc:Choice>
        <mc:Fallback xmlns="">
          <p:sp>
            <p:nvSpPr>
              <p:cNvPr id="26" name="Rectangle 25"/>
              <p:cNvSpPr>
                <a:spLocks noRot="1" noChangeAspect="1" noMove="1" noResize="1" noEditPoints="1" noAdjustHandles="1" noChangeArrowheads="1" noChangeShapeType="1" noTextEdit="1"/>
              </p:cNvSpPr>
              <p:nvPr/>
            </p:nvSpPr>
            <p:spPr>
              <a:xfrm>
                <a:off x="5485818" y="4465004"/>
                <a:ext cx="1133324" cy="459036"/>
              </a:xfrm>
              <a:prstGeom prst="rect">
                <a:avLst/>
              </a:prstGeom>
              <a:blipFill>
                <a:blip r:embed="rId9"/>
                <a:stretch>
                  <a:fillRect l="-3226"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705600" y="4447659"/>
                <a:ext cx="1453347" cy="389979"/>
              </a:xfrm>
              <a:prstGeom prst="rect">
                <a:avLst/>
              </a:prstGeom>
            </p:spPr>
            <p:txBody>
              <a:bodyPr wrap="none">
                <a:spAutoFit/>
              </a:bodyPr>
              <a:lstStyle/>
              <a:p>
                <a14:m>
                  <m:oMath xmlns:m="http://schemas.openxmlformats.org/officeDocument/2006/math">
                    <m:r>
                      <m:rPr>
                        <m:nor/>
                      </m:rPr>
                      <a:rPr lang="en-US" sz="1600" dirty="0" smtClean="0"/>
                      <m:t>[</m:t>
                    </m:r>
                    <m:sSub>
                      <m:sSubPr>
                        <m:ctrlPr>
                          <a:rPr lang="en-US" sz="1600" i="1">
                            <a:latin typeface="Cambria Math" panose="02040503050406030204" pitchFamily="18" charset="0"/>
                          </a:rPr>
                        </m:ctrlPr>
                      </m:sSubPr>
                      <m:e>
                        <m:r>
                          <a:rPr lang="en-US" sz="1600" b="0" i="1" smtClean="0">
                            <a:latin typeface="Cambria Math" panose="02040503050406030204" pitchFamily="18" charset="0"/>
                          </a:rPr>
                          <m:t>𝑐</m:t>
                        </m:r>
                      </m:e>
                      <m:sub>
                        <m:r>
                          <a:rPr lang="en-US" sz="1600" i="1">
                            <a:latin typeface="Cambria Math" panose="02040503050406030204" pitchFamily="18" charset="0"/>
                          </a:rPr>
                          <m:t>𝑡</m:t>
                        </m:r>
                      </m:sub>
                    </m:sSub>
                    <m:r>
                      <a:rPr lang="en-US" sz="1600" i="1">
                        <a:latin typeface="Cambria Math" panose="02040503050406030204" pitchFamily="18" charset="0"/>
                      </a:rPr>
                      <m:t>]=</m:t>
                    </m:r>
                  </m:oMath>
                </a14:m>
                <a:r>
                  <a:rPr lang="en-US" sz="1600" dirty="0"/>
                  <a:t>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𝑛</m:t>
                        </m:r>
                      </m:e>
                      <m:sub>
                        <m:r>
                          <a:rPr lang="en-US" sz="1600" i="1">
                            <a:latin typeface="Cambria Math" panose="02040503050406030204" pitchFamily="18" charset="0"/>
                          </a:rPr>
                          <m:t>𝑡</m:t>
                        </m:r>
                      </m:sub>
                    </m:sSub>
                    <m:r>
                      <a:rPr lang="en-US" sz="1600" i="1">
                        <a:latin typeface="Cambria Math" panose="02040503050406030204" pitchFamily="18" charset="0"/>
                      </a:rPr>
                      <m:t>·</m:t>
                    </m:r>
                    <m:d>
                      <m:dPr>
                        <m:begChr m:val="["/>
                        <m:endChr m:val="]"/>
                        <m:ctrlPr>
                          <a:rPr lang="en-US" sz="1600" i="1">
                            <a:latin typeface="Cambria Math" panose="02040503050406030204" pitchFamily="18" charset="0"/>
                          </a:rPr>
                        </m:ctrlPr>
                      </m:dPr>
                      <m:e>
                        <m:f>
                          <m:fPr>
                            <m:type m:val="noBar"/>
                            <m:ctrlPr>
                              <a:rPr lang="el-GR" sz="1600" i="1">
                                <a:latin typeface="Cambria Math" panose="02040503050406030204" pitchFamily="18" charset="0"/>
                              </a:rPr>
                            </m:ctrlPr>
                          </m:fPr>
                          <m:num>
                            <m:r>
                              <a:rPr lang="en-US" sz="1600" b="0" i="1" smtClean="0">
                                <a:latin typeface="Cambria Math" panose="02040503050406030204" pitchFamily="18" charset="0"/>
                              </a:rPr>
                              <m:t>0</m:t>
                            </m:r>
                          </m:num>
                          <m:den>
                            <m:r>
                              <a:rPr lang="en-US" sz="1600" i="1">
                                <a:latin typeface="Cambria Math" panose="02040503050406030204" pitchFamily="18" charset="0"/>
                              </a:rPr>
                              <m:t>0</m:t>
                            </m:r>
                          </m:den>
                        </m:f>
                        <m:f>
                          <m:fPr>
                            <m:type m:val="noBar"/>
                            <m:ctrlPr>
                              <a:rPr lang="el-GR" sz="1600" i="1">
                                <a:latin typeface="Cambria Math" panose="02040503050406030204" pitchFamily="18" charset="0"/>
                              </a:rPr>
                            </m:ctrlPr>
                          </m:fPr>
                          <m:num>
                            <m:r>
                              <a:rPr lang="en-US" sz="1600" i="1">
                                <a:latin typeface="Cambria Math" panose="02040503050406030204" pitchFamily="18" charset="0"/>
                              </a:rPr>
                              <m:t>0</m:t>
                            </m:r>
                          </m:num>
                          <m:den>
                            <m:r>
                              <a:rPr lang="en-US" sz="1600" b="0" i="1" smtClean="0">
                                <a:latin typeface="Cambria Math" panose="02040503050406030204" pitchFamily="18" charset="0"/>
                              </a:rPr>
                              <m:t>0</m:t>
                            </m:r>
                          </m:den>
                        </m:f>
                      </m:e>
                    </m:d>
                  </m:oMath>
                </a14:m>
                <a:endParaRPr lang="en-US" sz="1600" dirty="0"/>
              </a:p>
            </p:txBody>
          </p:sp>
        </mc:Choice>
        <mc:Fallback xmlns="">
          <p:sp>
            <p:nvSpPr>
              <p:cNvPr id="8" name="Rectangle 7"/>
              <p:cNvSpPr>
                <a:spLocks noRot="1" noChangeAspect="1" noMove="1" noResize="1" noEditPoints="1" noAdjustHandles="1" noChangeArrowheads="1" noChangeShapeType="1" noTextEdit="1"/>
              </p:cNvSpPr>
              <p:nvPr/>
            </p:nvSpPr>
            <p:spPr>
              <a:xfrm>
                <a:off x="6705600" y="4447659"/>
                <a:ext cx="1453347" cy="389979"/>
              </a:xfrm>
              <a:prstGeom prst="rect">
                <a:avLst/>
              </a:prstGeom>
              <a:blipFill>
                <a:blip r:embed="rId10"/>
                <a:stretch>
                  <a:fillRect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6044316" y="5008554"/>
                <a:ext cx="1371600" cy="379463"/>
              </a:xfrm>
              <a:prstGeom prst="rect">
                <a:avLst/>
              </a:prstGeom>
              <a:noFill/>
            </p:spPr>
            <p:txBody>
              <a:bodyPr wrap="square" lIns="0" tIns="0" rIns="0" bIns="0" rtlCol="0">
                <a:spAutoFit/>
              </a:bodyPr>
              <a:lstStyle/>
              <a:p>
                <a14:m>
                  <m:oMath xmlns:m="http://schemas.openxmlformats.org/officeDocument/2006/math">
                    <m:r>
                      <m:rPr>
                        <m:nor/>
                      </m:rPr>
                      <a:rPr lang="en-US" sz="1600" dirty="0" smtClean="0"/>
                      <m:t>[</m:t>
                    </m:r>
                    <m:sSub>
                      <m:sSubPr>
                        <m:ctrlPr>
                          <a:rPr lang="en-US" sz="1600" i="1">
                            <a:latin typeface="Cambria Math" panose="02040503050406030204" pitchFamily="18" charset="0"/>
                          </a:rPr>
                        </m:ctrlPr>
                      </m:sSubPr>
                      <m:e>
                        <m:r>
                          <a:rPr lang="en-US" sz="1600" b="0" i="1" smtClean="0">
                            <a:latin typeface="Cambria Math" panose="02040503050406030204" pitchFamily="18" charset="0"/>
                          </a:rPr>
                          <m:t>𝑑</m:t>
                        </m:r>
                      </m:e>
                      <m:sub>
                        <m:r>
                          <a:rPr lang="en-US" sz="1600" b="0" i="1" smtClean="0">
                            <a:latin typeface="Cambria Math" panose="02040503050406030204" pitchFamily="18" charset="0"/>
                          </a:rPr>
                          <m:t>𝑡</m:t>
                        </m:r>
                      </m:sub>
                    </m:sSub>
                    <m:r>
                      <a:rPr lang="en-US" sz="1600" i="1">
                        <a:latin typeface="Cambria Math" panose="02040503050406030204" pitchFamily="18" charset="0"/>
                      </a:rPr>
                      <m:t>]</m:t>
                    </m:r>
                    <m:r>
                      <a:rPr lang="en-US" sz="1600" b="0" i="1" smtClean="0">
                        <a:latin typeface="Cambria Math" panose="02040503050406030204" pitchFamily="18" charset="0"/>
                      </a:rPr>
                      <m:t>=</m:t>
                    </m:r>
                  </m:oMath>
                </a14:m>
                <a:r>
                  <a:rPr lang="en-US" sz="1600" dirty="0"/>
                  <a:t> </a:t>
                </a:r>
                <a14:m>
                  <m:oMath xmlns:m="http://schemas.openxmlformats.org/officeDocument/2006/math">
                    <m:f>
                      <m:fPr>
                        <m:ctrlPr>
                          <a:rPr lang="en-US" sz="1600" i="1">
                            <a:latin typeface="Cambria Math" panose="02040503050406030204" pitchFamily="18" charset="0"/>
                          </a:rPr>
                        </m:ctrlPr>
                      </m:fPr>
                      <m:num>
                        <m:r>
                          <a:rPr lang="en-US" sz="1600" i="1">
                            <a:latin typeface="Cambria Math" panose="02040503050406030204" pitchFamily="18" charset="0"/>
                          </a:rPr>
                          <m:t>1</m:t>
                        </m:r>
                      </m:num>
                      <m:den>
                        <m:sSub>
                          <m:sSubPr>
                            <m:ctrlPr>
                              <a:rPr lang="en-US" sz="1600" i="1">
                                <a:latin typeface="Cambria Math" panose="02040503050406030204" pitchFamily="18" charset="0"/>
                              </a:rPr>
                            </m:ctrlPr>
                          </m:sSubPr>
                          <m:e>
                            <m:r>
                              <a:rPr lang="en-US" sz="1600" i="1">
                                <a:latin typeface="Cambria Math" panose="02040503050406030204" pitchFamily="18" charset="0"/>
                              </a:rPr>
                              <m:t>𝑛</m:t>
                            </m:r>
                          </m:e>
                          <m:sub>
                            <m:r>
                              <a:rPr lang="en-US" sz="1600" i="1">
                                <a:latin typeface="Cambria Math" panose="02040503050406030204" pitchFamily="18" charset="0"/>
                              </a:rPr>
                              <m:t>𝑡</m:t>
                            </m:r>
                          </m:sub>
                        </m:sSub>
                      </m:den>
                    </m:f>
                    <m:d>
                      <m:dPr>
                        <m:begChr m:val="["/>
                        <m:endChr m:val="]"/>
                        <m:ctrlPr>
                          <a:rPr lang="en-US" sz="1600" i="1" smtClean="0">
                            <a:latin typeface="Cambria Math" panose="02040503050406030204" pitchFamily="18" charset="0"/>
                          </a:rPr>
                        </m:ctrlPr>
                      </m:dPr>
                      <m:e>
                        <m:f>
                          <m:fPr>
                            <m:type m:val="noBar"/>
                            <m:ctrlPr>
                              <a:rPr lang="el-GR" sz="1600" i="1">
                                <a:latin typeface="Cambria Math" panose="02040503050406030204" pitchFamily="18" charset="0"/>
                              </a:rPr>
                            </m:ctrlPr>
                          </m:fPr>
                          <m:num>
                            <m:r>
                              <a:rPr lang="en-US" sz="1600" i="1" smtClean="0">
                                <a:latin typeface="Cambria Math" panose="02040503050406030204" pitchFamily="18" charset="0"/>
                              </a:rPr>
                              <m:t>1</m:t>
                            </m:r>
                          </m:num>
                          <m:den>
                            <m:r>
                              <a:rPr lang="en-US" sz="1600" b="0" i="1" smtClean="0">
                                <a:latin typeface="Cambria Math" panose="02040503050406030204" pitchFamily="18" charset="0"/>
                              </a:rPr>
                              <m:t>1</m:t>
                            </m:r>
                          </m:den>
                        </m:f>
                        <m:f>
                          <m:fPr>
                            <m:type m:val="noBar"/>
                            <m:ctrlPr>
                              <a:rPr lang="el-GR" sz="1600" i="1">
                                <a:latin typeface="Cambria Math" panose="02040503050406030204" pitchFamily="18" charset="0"/>
                              </a:rPr>
                            </m:ctrlPr>
                          </m:fPr>
                          <m:num>
                            <m:r>
                              <a:rPr lang="en-US" sz="1600" b="0" i="1" smtClean="0">
                                <a:latin typeface="Cambria Math" panose="02040503050406030204" pitchFamily="18" charset="0"/>
                              </a:rPr>
                              <m:t> −1</m:t>
                            </m:r>
                          </m:num>
                          <m:den>
                            <m:r>
                              <a:rPr lang="en-US" sz="1600" b="0" i="1" smtClean="0">
                                <a:latin typeface="Cambria Math" panose="02040503050406030204" pitchFamily="18" charset="0"/>
                              </a:rPr>
                              <m:t>−1</m:t>
                            </m:r>
                          </m:den>
                        </m:f>
                      </m:e>
                    </m:d>
                  </m:oMath>
                </a14:m>
                <a:endParaRPr lang="en-US" sz="1600" dirty="0"/>
              </a:p>
            </p:txBody>
          </p:sp>
        </mc:Choice>
        <mc:Fallback xmlns="">
          <p:sp>
            <p:nvSpPr>
              <p:cNvPr id="27" name="TextBox 26"/>
              <p:cNvSpPr txBox="1">
                <a:spLocks noRot="1" noChangeAspect="1" noMove="1" noResize="1" noEditPoints="1" noAdjustHandles="1" noChangeArrowheads="1" noChangeShapeType="1" noTextEdit="1"/>
              </p:cNvSpPr>
              <p:nvPr/>
            </p:nvSpPr>
            <p:spPr>
              <a:xfrm>
                <a:off x="6044316" y="5008554"/>
                <a:ext cx="1371600" cy="379463"/>
              </a:xfrm>
              <a:prstGeom prst="rect">
                <a:avLst/>
              </a:prstGeom>
              <a:blipFill>
                <a:blip r:embed="rId11"/>
                <a:stretch>
                  <a:fillRect l="-6667" b="-11290"/>
                </a:stretch>
              </a:blipFill>
            </p:spPr>
            <p:txBody>
              <a:bodyPr/>
              <a:lstStyle/>
              <a:p>
                <a:r>
                  <a:rPr lang="en-US">
                    <a:noFill/>
                  </a:rPr>
                  <a:t> </a:t>
                </a:r>
              </a:p>
            </p:txBody>
          </p:sp>
        </mc:Fallback>
      </mc:AlternateContent>
    </p:spTree>
    <p:extLst>
      <p:ext uri="{BB962C8B-B14F-4D97-AF65-F5344CB8AC3E}">
        <p14:creationId xmlns:p14="http://schemas.microsoft.com/office/powerpoint/2010/main" val="30373260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76</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15" name="Rectangle 14"/>
          <p:cNvSpPr/>
          <p:nvPr/>
        </p:nvSpPr>
        <p:spPr>
          <a:xfrm>
            <a:off x="1143001" y="1524000"/>
            <a:ext cx="7391399" cy="369332"/>
          </a:xfrm>
          <a:prstGeom prst="rect">
            <a:avLst/>
          </a:prstGeom>
        </p:spPr>
        <p:txBody>
          <a:bodyPr wrap="square">
            <a:spAutoFit/>
          </a:bodyPr>
          <a:lstStyle/>
          <a:p>
            <a:pPr marL="285750" indent="-285750">
              <a:buFont typeface="Wingdings" panose="05000000000000000000" pitchFamily="2" charset="2"/>
              <a:buChar char="Ø"/>
            </a:pPr>
            <a:r>
              <a:rPr lang="en-US" sz="1800" dirty="0"/>
              <a:t>Single-phase Center-tapped Transformer</a:t>
            </a:r>
          </a:p>
        </p:txBody>
      </p:sp>
      <p:sp>
        <p:nvSpPr>
          <p:cNvPr id="13" name="Rectangle 12"/>
          <p:cNvSpPr/>
          <p:nvPr/>
        </p:nvSpPr>
        <p:spPr>
          <a:xfrm>
            <a:off x="927421" y="1143000"/>
            <a:ext cx="6594241" cy="400110"/>
          </a:xfrm>
          <a:prstGeom prst="rect">
            <a:avLst/>
          </a:prstGeom>
        </p:spPr>
        <p:txBody>
          <a:bodyPr wrap="none">
            <a:spAutoFit/>
          </a:bodyPr>
          <a:lstStyle/>
          <a:p>
            <a:pPr marL="342900" indent="-342900">
              <a:buFont typeface="Wingdings" panose="05000000000000000000" pitchFamily="2" charset="2"/>
              <a:buChar char="§"/>
            </a:pPr>
            <a:r>
              <a:rPr lang="en-US" sz="2000" dirty="0">
                <a:solidFill>
                  <a:srgbClr val="000000"/>
                </a:solidFill>
                <a:latin typeface="Times New Roman" panose="02020603050405020304" pitchFamily="18" charset="0"/>
                <a:cs typeface="Times New Roman" panose="02020603050405020304" pitchFamily="18" charset="0"/>
              </a:rPr>
              <a:t>Secondary Distribution System -- Distribution Transformer</a:t>
            </a:r>
            <a:endParaRPr lang="en-US" dirty="0"/>
          </a:p>
        </p:txBody>
      </p:sp>
      <p:pic>
        <p:nvPicPr>
          <p:cNvPr id="3" name="Picture 2"/>
          <p:cNvPicPr>
            <a:picLocks noChangeAspect="1"/>
          </p:cNvPicPr>
          <p:nvPr/>
        </p:nvPicPr>
        <p:blipFill>
          <a:blip r:embed="rId3"/>
          <a:stretch>
            <a:fillRect/>
          </a:stretch>
        </p:blipFill>
        <p:spPr>
          <a:xfrm>
            <a:off x="4992349" y="3294015"/>
            <a:ext cx="3121702" cy="2707774"/>
          </a:xfrm>
          <a:prstGeom prst="rect">
            <a:avLst/>
          </a:prstGeom>
        </p:spPr>
      </p:pic>
      <p:pic>
        <p:nvPicPr>
          <p:cNvPr id="8" name="Picture 7"/>
          <p:cNvPicPr>
            <a:picLocks noChangeAspect="1"/>
          </p:cNvPicPr>
          <p:nvPr/>
        </p:nvPicPr>
        <p:blipFill>
          <a:blip r:embed="rId4"/>
          <a:stretch>
            <a:fillRect/>
          </a:stretch>
        </p:blipFill>
        <p:spPr>
          <a:xfrm>
            <a:off x="2057400" y="2035214"/>
            <a:ext cx="4876800" cy="1116919"/>
          </a:xfrm>
          <a:prstGeom prst="rect">
            <a:avLst/>
          </a:prstGeom>
        </p:spPr>
      </p:pic>
    </p:spTree>
    <p:extLst>
      <p:ext uri="{BB962C8B-B14F-4D97-AF65-F5344CB8AC3E}">
        <p14:creationId xmlns:p14="http://schemas.microsoft.com/office/powerpoint/2010/main" val="42188906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77</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400110"/>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1050" baseline="30000" dirty="0"/>
          </a:p>
        </p:txBody>
      </p:sp>
      <p:sp>
        <p:nvSpPr>
          <p:cNvPr id="6" name="Rectangle 5"/>
          <p:cNvSpPr/>
          <p:nvPr/>
        </p:nvSpPr>
        <p:spPr>
          <a:xfrm>
            <a:off x="4636562" y="1557687"/>
            <a:ext cx="4381500" cy="3693319"/>
          </a:xfrm>
          <a:prstGeom prst="rect">
            <a:avLst/>
          </a:prstGeom>
        </p:spPr>
        <p:txBody>
          <a:bodyPr wrap="square">
            <a:spAutoFit/>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Distribution systems obviously exist to supply electricity to end users, so loads and their characteristics are important. </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Utilities supply a broad range of loads, from rural areas to urban areas with different load densities. </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A utility may feed houses with a 10- to 20-kVA peak load, as an industrial customer peaking at 5 MW. </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Customer loads have many common characteristics. Load levels vary through the day, peaking in the afternoon or early evening.</a:t>
            </a:r>
          </a:p>
        </p:txBody>
      </p:sp>
      <p:grpSp>
        <p:nvGrpSpPr>
          <p:cNvPr id="8" name="Group 7"/>
          <p:cNvGrpSpPr/>
          <p:nvPr/>
        </p:nvGrpSpPr>
        <p:grpSpPr>
          <a:xfrm>
            <a:off x="304800" y="1610434"/>
            <a:ext cx="4191000" cy="3657800"/>
            <a:chOff x="30480" y="2872812"/>
            <a:chExt cx="2788920" cy="2537388"/>
          </a:xfrm>
        </p:grpSpPr>
        <p:pic>
          <p:nvPicPr>
            <p:cNvPr id="44036" name="Picture 4" descr="http://waterheatertimer.org/images/Electricity-from-plant-to-distribution-transformer-to-business-del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 y="2872812"/>
              <a:ext cx="2616739" cy="2461188"/>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bwMode="auto">
            <a:xfrm>
              <a:off x="74233" y="4556617"/>
              <a:ext cx="1449767" cy="777383"/>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6" name="Oval 15"/>
            <p:cNvSpPr/>
            <p:nvPr/>
          </p:nvSpPr>
          <p:spPr bwMode="auto">
            <a:xfrm>
              <a:off x="1905000" y="4700871"/>
              <a:ext cx="914400" cy="709329"/>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
        <p:nvSpPr>
          <p:cNvPr id="18" name="Rectangle 17"/>
          <p:cNvSpPr/>
          <p:nvPr/>
        </p:nvSpPr>
        <p:spPr>
          <a:xfrm>
            <a:off x="927421" y="1143000"/>
            <a:ext cx="1848583" cy="400110"/>
          </a:xfrm>
          <a:prstGeom prst="rect">
            <a:avLst/>
          </a:prstGeom>
        </p:spPr>
        <p:txBody>
          <a:bodyPr wrap="none">
            <a:spAutoFit/>
          </a:bodyPr>
          <a:lstStyle/>
          <a:p>
            <a:pPr marL="342900" indent="-342900">
              <a:buFont typeface="Wingdings" panose="05000000000000000000" pitchFamily="2" charset="2"/>
              <a:buChar char="§"/>
            </a:pPr>
            <a:r>
              <a:rPr lang="en-US" sz="2000" dirty="0"/>
              <a:t>Load (Ch. 9)</a:t>
            </a:r>
          </a:p>
        </p:txBody>
      </p:sp>
      <p:sp>
        <p:nvSpPr>
          <p:cNvPr id="3" name="Rectangle 2"/>
          <p:cNvSpPr/>
          <p:nvPr/>
        </p:nvSpPr>
        <p:spPr>
          <a:xfrm>
            <a:off x="762000" y="5887974"/>
            <a:ext cx="4572000" cy="246221"/>
          </a:xfrm>
          <a:prstGeom prst="rect">
            <a:avLst/>
          </a:prstGeom>
        </p:spPr>
        <p:txBody>
          <a:bodyPr>
            <a:spAutoFit/>
          </a:bodyPr>
          <a:lstStyle/>
          <a:p>
            <a:r>
              <a:rPr lang="en-US" sz="1000" dirty="0">
                <a:hlinkClick r:id="rId4"/>
              </a:rPr>
              <a:t>http://waterheatertimer.org/Names-of-parts-on-electric-pole.html</a:t>
            </a:r>
            <a:endParaRPr lang="en-US" sz="1000" dirty="0"/>
          </a:p>
        </p:txBody>
      </p:sp>
    </p:spTree>
    <p:extLst>
      <p:ext uri="{BB962C8B-B14F-4D97-AF65-F5344CB8AC3E}">
        <p14:creationId xmlns:p14="http://schemas.microsoft.com/office/powerpoint/2010/main" val="12009538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78</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507831"/>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2000" dirty="0"/>
          </a:p>
          <a:p>
            <a:endParaRPr lang="en-US" sz="1050" baseline="30000" dirty="0"/>
          </a:p>
        </p:txBody>
      </p:sp>
      <p:sp>
        <p:nvSpPr>
          <p:cNvPr id="18" name="Rectangle 17"/>
          <p:cNvSpPr/>
          <p:nvPr/>
        </p:nvSpPr>
        <p:spPr>
          <a:xfrm>
            <a:off x="927421" y="1143000"/>
            <a:ext cx="1058303" cy="400110"/>
          </a:xfrm>
          <a:prstGeom prst="rect">
            <a:avLst/>
          </a:prstGeom>
        </p:spPr>
        <p:txBody>
          <a:bodyPr wrap="none">
            <a:spAutoFit/>
          </a:bodyPr>
          <a:lstStyle/>
          <a:p>
            <a:pPr marL="342900" indent="-342900">
              <a:buFont typeface="Wingdings" panose="05000000000000000000" pitchFamily="2" charset="2"/>
              <a:buChar char="§"/>
            </a:pPr>
            <a:r>
              <a:rPr lang="en-US" sz="2000" dirty="0"/>
              <a:t>Load</a:t>
            </a:r>
            <a:endParaRPr lang="en-US" dirty="0"/>
          </a:p>
        </p:txBody>
      </p:sp>
      <p:grpSp>
        <p:nvGrpSpPr>
          <p:cNvPr id="9" name="Group 8"/>
          <p:cNvGrpSpPr/>
          <p:nvPr/>
        </p:nvGrpSpPr>
        <p:grpSpPr>
          <a:xfrm>
            <a:off x="5998476" y="1946104"/>
            <a:ext cx="2062681" cy="1930705"/>
            <a:chOff x="5943600" y="2535451"/>
            <a:chExt cx="2209800" cy="2076162"/>
          </a:xfrm>
        </p:grpSpPr>
        <p:pic>
          <p:nvPicPr>
            <p:cNvPr id="10" name="Picture 9"/>
            <p:cNvPicPr>
              <a:picLocks noChangeAspect="1"/>
            </p:cNvPicPr>
            <p:nvPr/>
          </p:nvPicPr>
          <p:blipFill>
            <a:blip r:embed="rId3"/>
            <a:stretch>
              <a:fillRect/>
            </a:stretch>
          </p:blipFill>
          <p:spPr>
            <a:xfrm>
              <a:off x="5943600" y="2535451"/>
              <a:ext cx="2209800" cy="1717004"/>
            </a:xfrm>
            <a:prstGeom prst="rect">
              <a:avLst/>
            </a:prstGeom>
          </p:spPr>
        </p:pic>
        <p:pic>
          <p:nvPicPr>
            <p:cNvPr id="11" name="Picture 10"/>
            <p:cNvPicPr>
              <a:picLocks noChangeAspect="1"/>
            </p:cNvPicPr>
            <p:nvPr/>
          </p:nvPicPr>
          <p:blipFill>
            <a:blip r:embed="rId4"/>
            <a:stretch>
              <a:fillRect/>
            </a:stretch>
          </p:blipFill>
          <p:spPr>
            <a:xfrm>
              <a:off x="6535093" y="4244910"/>
              <a:ext cx="1301436" cy="366703"/>
            </a:xfrm>
            <a:prstGeom prst="rect">
              <a:avLst/>
            </a:prstGeom>
          </p:spPr>
        </p:pic>
      </p:grpSp>
      <p:sp>
        <p:nvSpPr>
          <p:cNvPr id="12" name="Rectangle 11"/>
          <p:cNvSpPr/>
          <p:nvPr/>
        </p:nvSpPr>
        <p:spPr>
          <a:xfrm>
            <a:off x="1295400" y="1650831"/>
            <a:ext cx="7315200" cy="1323439"/>
          </a:xfrm>
          <a:prstGeom prst="rect">
            <a:avLst/>
          </a:prstGeom>
        </p:spPr>
        <p:txBody>
          <a:bodyPr wrap="square">
            <a:spAutoFit/>
          </a:bodyPr>
          <a:lstStyle/>
          <a:p>
            <a:r>
              <a:rPr lang="en-US" sz="1600" dirty="0"/>
              <a:t>According to the load types, load models can be classified into:</a:t>
            </a:r>
          </a:p>
          <a:p>
            <a:pPr marL="285750" indent="-285750">
              <a:buFont typeface="Arial" panose="020B0604020202020204" pitchFamily="34" charset="0"/>
              <a:buChar char="•"/>
            </a:pPr>
            <a:r>
              <a:rPr lang="en-US" sz="1600" dirty="0"/>
              <a:t>Constant impedance</a:t>
            </a:r>
          </a:p>
          <a:p>
            <a:pPr marL="285750" indent="-285750">
              <a:buFont typeface="Arial" panose="020B0604020202020204" pitchFamily="34" charset="0"/>
              <a:buChar char="•"/>
            </a:pPr>
            <a:r>
              <a:rPr lang="en-US" sz="1600" dirty="0"/>
              <a:t>Constant current</a:t>
            </a:r>
          </a:p>
          <a:p>
            <a:pPr marL="285750" indent="-285750">
              <a:buFont typeface="Arial" panose="020B0604020202020204" pitchFamily="34" charset="0"/>
              <a:buChar char="•"/>
            </a:pPr>
            <a:r>
              <a:rPr lang="en-US" sz="1600" dirty="0"/>
              <a:t>Constant active and reactive power </a:t>
            </a:r>
          </a:p>
          <a:p>
            <a:pPr marL="285750" indent="-285750">
              <a:buFont typeface="Arial" panose="020B0604020202020204" pitchFamily="34" charset="0"/>
              <a:buChar char="•"/>
            </a:pPr>
            <a:r>
              <a:rPr lang="en-US" sz="1600" dirty="0"/>
              <a:t>Any combination of the above</a:t>
            </a:r>
          </a:p>
        </p:txBody>
      </p:sp>
      <p:sp>
        <p:nvSpPr>
          <p:cNvPr id="13" name="Rectangle 12"/>
          <p:cNvSpPr/>
          <p:nvPr/>
        </p:nvSpPr>
        <p:spPr>
          <a:xfrm>
            <a:off x="1294372" y="4412396"/>
            <a:ext cx="7315200" cy="830997"/>
          </a:xfrm>
          <a:prstGeom prst="rect">
            <a:avLst/>
          </a:prstGeom>
        </p:spPr>
        <p:txBody>
          <a:bodyPr wrap="square">
            <a:spAutoFit/>
          </a:bodyPr>
          <a:lstStyle/>
          <a:p>
            <a:r>
              <a:rPr lang="en-US" sz="1600" dirty="0"/>
              <a:t>According to the load connection, we have</a:t>
            </a:r>
          </a:p>
          <a:p>
            <a:pPr marL="285750" indent="-285750">
              <a:buFont typeface="Arial" panose="020B0604020202020204" pitchFamily="34" charset="0"/>
              <a:buChar char="•"/>
            </a:pPr>
            <a:r>
              <a:rPr lang="en-US" sz="1600" dirty="0"/>
              <a:t>Wye-connected load</a:t>
            </a:r>
          </a:p>
          <a:p>
            <a:pPr marL="285750" indent="-285750">
              <a:buFont typeface="Arial" panose="020B0604020202020204" pitchFamily="34" charset="0"/>
              <a:buChar char="•"/>
            </a:pPr>
            <a:r>
              <a:rPr lang="en-US" sz="1600" dirty="0"/>
              <a:t>Delta-connected load</a:t>
            </a:r>
          </a:p>
        </p:txBody>
      </p:sp>
      <p:sp>
        <p:nvSpPr>
          <p:cNvPr id="14" name="Rectangle 13"/>
          <p:cNvSpPr/>
          <p:nvPr/>
        </p:nvSpPr>
        <p:spPr>
          <a:xfrm>
            <a:off x="1294372" y="3175575"/>
            <a:ext cx="7315200" cy="1077218"/>
          </a:xfrm>
          <a:prstGeom prst="rect">
            <a:avLst/>
          </a:prstGeom>
        </p:spPr>
        <p:txBody>
          <a:bodyPr wrap="square">
            <a:spAutoFit/>
          </a:bodyPr>
          <a:lstStyle/>
          <a:p>
            <a:r>
              <a:rPr lang="en-US" sz="1600" dirty="0"/>
              <a:t>According to the load phase configuration, we have</a:t>
            </a:r>
          </a:p>
          <a:p>
            <a:pPr marL="285750" indent="-285750">
              <a:buFont typeface="Arial" panose="020B0604020202020204" pitchFamily="34" charset="0"/>
              <a:buChar char="•"/>
            </a:pPr>
            <a:r>
              <a:rPr lang="en-US" sz="1600" dirty="0"/>
              <a:t>Single-phase load</a:t>
            </a:r>
          </a:p>
          <a:p>
            <a:pPr marL="285750" indent="-285750">
              <a:buFont typeface="Arial" panose="020B0604020202020204" pitchFamily="34" charset="0"/>
              <a:buChar char="•"/>
            </a:pPr>
            <a:r>
              <a:rPr lang="en-US" sz="1600" dirty="0"/>
              <a:t>Two-phase load</a:t>
            </a:r>
          </a:p>
          <a:p>
            <a:pPr marL="285750" indent="-285750">
              <a:buFont typeface="Arial" panose="020B0604020202020204" pitchFamily="34" charset="0"/>
              <a:buChar char="•"/>
            </a:pPr>
            <a:r>
              <a:rPr lang="en-US" sz="1600" dirty="0"/>
              <a:t>Three-phase load</a:t>
            </a:r>
          </a:p>
        </p:txBody>
      </p:sp>
      <p:grpSp>
        <p:nvGrpSpPr>
          <p:cNvPr id="16" name="Group 15"/>
          <p:cNvGrpSpPr/>
          <p:nvPr/>
        </p:nvGrpSpPr>
        <p:grpSpPr>
          <a:xfrm>
            <a:off x="6207232" y="4057589"/>
            <a:ext cx="1901508" cy="1521438"/>
            <a:chOff x="5032692" y="4008328"/>
            <a:chExt cx="2279015" cy="1911632"/>
          </a:xfrm>
        </p:grpSpPr>
        <p:pic>
          <p:nvPicPr>
            <p:cNvPr id="17" name="Picture 16"/>
            <p:cNvPicPr>
              <a:picLocks noChangeAspect="1"/>
            </p:cNvPicPr>
            <p:nvPr/>
          </p:nvPicPr>
          <p:blipFill>
            <a:blip r:embed="rId5"/>
            <a:stretch>
              <a:fillRect/>
            </a:stretch>
          </p:blipFill>
          <p:spPr>
            <a:xfrm>
              <a:off x="5032692" y="4008328"/>
              <a:ext cx="2279015" cy="1586431"/>
            </a:xfrm>
            <a:prstGeom prst="rect">
              <a:avLst/>
            </a:prstGeom>
          </p:spPr>
        </p:pic>
        <p:pic>
          <p:nvPicPr>
            <p:cNvPr id="20" name="Picture 19"/>
            <p:cNvPicPr>
              <a:picLocks noChangeAspect="1"/>
            </p:cNvPicPr>
            <p:nvPr/>
          </p:nvPicPr>
          <p:blipFill>
            <a:blip r:embed="rId6"/>
            <a:stretch>
              <a:fillRect/>
            </a:stretch>
          </p:blipFill>
          <p:spPr>
            <a:xfrm>
              <a:off x="5715001" y="5582029"/>
              <a:ext cx="1219200" cy="337931"/>
            </a:xfrm>
            <a:prstGeom prst="rect">
              <a:avLst/>
            </a:prstGeom>
          </p:spPr>
        </p:pic>
      </p:grpSp>
    </p:spTree>
    <p:extLst>
      <p:ext uri="{BB962C8B-B14F-4D97-AF65-F5344CB8AC3E}">
        <p14:creationId xmlns:p14="http://schemas.microsoft.com/office/powerpoint/2010/main" val="847878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79</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507831"/>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2000" dirty="0"/>
          </a:p>
          <a:p>
            <a:endParaRPr lang="en-US" sz="1050" baseline="30000" dirty="0"/>
          </a:p>
        </p:txBody>
      </p:sp>
      <p:sp>
        <p:nvSpPr>
          <p:cNvPr id="18" name="Rectangle 17"/>
          <p:cNvSpPr/>
          <p:nvPr/>
        </p:nvSpPr>
        <p:spPr>
          <a:xfrm>
            <a:off x="927421" y="1143000"/>
            <a:ext cx="1058303" cy="400110"/>
          </a:xfrm>
          <a:prstGeom prst="rect">
            <a:avLst/>
          </a:prstGeom>
        </p:spPr>
        <p:txBody>
          <a:bodyPr wrap="none">
            <a:spAutoFit/>
          </a:bodyPr>
          <a:lstStyle/>
          <a:p>
            <a:pPr marL="342900" indent="-342900">
              <a:buFont typeface="Wingdings" panose="05000000000000000000" pitchFamily="2" charset="2"/>
              <a:buChar char="§"/>
            </a:pPr>
            <a:r>
              <a:rPr lang="en-US" sz="2000" dirty="0"/>
              <a:t>Load</a:t>
            </a:r>
            <a:endParaRPr lang="en-US" dirty="0"/>
          </a:p>
        </p:txBody>
      </p:sp>
      <p:sp>
        <p:nvSpPr>
          <p:cNvPr id="12" name="Rectangle 11"/>
          <p:cNvSpPr/>
          <p:nvPr/>
        </p:nvSpPr>
        <p:spPr>
          <a:xfrm>
            <a:off x="1295400" y="1524000"/>
            <a:ext cx="7315200" cy="830997"/>
          </a:xfrm>
          <a:prstGeom prst="rect">
            <a:avLst/>
          </a:prstGeom>
        </p:spPr>
        <p:txBody>
          <a:bodyPr wrap="square">
            <a:spAutoFit/>
          </a:bodyPr>
          <a:lstStyle/>
          <a:p>
            <a:r>
              <a:rPr lang="en-US" sz="1600" dirty="0"/>
              <a:t>Two examples:</a:t>
            </a:r>
          </a:p>
          <a:p>
            <a:pPr marL="285750" indent="-285750">
              <a:buFont typeface="Arial" panose="020B0604020202020204" pitchFamily="34" charset="0"/>
              <a:buChar char="•"/>
            </a:pPr>
            <a:r>
              <a:rPr lang="en-US" sz="1600" dirty="0"/>
              <a:t>For a constant active and reactive power, wye-connected load, the line currents are given by</a:t>
            </a:r>
          </a:p>
        </p:txBody>
      </p:sp>
      <p:pic>
        <p:nvPicPr>
          <p:cNvPr id="3" name="Picture 2"/>
          <p:cNvPicPr>
            <a:picLocks noChangeAspect="1"/>
          </p:cNvPicPr>
          <p:nvPr/>
        </p:nvPicPr>
        <p:blipFill>
          <a:blip r:embed="rId3"/>
          <a:stretch>
            <a:fillRect/>
          </a:stretch>
        </p:blipFill>
        <p:spPr>
          <a:xfrm>
            <a:off x="1985724" y="2514600"/>
            <a:ext cx="2743200" cy="1481328"/>
          </a:xfrm>
          <a:prstGeom prst="rect">
            <a:avLst/>
          </a:prstGeom>
        </p:spPr>
      </p:pic>
      <p:pic>
        <p:nvPicPr>
          <p:cNvPr id="6" name="Picture 5"/>
          <p:cNvPicPr>
            <a:picLocks noChangeAspect="1"/>
          </p:cNvPicPr>
          <p:nvPr/>
        </p:nvPicPr>
        <p:blipFill>
          <a:blip r:embed="rId4"/>
          <a:stretch>
            <a:fillRect/>
          </a:stretch>
        </p:blipFill>
        <p:spPr>
          <a:xfrm>
            <a:off x="5943600" y="2514600"/>
            <a:ext cx="1822971" cy="1401624"/>
          </a:xfrm>
          <a:prstGeom prst="rect">
            <a:avLst/>
          </a:prstGeom>
        </p:spPr>
      </p:pic>
      <p:sp>
        <p:nvSpPr>
          <p:cNvPr id="21" name="Rectangle 20"/>
          <p:cNvSpPr/>
          <p:nvPr/>
        </p:nvSpPr>
        <p:spPr>
          <a:xfrm>
            <a:off x="1295400" y="4081046"/>
            <a:ext cx="7315200" cy="338554"/>
          </a:xfrm>
          <a:prstGeom prst="rect">
            <a:avLst/>
          </a:prstGeom>
        </p:spPr>
        <p:txBody>
          <a:bodyPr wrap="square">
            <a:spAutoFit/>
          </a:bodyPr>
          <a:lstStyle/>
          <a:p>
            <a:pPr marL="285750" indent="-285750">
              <a:buFont typeface="Arial" panose="020B0604020202020204" pitchFamily="34" charset="0"/>
              <a:buChar char="•"/>
            </a:pPr>
            <a:r>
              <a:rPr lang="en-US" sz="1600" dirty="0"/>
              <a:t>For a constant impedance, wye-connected load, the line currents are given by</a:t>
            </a:r>
          </a:p>
        </p:txBody>
      </p:sp>
      <p:pic>
        <p:nvPicPr>
          <p:cNvPr id="23" name="Picture 22"/>
          <p:cNvPicPr>
            <a:picLocks noChangeAspect="1"/>
          </p:cNvPicPr>
          <p:nvPr/>
        </p:nvPicPr>
        <p:blipFill>
          <a:blip r:embed="rId4"/>
          <a:stretch>
            <a:fillRect/>
          </a:stretch>
        </p:blipFill>
        <p:spPr>
          <a:xfrm>
            <a:off x="6019800" y="4465776"/>
            <a:ext cx="1822971" cy="1401624"/>
          </a:xfrm>
          <a:prstGeom prst="rect">
            <a:avLst/>
          </a:prstGeom>
        </p:spPr>
      </p:pic>
      <p:pic>
        <p:nvPicPr>
          <p:cNvPr id="7" name="Picture 6"/>
          <p:cNvPicPr>
            <a:picLocks noChangeAspect="1"/>
          </p:cNvPicPr>
          <p:nvPr/>
        </p:nvPicPr>
        <p:blipFill>
          <a:blip r:embed="rId5"/>
          <a:stretch>
            <a:fillRect/>
          </a:stretch>
        </p:blipFill>
        <p:spPr>
          <a:xfrm>
            <a:off x="1905000" y="4495427"/>
            <a:ext cx="2977621" cy="1448173"/>
          </a:xfrm>
          <a:prstGeom prst="rect">
            <a:avLst/>
          </a:prstGeom>
        </p:spPr>
      </p:pic>
    </p:spTree>
    <p:extLst>
      <p:ext uri="{BB962C8B-B14F-4D97-AF65-F5344CB8AC3E}">
        <p14:creationId xmlns:p14="http://schemas.microsoft.com/office/powerpoint/2010/main" val="1179799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8</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507831"/>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2000" dirty="0"/>
          </a:p>
          <a:p>
            <a:endParaRPr lang="en-US" sz="1050" baseline="30000" dirty="0"/>
          </a:p>
        </p:txBody>
      </p:sp>
      <p:pic>
        <p:nvPicPr>
          <p:cNvPr id="3" name="Picture 2"/>
          <p:cNvPicPr>
            <a:picLocks noChangeAspect="1"/>
          </p:cNvPicPr>
          <p:nvPr/>
        </p:nvPicPr>
        <p:blipFill>
          <a:blip r:embed="rId3"/>
          <a:stretch>
            <a:fillRect/>
          </a:stretch>
        </p:blipFill>
        <p:spPr>
          <a:xfrm>
            <a:off x="5823187" y="1279356"/>
            <a:ext cx="3282713" cy="4581525"/>
          </a:xfrm>
          <a:prstGeom prst="rect">
            <a:avLst/>
          </a:prstGeom>
        </p:spPr>
      </p:pic>
    </p:spTree>
    <p:extLst>
      <p:ext uri="{BB962C8B-B14F-4D97-AF65-F5344CB8AC3E}">
        <p14:creationId xmlns:p14="http://schemas.microsoft.com/office/powerpoint/2010/main" val="38837435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80</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9" name="TextBox 18"/>
          <p:cNvSpPr txBox="1"/>
          <p:nvPr/>
        </p:nvSpPr>
        <p:spPr>
          <a:xfrm>
            <a:off x="558800" y="762000"/>
            <a:ext cx="5765800" cy="507831"/>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Raw AMI Data</a:t>
            </a:r>
            <a:endParaRPr lang="en-US" sz="2000" dirty="0"/>
          </a:p>
          <a:p>
            <a:endParaRPr lang="en-US" sz="1050" baseline="30000" dirty="0"/>
          </a:p>
        </p:txBody>
      </p:sp>
      <p:pic>
        <p:nvPicPr>
          <p:cNvPr id="7" name="Picture 6"/>
          <p:cNvPicPr>
            <a:picLocks noChangeAspect="1"/>
          </p:cNvPicPr>
          <p:nvPr/>
        </p:nvPicPr>
        <p:blipFill>
          <a:blip r:embed="rId3"/>
          <a:stretch>
            <a:fillRect/>
          </a:stretch>
        </p:blipFill>
        <p:spPr>
          <a:xfrm>
            <a:off x="311727" y="2185333"/>
            <a:ext cx="4412673" cy="3053350"/>
          </a:xfrm>
          <a:prstGeom prst="rect">
            <a:avLst/>
          </a:prstGeom>
        </p:spPr>
      </p:pic>
      <p:sp>
        <p:nvSpPr>
          <p:cNvPr id="8" name="Rectangle 7"/>
          <p:cNvSpPr/>
          <p:nvPr/>
        </p:nvSpPr>
        <p:spPr>
          <a:xfrm>
            <a:off x="5029200" y="1981200"/>
            <a:ext cx="3810000" cy="4031873"/>
          </a:xfrm>
          <a:prstGeom prst="rect">
            <a:avLst/>
          </a:prstGeom>
        </p:spPr>
        <p:txBody>
          <a:bodyPr wrap="square">
            <a:spAutoFit/>
          </a:bodyPr>
          <a:lstStyle/>
          <a:p>
            <a:r>
              <a:rPr lang="en-US" sz="1600" dirty="0"/>
              <a:t>AMI is the abbreviation of Advanced Metering Infrastructure, which typically refers to the full measurement and collection system that includes </a:t>
            </a:r>
          </a:p>
          <a:p>
            <a:pPr marL="285750" indent="-285750">
              <a:buFont typeface="Arial" panose="020B0604020202020204" pitchFamily="34" charset="0"/>
              <a:buChar char="•"/>
            </a:pPr>
            <a:r>
              <a:rPr lang="en-US" sz="1600" dirty="0"/>
              <a:t>meters at the customer site, </a:t>
            </a:r>
          </a:p>
          <a:p>
            <a:pPr marL="285750" indent="-285750">
              <a:buFont typeface="Arial" panose="020B0604020202020204" pitchFamily="34" charset="0"/>
              <a:buChar char="•"/>
            </a:pPr>
            <a:r>
              <a:rPr lang="en-US" sz="1600" dirty="0"/>
              <a:t>communication networks between the customer and a service provider, such as an electric, gas, or water utility, and </a:t>
            </a:r>
          </a:p>
          <a:p>
            <a:pPr marL="285750" indent="-285750">
              <a:buFont typeface="Arial" panose="020B0604020202020204" pitchFamily="34" charset="0"/>
              <a:buChar char="•"/>
            </a:pPr>
            <a:r>
              <a:rPr lang="en-US" sz="1600" dirty="0"/>
              <a:t>data reception and management systems that make the information available to the service provider.</a:t>
            </a:r>
          </a:p>
          <a:p>
            <a:pPr marL="285750" indent="-285750">
              <a:buFont typeface="Arial" panose="020B0604020202020204" pitchFamily="34" charset="0"/>
              <a:buChar char="•"/>
            </a:pPr>
            <a:endParaRPr lang="en-US" sz="1600" dirty="0"/>
          </a:p>
          <a:p>
            <a:r>
              <a:rPr lang="en-US" sz="1600" dirty="0"/>
              <a:t>The customers are equipped with advanced solid state and electronic meters that collect time-based demand data, which is we are interested in.</a:t>
            </a:r>
          </a:p>
        </p:txBody>
      </p:sp>
      <p:sp>
        <p:nvSpPr>
          <p:cNvPr id="10" name="Rectangle 9"/>
          <p:cNvSpPr/>
          <p:nvPr/>
        </p:nvSpPr>
        <p:spPr>
          <a:xfrm>
            <a:off x="0" y="5897562"/>
            <a:ext cx="4724400" cy="230832"/>
          </a:xfrm>
          <a:prstGeom prst="rect">
            <a:avLst/>
          </a:prstGeom>
        </p:spPr>
        <p:txBody>
          <a:bodyPr wrap="square">
            <a:spAutoFit/>
          </a:bodyPr>
          <a:lstStyle/>
          <a:p>
            <a:r>
              <a:rPr lang="en-US" sz="900" dirty="0">
                <a:hlinkClick r:id="rId4"/>
              </a:rPr>
              <a:t>https://www.ferc.gov/CalendarFiles/20070423091846-EPRI%20-%20Advanced%20Metering.pdf</a:t>
            </a:r>
            <a:endParaRPr lang="en-US" sz="900" dirty="0"/>
          </a:p>
        </p:txBody>
      </p:sp>
      <p:sp>
        <p:nvSpPr>
          <p:cNvPr id="13" name="Rectangle 12"/>
          <p:cNvSpPr/>
          <p:nvPr/>
        </p:nvSpPr>
        <p:spPr>
          <a:xfrm>
            <a:off x="927421" y="1143000"/>
            <a:ext cx="1981889" cy="400110"/>
          </a:xfrm>
          <a:prstGeom prst="rect">
            <a:avLst/>
          </a:prstGeom>
        </p:spPr>
        <p:txBody>
          <a:bodyPr wrap="none">
            <a:spAutoFit/>
          </a:bodyPr>
          <a:lstStyle/>
          <a:p>
            <a:pPr marL="342900" indent="-342900">
              <a:buFont typeface="Wingdings" panose="05000000000000000000" pitchFamily="2" charset="2"/>
              <a:buChar char="§"/>
            </a:pPr>
            <a:r>
              <a:rPr lang="en-US" sz="2000" dirty="0"/>
              <a:t>What is AMI?</a:t>
            </a:r>
          </a:p>
        </p:txBody>
      </p:sp>
    </p:spTree>
    <p:extLst>
      <p:ext uri="{BB962C8B-B14F-4D97-AF65-F5344CB8AC3E}">
        <p14:creationId xmlns:p14="http://schemas.microsoft.com/office/powerpoint/2010/main" val="12787594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81</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1536875282"/>
              </p:ext>
            </p:extLst>
          </p:nvPr>
        </p:nvGraphicFramePr>
        <p:xfrm>
          <a:off x="914400" y="1784770"/>
          <a:ext cx="7619998" cy="3777830"/>
        </p:xfrm>
        <a:graphic>
          <a:graphicData uri="http://schemas.openxmlformats.org/drawingml/2006/table">
            <a:tbl>
              <a:tblPr/>
              <a:tblGrid>
                <a:gridCol w="1288761">
                  <a:extLst>
                    <a:ext uri="{9D8B030D-6E8A-4147-A177-3AD203B41FA5}">
                      <a16:colId xmlns:a16="http://schemas.microsoft.com/office/drawing/2014/main" val="2626664513"/>
                    </a:ext>
                  </a:extLst>
                </a:gridCol>
                <a:gridCol w="441073">
                  <a:extLst>
                    <a:ext uri="{9D8B030D-6E8A-4147-A177-3AD203B41FA5}">
                      <a16:colId xmlns:a16="http://schemas.microsoft.com/office/drawing/2014/main" val="1238324522"/>
                    </a:ext>
                  </a:extLst>
                </a:gridCol>
                <a:gridCol w="441073">
                  <a:extLst>
                    <a:ext uri="{9D8B030D-6E8A-4147-A177-3AD203B41FA5}">
                      <a16:colId xmlns:a16="http://schemas.microsoft.com/office/drawing/2014/main" val="1827048762"/>
                    </a:ext>
                  </a:extLst>
                </a:gridCol>
                <a:gridCol w="441073">
                  <a:extLst>
                    <a:ext uri="{9D8B030D-6E8A-4147-A177-3AD203B41FA5}">
                      <a16:colId xmlns:a16="http://schemas.microsoft.com/office/drawing/2014/main" val="554280271"/>
                    </a:ext>
                  </a:extLst>
                </a:gridCol>
                <a:gridCol w="441073">
                  <a:extLst>
                    <a:ext uri="{9D8B030D-6E8A-4147-A177-3AD203B41FA5}">
                      <a16:colId xmlns:a16="http://schemas.microsoft.com/office/drawing/2014/main" val="3099357945"/>
                    </a:ext>
                  </a:extLst>
                </a:gridCol>
                <a:gridCol w="441073">
                  <a:extLst>
                    <a:ext uri="{9D8B030D-6E8A-4147-A177-3AD203B41FA5}">
                      <a16:colId xmlns:a16="http://schemas.microsoft.com/office/drawing/2014/main" val="2315261836"/>
                    </a:ext>
                  </a:extLst>
                </a:gridCol>
                <a:gridCol w="441073">
                  <a:extLst>
                    <a:ext uri="{9D8B030D-6E8A-4147-A177-3AD203B41FA5}">
                      <a16:colId xmlns:a16="http://schemas.microsoft.com/office/drawing/2014/main" val="3740781693"/>
                    </a:ext>
                  </a:extLst>
                </a:gridCol>
                <a:gridCol w="441073">
                  <a:extLst>
                    <a:ext uri="{9D8B030D-6E8A-4147-A177-3AD203B41FA5}">
                      <a16:colId xmlns:a16="http://schemas.microsoft.com/office/drawing/2014/main" val="2717038708"/>
                    </a:ext>
                  </a:extLst>
                </a:gridCol>
                <a:gridCol w="431884">
                  <a:extLst>
                    <a:ext uri="{9D8B030D-6E8A-4147-A177-3AD203B41FA5}">
                      <a16:colId xmlns:a16="http://schemas.microsoft.com/office/drawing/2014/main" val="735215401"/>
                    </a:ext>
                  </a:extLst>
                </a:gridCol>
                <a:gridCol w="468641">
                  <a:extLst>
                    <a:ext uri="{9D8B030D-6E8A-4147-A177-3AD203B41FA5}">
                      <a16:colId xmlns:a16="http://schemas.microsoft.com/office/drawing/2014/main" val="249958656"/>
                    </a:ext>
                  </a:extLst>
                </a:gridCol>
                <a:gridCol w="578909">
                  <a:extLst>
                    <a:ext uri="{9D8B030D-6E8A-4147-A177-3AD203B41FA5}">
                      <a16:colId xmlns:a16="http://schemas.microsoft.com/office/drawing/2014/main" val="3268669533"/>
                    </a:ext>
                  </a:extLst>
                </a:gridCol>
                <a:gridCol w="441073">
                  <a:extLst>
                    <a:ext uri="{9D8B030D-6E8A-4147-A177-3AD203B41FA5}">
                      <a16:colId xmlns:a16="http://schemas.microsoft.com/office/drawing/2014/main" val="2723081665"/>
                    </a:ext>
                  </a:extLst>
                </a:gridCol>
                <a:gridCol w="441073">
                  <a:extLst>
                    <a:ext uri="{9D8B030D-6E8A-4147-A177-3AD203B41FA5}">
                      <a16:colId xmlns:a16="http://schemas.microsoft.com/office/drawing/2014/main" val="247345984"/>
                    </a:ext>
                  </a:extLst>
                </a:gridCol>
                <a:gridCol w="441073">
                  <a:extLst>
                    <a:ext uri="{9D8B030D-6E8A-4147-A177-3AD203B41FA5}">
                      <a16:colId xmlns:a16="http://schemas.microsoft.com/office/drawing/2014/main" val="3911507522"/>
                    </a:ext>
                  </a:extLst>
                </a:gridCol>
                <a:gridCol w="441073">
                  <a:extLst>
                    <a:ext uri="{9D8B030D-6E8A-4147-A177-3AD203B41FA5}">
                      <a16:colId xmlns:a16="http://schemas.microsoft.com/office/drawing/2014/main" val="4264607451"/>
                    </a:ext>
                  </a:extLst>
                </a:gridCol>
              </a:tblGrid>
              <a:tr h="193028">
                <a:tc rowSpan="2">
                  <a:txBody>
                    <a:bodyPr/>
                    <a:lstStyle/>
                    <a:p>
                      <a:pPr algn="ctr" fontAlgn="ctr"/>
                      <a:r>
                        <a:rPr lang="en-US" sz="1300" b="1" i="0" u="none" strike="noStrike">
                          <a:solidFill>
                            <a:srgbClr val="000000"/>
                          </a:solidFill>
                          <a:effectLst/>
                          <a:latin typeface="Calibri" panose="020F0502020204030204" pitchFamily="34" charset="0"/>
                        </a:rPr>
                        <a:t> </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9">
                  <a:txBody>
                    <a:bodyPr/>
                    <a:lstStyle/>
                    <a:p>
                      <a:pPr algn="ctr" fontAlgn="ctr"/>
                      <a:r>
                        <a:rPr lang="en-US" sz="1200" b="1" i="0" u="none" strike="noStrike">
                          <a:solidFill>
                            <a:srgbClr val="000000"/>
                          </a:solidFill>
                          <a:effectLst/>
                          <a:latin typeface="Calibri" panose="020F0502020204030204" pitchFamily="34" charset="0"/>
                        </a:rPr>
                        <a:t>Substation 1</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ctr"/>
                      <a:r>
                        <a:rPr lang="en-US" sz="1200" b="1" i="0" u="none" strike="noStrike">
                          <a:solidFill>
                            <a:srgbClr val="000000"/>
                          </a:solidFill>
                          <a:effectLst/>
                          <a:latin typeface="Calibri" panose="020F0502020204030204" pitchFamily="34" charset="0"/>
                        </a:rPr>
                        <a:t> Substation 2 </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66074229"/>
                  </a:ext>
                </a:extLst>
              </a:tr>
              <a:tr h="137877">
                <a:tc vMerge="1">
                  <a:txBody>
                    <a:bodyPr/>
                    <a:lstStyle/>
                    <a:p>
                      <a:endParaRPr lang="en-US"/>
                    </a:p>
                  </a:txBody>
                  <a:tcPr/>
                </a:tc>
                <a:tc gridSpan="4">
                  <a:txBody>
                    <a:bodyPr/>
                    <a:lstStyle/>
                    <a:p>
                      <a:pPr algn="ctr" fontAlgn="b"/>
                      <a:r>
                        <a:rPr lang="en-US" sz="800" b="0" i="0" u="none" strike="noStrike">
                          <a:solidFill>
                            <a:srgbClr val="000000"/>
                          </a:solidFill>
                          <a:effectLst/>
                          <a:latin typeface="Calibri" panose="020F0502020204030204" pitchFamily="34" charset="0"/>
                        </a:rPr>
                        <a:t>Transformer 1</a:t>
                      </a:r>
                    </a:p>
                  </a:txBody>
                  <a:tcPr marL="6894" marR="6894" marT="68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b"/>
                      <a:r>
                        <a:rPr lang="en-US" sz="800" b="0" i="0" u="none" strike="noStrike">
                          <a:solidFill>
                            <a:srgbClr val="000000"/>
                          </a:solidFill>
                          <a:effectLst/>
                          <a:latin typeface="Calibri" panose="020F0502020204030204" pitchFamily="34" charset="0"/>
                        </a:rPr>
                        <a:t>Transformer 2</a:t>
                      </a:r>
                    </a:p>
                  </a:txBody>
                  <a:tcPr marL="6894" marR="6894" marT="68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en-US" sz="800" b="0" i="0" u="none" strike="noStrike">
                          <a:solidFill>
                            <a:srgbClr val="000000"/>
                          </a:solidFill>
                          <a:effectLst/>
                          <a:latin typeface="Calibri" panose="020F0502020204030204" pitchFamily="34" charset="0"/>
                        </a:rPr>
                        <a:t>Transformer 1</a:t>
                      </a:r>
                    </a:p>
                  </a:txBody>
                  <a:tcPr marL="6894" marR="6894" marT="68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hMerge="1">
                  <a:txBody>
                    <a:bodyPr/>
                    <a:lstStyle/>
                    <a:p>
                      <a:endParaRPr lang="en-US"/>
                    </a:p>
                  </a:txBody>
                  <a:tcPr/>
                </a:tc>
                <a:tc gridSpan="3">
                  <a:txBody>
                    <a:bodyPr/>
                    <a:lstStyle/>
                    <a:p>
                      <a:pPr algn="ctr" fontAlgn="b"/>
                      <a:r>
                        <a:rPr lang="en-US" sz="800" b="0" i="0" u="none" strike="noStrike">
                          <a:solidFill>
                            <a:srgbClr val="000000"/>
                          </a:solidFill>
                          <a:effectLst/>
                          <a:latin typeface="Calibri" panose="020F0502020204030204" pitchFamily="34" charset="0"/>
                        </a:rPr>
                        <a:t>Transformer 2</a:t>
                      </a:r>
                    </a:p>
                  </a:txBody>
                  <a:tcPr marL="6894" marR="6894" marT="68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97005599"/>
                  </a:ext>
                </a:extLst>
              </a:tr>
              <a:tr h="137877">
                <a:tc>
                  <a:txBody>
                    <a:bodyPr/>
                    <a:lstStyle/>
                    <a:p>
                      <a:pPr algn="ctr" fontAlgn="ctr"/>
                      <a:r>
                        <a:rPr lang="en-US" sz="800" b="0" i="0" u="none" strike="noStrike">
                          <a:solidFill>
                            <a:srgbClr val="000000"/>
                          </a:solidFill>
                          <a:effectLst/>
                          <a:latin typeface="Calibri" panose="020F0502020204030204" pitchFamily="34" charset="0"/>
                        </a:rPr>
                        <a:t>Feeder Name </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800" b="0" i="0" u="none" strike="noStrike">
                          <a:solidFill>
                            <a:srgbClr val="000000"/>
                          </a:solidFill>
                          <a:effectLst/>
                          <a:latin typeface="Calibri" panose="020F0502020204030204" pitchFamily="34" charset="0"/>
                        </a:rPr>
                        <a:t>Feeder 1</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Feeder 2</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Feeder 3</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Feeder 4</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Feeder 5</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Feeder 6</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Feeder 7</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Feeder 8</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Feeder 9</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Feeder 1</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Feeder 2</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Feeder 3</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Feeder 4</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 Feeder 5</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91404553"/>
                  </a:ext>
                </a:extLst>
              </a:tr>
              <a:tr h="137877">
                <a:tc>
                  <a:txBody>
                    <a:bodyPr/>
                    <a:lstStyle/>
                    <a:p>
                      <a:pPr algn="ctr" fontAlgn="ctr"/>
                      <a:r>
                        <a:rPr lang="en-US" sz="800" b="0" i="0" u="none" strike="noStrike">
                          <a:solidFill>
                            <a:srgbClr val="000000"/>
                          </a:solidFill>
                          <a:effectLst/>
                          <a:latin typeface="Calibri" panose="020F0502020204030204" pitchFamily="34" charset="0"/>
                        </a:rPr>
                        <a:t>Total Number of Customers </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800" b="0" i="0" u="none" strike="noStrike">
                          <a:solidFill>
                            <a:srgbClr val="000000"/>
                          </a:solidFill>
                          <a:effectLst/>
                          <a:latin typeface="Calibri" panose="020F0502020204030204" pitchFamily="34" charset="0"/>
                        </a:rPr>
                        <a:t>61</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790</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238</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383</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159</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120</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6</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207</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141</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804</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806</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1496</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85278323"/>
                  </a:ext>
                </a:extLst>
              </a:tr>
              <a:tr h="137877">
                <a:tc>
                  <a:txBody>
                    <a:bodyPr/>
                    <a:lstStyle/>
                    <a:p>
                      <a:pPr algn="ctr" fontAlgn="ctr"/>
                      <a:r>
                        <a:rPr lang="en-US" sz="800" b="0" i="0" u="none" strike="noStrike">
                          <a:solidFill>
                            <a:srgbClr val="000000"/>
                          </a:solidFill>
                          <a:effectLst/>
                          <a:latin typeface="Calibri" panose="020F0502020204030204" pitchFamily="34" charset="0"/>
                        </a:rPr>
                        <a:t># of Residential Customers</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800" b="0" i="0" u="none" strike="noStrike">
                          <a:solidFill>
                            <a:srgbClr val="000000"/>
                          </a:solidFill>
                          <a:effectLst/>
                          <a:latin typeface="Calibri" panose="020F0502020204030204" pitchFamily="34" charset="0"/>
                        </a:rPr>
                        <a:t>30</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739</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154</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346</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129</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91</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105</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85</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622</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631</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1389</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03405763"/>
                  </a:ext>
                </a:extLst>
              </a:tr>
              <a:tr h="275754">
                <a:tc>
                  <a:txBody>
                    <a:bodyPr/>
                    <a:lstStyle/>
                    <a:p>
                      <a:pPr algn="ctr" fontAlgn="ctr"/>
                      <a:r>
                        <a:rPr lang="en-US" sz="800" b="0" i="0" u="none" strike="noStrike">
                          <a:solidFill>
                            <a:srgbClr val="000000"/>
                          </a:solidFill>
                          <a:effectLst/>
                          <a:latin typeface="Calibri" panose="020F0502020204030204" pitchFamily="34" charset="0"/>
                        </a:rPr>
                        <a:t># of Small Commerical Customers</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800" b="0" i="0" u="none" strike="noStrike">
                          <a:solidFill>
                            <a:srgbClr val="000000"/>
                          </a:solidFill>
                          <a:effectLst/>
                          <a:latin typeface="Calibri" panose="020F0502020204030204" pitchFamily="34" charset="0"/>
                        </a:rPr>
                        <a:t>29</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41</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68</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30</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21</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24</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72</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34</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141</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145</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90</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95833088"/>
                  </a:ext>
                </a:extLst>
              </a:tr>
              <a:tr h="275754">
                <a:tc>
                  <a:txBody>
                    <a:bodyPr/>
                    <a:lstStyle/>
                    <a:p>
                      <a:pPr algn="ctr" fontAlgn="ctr"/>
                      <a:r>
                        <a:rPr lang="en-US" sz="800" b="0" i="0" u="none" strike="noStrike">
                          <a:solidFill>
                            <a:srgbClr val="000000"/>
                          </a:solidFill>
                          <a:effectLst/>
                          <a:latin typeface="Calibri" panose="020F0502020204030204" pitchFamily="34" charset="0"/>
                        </a:rPr>
                        <a:t># of Large Commerical Customers</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800" b="0" i="0" u="none" strike="noStrike">
                          <a:solidFill>
                            <a:srgbClr val="000000"/>
                          </a:solidFill>
                          <a:effectLst/>
                          <a:latin typeface="Calibri" panose="020F0502020204030204" pitchFamily="34" charset="0"/>
                        </a:rPr>
                        <a:t>1</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10</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14</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8</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3</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4</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22</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19</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30</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22</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12</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66127211"/>
                  </a:ext>
                </a:extLst>
              </a:tr>
              <a:tr h="137877">
                <a:tc>
                  <a:txBody>
                    <a:bodyPr/>
                    <a:lstStyle/>
                    <a:p>
                      <a:pPr algn="ctr" fontAlgn="ctr"/>
                      <a:r>
                        <a:rPr lang="en-US" sz="800" b="0" i="0" u="none" strike="noStrike">
                          <a:solidFill>
                            <a:srgbClr val="000000"/>
                          </a:solidFill>
                          <a:effectLst/>
                          <a:latin typeface="Calibri" panose="020F0502020204030204" pitchFamily="34" charset="0"/>
                        </a:rPr>
                        <a:t># of Industrial Customers</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2</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4</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3</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2</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75349581"/>
                  </a:ext>
                </a:extLst>
              </a:tr>
              <a:tr h="137877">
                <a:tc>
                  <a:txBody>
                    <a:bodyPr/>
                    <a:lstStyle/>
                    <a:p>
                      <a:pPr algn="ctr" fontAlgn="ctr"/>
                      <a:r>
                        <a:rPr lang="en-US" sz="800" b="0" i="0" u="none" strike="noStrike">
                          <a:solidFill>
                            <a:srgbClr val="000000"/>
                          </a:solidFill>
                          <a:effectLst/>
                          <a:latin typeface="Calibri" panose="020F0502020204030204" pitchFamily="34" charset="0"/>
                        </a:rPr>
                        <a:t>Time Period</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800" b="0" i="0" u="none" strike="noStrike">
                          <a:solidFill>
                            <a:srgbClr val="000000"/>
                          </a:solidFill>
                          <a:effectLst/>
                          <a:latin typeface="Calibri" panose="020F0502020204030204" pitchFamily="34" charset="0"/>
                        </a:rPr>
                        <a:t>4 year</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4 year</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4 year</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4 year</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4 year</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4 year</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4 year</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4 year</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4 year</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4 year</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4 year</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4 year</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4 year</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4 year</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51237345"/>
                  </a:ext>
                </a:extLst>
              </a:tr>
              <a:tr h="275754">
                <a:tc>
                  <a:txBody>
                    <a:bodyPr/>
                    <a:lstStyle/>
                    <a:p>
                      <a:pPr algn="ctr" fontAlgn="ctr"/>
                      <a:r>
                        <a:rPr lang="en-US" sz="800" b="0" i="0" u="none" strike="noStrike">
                          <a:solidFill>
                            <a:srgbClr val="000000"/>
                          </a:solidFill>
                          <a:effectLst/>
                          <a:latin typeface="Calibri" panose="020F0502020204030204" pitchFamily="34" charset="0"/>
                        </a:rPr>
                        <a:t>Residential Demand Time Resolution</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800" b="0" i="0" u="none" strike="noStrike">
                          <a:solidFill>
                            <a:srgbClr val="000000"/>
                          </a:solidFill>
                          <a:effectLst/>
                          <a:latin typeface="Calibri" panose="020F0502020204030204" pitchFamily="34" charset="0"/>
                        </a:rPr>
                        <a:t>Hourly </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Hourly </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Hourly </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Hourly </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Hourly </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Hourly </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Hourly </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Hourly </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Hourly </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Hourly </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Hourly </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Hourly </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Hourly </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Hourly </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30966725"/>
                  </a:ext>
                </a:extLst>
              </a:tr>
              <a:tr h="275754">
                <a:tc>
                  <a:txBody>
                    <a:bodyPr/>
                    <a:lstStyle/>
                    <a:p>
                      <a:pPr algn="ctr" fontAlgn="ctr"/>
                      <a:r>
                        <a:rPr lang="en-US" sz="800" b="0" i="0" u="none" strike="noStrike">
                          <a:solidFill>
                            <a:srgbClr val="000000"/>
                          </a:solidFill>
                          <a:effectLst/>
                          <a:latin typeface="Calibri" panose="020F0502020204030204" pitchFamily="34" charset="0"/>
                        </a:rPr>
                        <a:t>Small Commerical Demand Time Resolution</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800" b="0" i="0" u="none" strike="noStrike">
                          <a:solidFill>
                            <a:srgbClr val="000000"/>
                          </a:solidFill>
                          <a:effectLst/>
                          <a:latin typeface="Calibri" panose="020F0502020204030204" pitchFamily="34" charset="0"/>
                        </a:rPr>
                        <a:t>Hourly </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Hourly </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Hourly </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Hourly </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Hourly </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Hourly </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Hourly </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Hourly </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Hourly </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Hourly </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Hourly </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Hourly </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Hourly </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Hourly </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55744416"/>
                  </a:ext>
                </a:extLst>
              </a:tr>
              <a:tr h="275754">
                <a:tc>
                  <a:txBody>
                    <a:bodyPr/>
                    <a:lstStyle/>
                    <a:p>
                      <a:pPr algn="ctr" fontAlgn="ctr"/>
                      <a:r>
                        <a:rPr lang="en-US" sz="800" b="0" i="0" u="none" strike="noStrike">
                          <a:solidFill>
                            <a:srgbClr val="000000"/>
                          </a:solidFill>
                          <a:effectLst/>
                          <a:latin typeface="Calibri" panose="020F0502020204030204" pitchFamily="34" charset="0"/>
                        </a:rPr>
                        <a:t>Large Commerical Record Time Resolution</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800" b="0" i="0" u="none" strike="noStrike">
                          <a:solidFill>
                            <a:srgbClr val="000000"/>
                          </a:solidFill>
                          <a:effectLst/>
                          <a:latin typeface="Calibri" panose="020F0502020204030204" pitchFamily="34" charset="0"/>
                        </a:rPr>
                        <a:t>15-min</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15-min</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15-min</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15-min</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15-min</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15-min</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15-min</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15-min</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15-min</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15-min</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15-min</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15-min</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15-min</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15-min</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8135139"/>
                  </a:ext>
                </a:extLst>
              </a:tr>
              <a:tr h="275754">
                <a:tc>
                  <a:txBody>
                    <a:bodyPr/>
                    <a:lstStyle/>
                    <a:p>
                      <a:pPr algn="ctr" fontAlgn="ctr"/>
                      <a:r>
                        <a:rPr lang="en-US" sz="800" b="0" i="0" u="none" strike="noStrike">
                          <a:solidFill>
                            <a:srgbClr val="000000"/>
                          </a:solidFill>
                          <a:effectLst/>
                          <a:latin typeface="Calibri" panose="020F0502020204030204" pitchFamily="34" charset="0"/>
                        </a:rPr>
                        <a:t>Industrial Record Time Resolution</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800" b="0" i="0" u="none" strike="noStrike">
                          <a:solidFill>
                            <a:srgbClr val="000000"/>
                          </a:solidFill>
                          <a:effectLst/>
                          <a:latin typeface="Calibri" panose="020F0502020204030204" pitchFamily="34" charset="0"/>
                        </a:rPr>
                        <a:t>15-min</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15-min</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15-min</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15-min</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15-min</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15-min</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15-min</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15-min</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15-min</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15-min</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15-min</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15-min</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15-min</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15-min</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76997685"/>
                  </a:ext>
                </a:extLst>
              </a:tr>
              <a:tr h="275754">
                <a:tc>
                  <a:txBody>
                    <a:bodyPr/>
                    <a:lstStyle/>
                    <a:p>
                      <a:pPr algn="ctr" fontAlgn="ctr"/>
                      <a:r>
                        <a:rPr lang="en-US" sz="800" b="0" i="0" u="none" strike="noStrike">
                          <a:solidFill>
                            <a:srgbClr val="000000"/>
                          </a:solidFill>
                          <a:effectLst/>
                          <a:latin typeface="Calibri" panose="020F0502020204030204" pitchFamily="34" charset="0"/>
                        </a:rPr>
                        <a:t>Total Number of  Residential customers</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gridSpan="9">
                  <a:txBody>
                    <a:bodyPr/>
                    <a:lstStyle/>
                    <a:p>
                      <a:pPr algn="ctr" fontAlgn="ctr"/>
                      <a:r>
                        <a:rPr lang="en-US" sz="800" b="0" i="0" u="none" strike="noStrike">
                          <a:solidFill>
                            <a:srgbClr val="000000"/>
                          </a:solidFill>
                          <a:effectLst/>
                          <a:latin typeface="Calibri" panose="020F0502020204030204" pitchFamily="34" charset="0"/>
                        </a:rPr>
                        <a:t>1489</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ctr"/>
                      <a:r>
                        <a:rPr lang="en-US" sz="800" b="0" i="0" u="none" strike="noStrike">
                          <a:solidFill>
                            <a:srgbClr val="000000"/>
                          </a:solidFill>
                          <a:effectLst/>
                          <a:latin typeface="Calibri" panose="020F0502020204030204" pitchFamily="34" charset="0"/>
                        </a:rPr>
                        <a:t>2832</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40641571"/>
                  </a:ext>
                </a:extLst>
              </a:tr>
              <a:tr h="275754">
                <a:tc>
                  <a:txBody>
                    <a:bodyPr/>
                    <a:lstStyle/>
                    <a:p>
                      <a:pPr algn="ctr" fontAlgn="ctr"/>
                      <a:r>
                        <a:rPr lang="en-US" sz="800" b="0" i="0" u="none" strike="noStrike">
                          <a:solidFill>
                            <a:srgbClr val="000000"/>
                          </a:solidFill>
                          <a:effectLst/>
                          <a:latin typeface="Calibri" panose="020F0502020204030204" pitchFamily="34" charset="0"/>
                        </a:rPr>
                        <a:t>Total Number of Small Commercial customers</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gridSpan="9">
                  <a:txBody>
                    <a:bodyPr/>
                    <a:lstStyle/>
                    <a:p>
                      <a:pPr algn="ctr" fontAlgn="ctr"/>
                      <a:r>
                        <a:rPr lang="en-US" sz="800" b="0" i="0" u="none" strike="noStrike">
                          <a:solidFill>
                            <a:srgbClr val="000000"/>
                          </a:solidFill>
                          <a:effectLst/>
                          <a:latin typeface="Calibri" panose="020F0502020204030204" pitchFamily="34" charset="0"/>
                        </a:rPr>
                        <a:t>214</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ctr"/>
                      <a:r>
                        <a:rPr lang="en-US" sz="800" b="0" i="0" u="none" strike="noStrike">
                          <a:solidFill>
                            <a:srgbClr val="000000"/>
                          </a:solidFill>
                          <a:effectLst/>
                          <a:latin typeface="Calibri" panose="020F0502020204030204" pitchFamily="34" charset="0"/>
                        </a:rPr>
                        <a:t>482</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59329814"/>
                  </a:ext>
                </a:extLst>
              </a:tr>
              <a:tr h="275754">
                <a:tc>
                  <a:txBody>
                    <a:bodyPr/>
                    <a:lstStyle/>
                    <a:p>
                      <a:pPr algn="ctr" fontAlgn="ctr"/>
                      <a:r>
                        <a:rPr lang="en-US" sz="800" b="0" i="0" u="none" strike="noStrike">
                          <a:solidFill>
                            <a:srgbClr val="000000"/>
                          </a:solidFill>
                          <a:effectLst/>
                          <a:latin typeface="Calibri" panose="020F0502020204030204" pitchFamily="34" charset="0"/>
                        </a:rPr>
                        <a:t>Total Number of Large Commercial Customers</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gridSpan="9">
                  <a:txBody>
                    <a:bodyPr/>
                    <a:lstStyle/>
                    <a:p>
                      <a:pPr algn="ctr" fontAlgn="ctr"/>
                      <a:r>
                        <a:rPr lang="en-US" sz="800" b="0" i="0" u="none" strike="noStrike">
                          <a:solidFill>
                            <a:srgbClr val="000000"/>
                          </a:solidFill>
                          <a:effectLst/>
                          <a:latin typeface="Calibri" panose="020F0502020204030204" pitchFamily="34" charset="0"/>
                        </a:rPr>
                        <a:t>41</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ctr"/>
                      <a:r>
                        <a:rPr lang="en-US" sz="800" b="0" i="0" u="none" strike="noStrike">
                          <a:solidFill>
                            <a:srgbClr val="000000"/>
                          </a:solidFill>
                          <a:effectLst/>
                          <a:latin typeface="Calibri" panose="020F0502020204030204" pitchFamily="34" charset="0"/>
                        </a:rPr>
                        <a:t>105</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14497797"/>
                  </a:ext>
                </a:extLst>
              </a:tr>
              <a:tr h="275754">
                <a:tc>
                  <a:txBody>
                    <a:bodyPr/>
                    <a:lstStyle/>
                    <a:p>
                      <a:pPr algn="ctr" fontAlgn="ctr"/>
                      <a:r>
                        <a:rPr lang="en-US" sz="800" b="0" i="0" u="none" strike="noStrike">
                          <a:solidFill>
                            <a:srgbClr val="000000"/>
                          </a:solidFill>
                          <a:effectLst/>
                          <a:latin typeface="Calibri" panose="020F0502020204030204" pitchFamily="34" charset="0"/>
                        </a:rPr>
                        <a:t>Total Number of Industrial Customers</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gridSpan="9">
                  <a:txBody>
                    <a:bodyPr/>
                    <a:lstStyle/>
                    <a:p>
                      <a:pPr algn="ctr" fontAlgn="ctr"/>
                      <a:r>
                        <a:rPr lang="en-US" sz="800" b="0" i="0" u="none" strike="noStrike">
                          <a:solidFill>
                            <a:srgbClr val="000000"/>
                          </a:solidFill>
                          <a:effectLst/>
                          <a:latin typeface="Calibri" panose="020F0502020204030204" pitchFamily="34" charset="0"/>
                        </a:rPr>
                        <a:t>7</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ctr"/>
                      <a:r>
                        <a:rPr lang="en-US" sz="800" b="0" i="0" u="none" strike="noStrike" dirty="0">
                          <a:solidFill>
                            <a:srgbClr val="000000"/>
                          </a:solidFill>
                          <a:effectLst/>
                          <a:latin typeface="Calibri" panose="020F0502020204030204" pitchFamily="34" charset="0"/>
                        </a:rPr>
                        <a:t>10</a:t>
                      </a:r>
                    </a:p>
                  </a:txBody>
                  <a:tcPr marL="6894" marR="6894" marT="68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43195343"/>
                  </a:ext>
                </a:extLst>
              </a:tr>
            </a:tbl>
          </a:graphicData>
        </a:graphic>
      </p:graphicFrame>
      <p:sp>
        <p:nvSpPr>
          <p:cNvPr id="15" name="TextBox 14"/>
          <p:cNvSpPr txBox="1"/>
          <p:nvPr/>
        </p:nvSpPr>
        <p:spPr>
          <a:xfrm>
            <a:off x="558800" y="762000"/>
            <a:ext cx="5765800" cy="507831"/>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Raw AMI Data</a:t>
            </a:r>
            <a:endParaRPr lang="en-US" sz="2000" dirty="0"/>
          </a:p>
          <a:p>
            <a:endParaRPr lang="en-US" sz="1050" baseline="30000" dirty="0"/>
          </a:p>
        </p:txBody>
      </p:sp>
      <p:sp>
        <p:nvSpPr>
          <p:cNvPr id="16" name="Rectangle 15"/>
          <p:cNvSpPr/>
          <p:nvPr/>
        </p:nvSpPr>
        <p:spPr>
          <a:xfrm>
            <a:off x="927421" y="1143000"/>
            <a:ext cx="3498330" cy="400110"/>
          </a:xfrm>
          <a:prstGeom prst="rect">
            <a:avLst/>
          </a:prstGeom>
        </p:spPr>
        <p:txBody>
          <a:bodyPr wrap="none">
            <a:spAutoFit/>
          </a:bodyPr>
          <a:lstStyle/>
          <a:p>
            <a:pPr marL="342900" indent="-342900">
              <a:buFont typeface="Wingdings" panose="05000000000000000000" pitchFamily="2" charset="2"/>
              <a:buChar char="§"/>
            </a:pPr>
            <a:r>
              <a:rPr lang="en-US" sz="2000" dirty="0"/>
              <a:t>Overview of AMI Collection</a:t>
            </a:r>
          </a:p>
        </p:txBody>
      </p:sp>
    </p:spTree>
    <p:extLst>
      <p:ext uri="{BB962C8B-B14F-4D97-AF65-F5344CB8AC3E}">
        <p14:creationId xmlns:p14="http://schemas.microsoft.com/office/powerpoint/2010/main" val="10661406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82</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3" name="TextBox 32"/>
          <p:cNvSpPr txBox="1"/>
          <p:nvPr/>
        </p:nvSpPr>
        <p:spPr>
          <a:xfrm>
            <a:off x="558800" y="762000"/>
            <a:ext cx="5765800" cy="507831"/>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Raw AMI Data</a:t>
            </a:r>
            <a:endParaRPr lang="en-US" sz="2000" dirty="0"/>
          </a:p>
          <a:p>
            <a:endParaRPr lang="en-US" sz="1050" baseline="30000" dirty="0"/>
          </a:p>
        </p:txBody>
      </p:sp>
      <p:sp>
        <p:nvSpPr>
          <p:cNvPr id="34" name="Rectangle 33"/>
          <p:cNvSpPr/>
          <p:nvPr/>
        </p:nvSpPr>
        <p:spPr>
          <a:xfrm>
            <a:off x="927421" y="1143000"/>
            <a:ext cx="2480423" cy="400110"/>
          </a:xfrm>
          <a:prstGeom prst="rect">
            <a:avLst/>
          </a:prstGeom>
        </p:spPr>
        <p:txBody>
          <a:bodyPr wrap="none">
            <a:spAutoFit/>
          </a:bodyPr>
          <a:lstStyle/>
          <a:p>
            <a:pPr marL="342900" indent="-342900">
              <a:buFont typeface="Wingdings" panose="05000000000000000000" pitchFamily="2" charset="2"/>
              <a:buChar char="§"/>
            </a:pPr>
            <a:r>
              <a:rPr lang="en-US" sz="2000" dirty="0"/>
              <a:t>Original AMI Data</a:t>
            </a:r>
          </a:p>
        </p:txBody>
      </p:sp>
      <p:sp>
        <p:nvSpPr>
          <p:cNvPr id="52" name="Rectangle 51"/>
          <p:cNvSpPr/>
          <p:nvPr/>
        </p:nvSpPr>
        <p:spPr>
          <a:xfrm>
            <a:off x="-96466" y="2082225"/>
            <a:ext cx="623889" cy="584775"/>
          </a:xfrm>
          <a:prstGeom prst="rect">
            <a:avLst/>
          </a:prstGeom>
        </p:spPr>
        <p:txBody>
          <a:bodyPr wrap="none">
            <a:spAutoFit/>
          </a:bodyPr>
          <a:lstStyle/>
          <a:p>
            <a:pPr algn="ctr"/>
            <a:r>
              <a:rPr lang="en-US" sz="1600" dirty="0">
                <a:solidFill>
                  <a:srgbClr val="FF0000"/>
                </a:solidFill>
                <a:latin typeface="Times New Roman" panose="02020603050405020304" pitchFamily="18" charset="0"/>
                <a:cs typeface="Times New Roman" panose="02020603050405020304" pitchFamily="18" charset="0"/>
              </a:rPr>
              <a:t>one </a:t>
            </a:r>
          </a:p>
          <a:p>
            <a:pPr algn="ctr"/>
            <a:r>
              <a:rPr lang="en-US" sz="1600" dirty="0">
                <a:solidFill>
                  <a:srgbClr val="FF0000"/>
                </a:solidFill>
                <a:latin typeface="Times New Roman" panose="02020603050405020304" pitchFamily="18" charset="0"/>
                <a:cs typeface="Times New Roman" panose="02020603050405020304" pitchFamily="18" charset="0"/>
              </a:rPr>
              <a:t>Acct.</a:t>
            </a:r>
            <a:endParaRPr lang="en-US" sz="1600" dirty="0">
              <a:solidFill>
                <a:srgbClr val="FF0000"/>
              </a:solidFill>
            </a:endParaRPr>
          </a:p>
        </p:txBody>
      </p:sp>
      <p:sp>
        <p:nvSpPr>
          <p:cNvPr id="53" name="Left Brace 52"/>
          <p:cNvSpPr/>
          <p:nvPr/>
        </p:nvSpPr>
        <p:spPr bwMode="auto">
          <a:xfrm>
            <a:off x="389965" y="2158425"/>
            <a:ext cx="197223" cy="439271"/>
          </a:xfrm>
          <a:prstGeom prst="leftBrace">
            <a:avLst>
              <a:gd name="adj1" fmla="val 15432"/>
              <a:gd name="adj2" fmla="val 50000"/>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54" name="Rectangle 53"/>
          <p:cNvSpPr/>
          <p:nvPr/>
        </p:nvSpPr>
        <p:spPr>
          <a:xfrm>
            <a:off x="1006288" y="1444951"/>
            <a:ext cx="2173992" cy="584775"/>
          </a:xfrm>
          <a:prstGeom prst="rect">
            <a:avLst/>
          </a:prstGeom>
        </p:spPr>
        <p:txBody>
          <a:bodyPr wrap="none">
            <a:spAutoFit/>
          </a:bodyPr>
          <a:lstStyle/>
          <a:p>
            <a:pPr algn="ctr"/>
            <a:r>
              <a:rPr lang="en-US" sz="1600" dirty="0">
                <a:solidFill>
                  <a:srgbClr val="FF0000"/>
                </a:solidFill>
                <a:latin typeface="Times New Roman" panose="02020603050405020304" pitchFamily="18" charset="0"/>
                <a:cs typeface="Times New Roman" panose="02020603050405020304" pitchFamily="18" charset="0"/>
              </a:rPr>
              <a:t>Hourly energy </a:t>
            </a:r>
          </a:p>
          <a:p>
            <a:pPr algn="ctr"/>
            <a:r>
              <a:rPr lang="en-US" sz="1600" dirty="0">
                <a:solidFill>
                  <a:srgbClr val="FF0000"/>
                </a:solidFill>
                <a:latin typeface="Times New Roman" panose="02020603050405020304" pitchFamily="18" charset="0"/>
                <a:cs typeface="Times New Roman" panose="02020603050405020304" pitchFamily="18" charset="0"/>
              </a:rPr>
              <a:t>&amp; instantaneous voltage</a:t>
            </a:r>
          </a:p>
        </p:txBody>
      </p:sp>
      <p:cxnSp>
        <p:nvCxnSpPr>
          <p:cNvPr id="55" name="Straight Arrow Connector 54"/>
          <p:cNvCxnSpPr/>
          <p:nvPr/>
        </p:nvCxnSpPr>
        <p:spPr bwMode="auto">
          <a:xfrm>
            <a:off x="3080668" y="1688812"/>
            <a:ext cx="380639" cy="254542"/>
          </a:xfrm>
          <a:prstGeom prst="straightConnector1">
            <a:avLst/>
          </a:prstGeom>
          <a:solidFill>
            <a:schemeClr val="accent1"/>
          </a:solidFill>
          <a:ln w="12700" cap="flat" cmpd="sng" algn="ctr">
            <a:solidFill>
              <a:srgbClr val="FF0000"/>
            </a:solidFill>
            <a:prstDash val="solid"/>
            <a:round/>
            <a:headEnd type="none" w="med" len="med"/>
            <a:tailEnd type="triangle" w="lg" len="lg"/>
          </a:ln>
          <a:effectLst/>
        </p:spPr>
      </p:cxnSp>
      <p:sp>
        <p:nvSpPr>
          <p:cNvPr id="56" name="TextBox 55"/>
          <p:cNvSpPr txBox="1"/>
          <p:nvPr/>
        </p:nvSpPr>
        <p:spPr>
          <a:xfrm>
            <a:off x="8562602" y="1981200"/>
            <a:ext cx="381000"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a:t>
            </a:r>
          </a:p>
          <a:p>
            <a:endParaRPr lang="en-US" sz="1050" baseline="30000" dirty="0"/>
          </a:p>
        </p:txBody>
      </p:sp>
      <p:sp>
        <p:nvSpPr>
          <p:cNvPr id="57" name="TextBox 56"/>
          <p:cNvSpPr txBox="1"/>
          <p:nvPr/>
        </p:nvSpPr>
        <p:spPr>
          <a:xfrm>
            <a:off x="815788" y="5607936"/>
            <a:ext cx="381000"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a:t>
            </a:r>
          </a:p>
          <a:p>
            <a:endParaRPr lang="en-US" sz="1050" baseline="30000" dirty="0"/>
          </a:p>
        </p:txBody>
      </p:sp>
      <p:graphicFrame>
        <p:nvGraphicFramePr>
          <p:cNvPr id="58" name="Object 57"/>
          <p:cNvGraphicFramePr>
            <a:graphicFrameLocks noChangeAspect="1"/>
          </p:cNvGraphicFramePr>
          <p:nvPr>
            <p:extLst>
              <p:ext uri="{D42A27DB-BD31-4B8C-83A1-F6EECF244321}">
                <p14:modId xmlns:p14="http://schemas.microsoft.com/office/powerpoint/2010/main" val="627897701"/>
              </p:ext>
            </p:extLst>
          </p:nvPr>
        </p:nvGraphicFramePr>
        <p:xfrm>
          <a:off x="615391" y="1995487"/>
          <a:ext cx="7972425" cy="3629025"/>
        </p:xfrm>
        <a:graphic>
          <a:graphicData uri="http://schemas.openxmlformats.org/presentationml/2006/ole">
            <mc:AlternateContent xmlns:mc="http://schemas.openxmlformats.org/markup-compatibility/2006">
              <mc:Choice xmlns:v="urn:schemas-microsoft-com:vml" Requires="v">
                <p:oleObj spid="_x0000_s40096" name="Worksheet" r:id="rId4" imgW="7972579" imgH="3629025" progId="Excel.Sheet.12">
                  <p:embed/>
                </p:oleObj>
              </mc:Choice>
              <mc:Fallback>
                <p:oleObj name="Worksheet" r:id="rId4" imgW="7972579" imgH="3629025" progId="Excel.Sheet.12">
                  <p:embed/>
                  <p:pic>
                    <p:nvPicPr>
                      <p:cNvPr id="6" name="Object 5"/>
                      <p:cNvPicPr/>
                      <p:nvPr/>
                    </p:nvPicPr>
                    <p:blipFill>
                      <a:blip r:embed="rId5"/>
                      <a:stretch>
                        <a:fillRect/>
                      </a:stretch>
                    </p:blipFill>
                    <p:spPr>
                      <a:xfrm>
                        <a:off x="615391" y="1995487"/>
                        <a:ext cx="7972425" cy="3629025"/>
                      </a:xfrm>
                      <a:prstGeom prst="rect">
                        <a:avLst/>
                      </a:prstGeom>
                    </p:spPr>
                  </p:pic>
                </p:oleObj>
              </mc:Fallback>
            </mc:AlternateContent>
          </a:graphicData>
        </a:graphic>
      </p:graphicFrame>
      <p:grpSp>
        <p:nvGrpSpPr>
          <p:cNvPr id="59" name="Group 58"/>
          <p:cNvGrpSpPr/>
          <p:nvPr/>
        </p:nvGrpSpPr>
        <p:grpSpPr>
          <a:xfrm>
            <a:off x="2199008" y="5339712"/>
            <a:ext cx="4658992" cy="694860"/>
            <a:chOff x="1909704" y="5339712"/>
            <a:chExt cx="4658992" cy="694860"/>
          </a:xfrm>
        </p:grpSpPr>
        <p:sp>
          <p:nvSpPr>
            <p:cNvPr id="60" name="Rectangle 59"/>
            <p:cNvSpPr/>
            <p:nvPr/>
          </p:nvSpPr>
          <p:spPr>
            <a:xfrm>
              <a:off x="3118540" y="5696018"/>
              <a:ext cx="3450156" cy="338554"/>
            </a:xfrm>
            <a:prstGeom prst="rect">
              <a:avLst/>
            </a:prstGeom>
            <a:ln>
              <a:solidFill>
                <a:srgbClr val="FF0000"/>
              </a:solidFill>
            </a:ln>
          </p:spPr>
          <p:txBody>
            <a:bodyPr wrap="square">
              <a:spAutoFit/>
            </a:bodyPr>
            <a:lstStyle/>
            <a:p>
              <a:pPr algn="just"/>
              <a:r>
                <a:rPr lang="en-US" sz="1600" dirty="0">
                  <a:solidFill>
                    <a:srgbClr val="FF0000"/>
                  </a:solidFill>
                </a:rPr>
                <a:t>201704010100 = 04/01/2017 01:00 AM</a:t>
              </a:r>
            </a:p>
          </p:txBody>
        </p:sp>
        <p:cxnSp>
          <p:nvCxnSpPr>
            <p:cNvPr id="61" name="Straight Arrow Connector 60"/>
            <p:cNvCxnSpPr>
              <a:endCxn id="60" idx="1"/>
            </p:cNvCxnSpPr>
            <p:nvPr/>
          </p:nvCxnSpPr>
          <p:spPr bwMode="auto">
            <a:xfrm>
              <a:off x="2658713" y="5696018"/>
              <a:ext cx="459827" cy="169277"/>
            </a:xfrm>
            <a:prstGeom prst="straightConnector1">
              <a:avLst/>
            </a:prstGeom>
            <a:solidFill>
              <a:schemeClr val="accent1"/>
            </a:solidFill>
            <a:ln w="12700" cap="flat" cmpd="sng" algn="ctr">
              <a:solidFill>
                <a:srgbClr val="FF0000"/>
              </a:solidFill>
              <a:prstDash val="solid"/>
              <a:round/>
              <a:headEnd type="none" w="lg" len="lg"/>
              <a:tailEnd type="triangle" w="lg" len="lg"/>
            </a:ln>
            <a:effectLst/>
          </p:spPr>
        </p:cxnSp>
        <p:sp>
          <p:nvSpPr>
            <p:cNvPr id="62" name="Oval 61"/>
            <p:cNvSpPr/>
            <p:nvPr/>
          </p:nvSpPr>
          <p:spPr bwMode="auto">
            <a:xfrm>
              <a:off x="1909704" y="5339712"/>
              <a:ext cx="1023466" cy="3048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grpSp>
        <p:nvGrpSpPr>
          <p:cNvPr id="63" name="Group 62"/>
          <p:cNvGrpSpPr/>
          <p:nvPr/>
        </p:nvGrpSpPr>
        <p:grpSpPr>
          <a:xfrm>
            <a:off x="4495800" y="1221735"/>
            <a:ext cx="4096498" cy="1216665"/>
            <a:chOff x="3565284" y="1278429"/>
            <a:chExt cx="4096498" cy="1216665"/>
          </a:xfrm>
        </p:grpSpPr>
        <p:sp>
          <p:nvSpPr>
            <p:cNvPr id="64" name="Rectangle 63"/>
            <p:cNvSpPr/>
            <p:nvPr/>
          </p:nvSpPr>
          <p:spPr>
            <a:xfrm>
              <a:off x="3600400" y="1278429"/>
              <a:ext cx="4061382" cy="584775"/>
            </a:xfrm>
            <a:prstGeom prst="rect">
              <a:avLst/>
            </a:prstGeom>
            <a:ln>
              <a:solidFill>
                <a:srgbClr val="FF0000"/>
              </a:solidFill>
            </a:ln>
          </p:spPr>
          <p:txBody>
            <a:bodyPr wrap="square">
              <a:spAutoFit/>
            </a:bodyPr>
            <a:lstStyle/>
            <a:p>
              <a:pPr algn="just"/>
              <a:r>
                <a:rPr lang="en-US" sz="1600" dirty="0">
                  <a:solidFill>
                    <a:srgbClr val="FF0000"/>
                  </a:solidFill>
                </a:rPr>
                <a:t>0.257 = Energy Consumed from 04/01/2017 00:00 AM to 04/01/2017 01:00 AM </a:t>
              </a:r>
            </a:p>
          </p:txBody>
        </p:sp>
        <p:cxnSp>
          <p:nvCxnSpPr>
            <p:cNvPr id="65" name="Straight Arrow Connector 64"/>
            <p:cNvCxnSpPr>
              <a:stCxn id="66" idx="0"/>
            </p:cNvCxnSpPr>
            <p:nvPr/>
          </p:nvCxnSpPr>
          <p:spPr bwMode="auto">
            <a:xfrm flipV="1">
              <a:off x="4077017" y="1891174"/>
              <a:ext cx="174067" cy="275917"/>
            </a:xfrm>
            <a:prstGeom prst="straightConnector1">
              <a:avLst/>
            </a:prstGeom>
            <a:solidFill>
              <a:schemeClr val="accent1"/>
            </a:solidFill>
            <a:ln w="12700" cap="flat" cmpd="sng" algn="ctr">
              <a:solidFill>
                <a:srgbClr val="FF0000"/>
              </a:solidFill>
              <a:prstDash val="solid"/>
              <a:round/>
              <a:headEnd type="none" w="lg" len="lg"/>
              <a:tailEnd type="triangle" w="lg" len="lg"/>
            </a:ln>
            <a:effectLst/>
          </p:spPr>
        </p:cxnSp>
        <p:sp>
          <p:nvSpPr>
            <p:cNvPr id="66" name="Oval 65"/>
            <p:cNvSpPr/>
            <p:nvPr/>
          </p:nvSpPr>
          <p:spPr bwMode="auto">
            <a:xfrm>
              <a:off x="3565284" y="2167091"/>
              <a:ext cx="1023466" cy="328003"/>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Tree>
    <p:extLst>
      <p:ext uri="{BB962C8B-B14F-4D97-AF65-F5344CB8AC3E}">
        <p14:creationId xmlns:p14="http://schemas.microsoft.com/office/powerpoint/2010/main" val="24949368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83</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3" name="TextBox 32"/>
          <p:cNvSpPr txBox="1"/>
          <p:nvPr/>
        </p:nvSpPr>
        <p:spPr>
          <a:xfrm>
            <a:off x="558800" y="762000"/>
            <a:ext cx="5765800" cy="507831"/>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Raw AMI Data</a:t>
            </a:r>
            <a:endParaRPr lang="en-US" sz="2000" dirty="0"/>
          </a:p>
          <a:p>
            <a:endParaRPr lang="en-US" sz="1050" baseline="30000" dirty="0"/>
          </a:p>
        </p:txBody>
      </p:sp>
      <p:sp>
        <p:nvSpPr>
          <p:cNvPr id="34" name="Rectangle 33"/>
          <p:cNvSpPr/>
          <p:nvPr/>
        </p:nvSpPr>
        <p:spPr>
          <a:xfrm>
            <a:off x="927421" y="1143000"/>
            <a:ext cx="3980833" cy="400110"/>
          </a:xfrm>
          <a:prstGeom prst="rect">
            <a:avLst/>
          </a:prstGeom>
        </p:spPr>
        <p:txBody>
          <a:bodyPr wrap="none">
            <a:spAutoFit/>
          </a:bodyPr>
          <a:lstStyle/>
          <a:p>
            <a:pPr marL="342900" indent="-342900">
              <a:buFont typeface="Wingdings" panose="05000000000000000000" pitchFamily="2" charset="2"/>
              <a:buChar char="§"/>
            </a:pPr>
            <a:r>
              <a:rPr lang="en-US" sz="2000" dirty="0"/>
              <a:t>Original AMI Data Preprocessing</a:t>
            </a:r>
          </a:p>
        </p:txBody>
      </p:sp>
      <p:sp>
        <p:nvSpPr>
          <p:cNvPr id="8" name="Content Placeholder 2"/>
          <p:cNvSpPr>
            <a:spLocks noGrp="1"/>
          </p:cNvSpPr>
          <p:nvPr>
            <p:ph idx="1"/>
          </p:nvPr>
        </p:nvSpPr>
        <p:spPr>
          <a:xfrm>
            <a:off x="1228725" y="1650831"/>
            <a:ext cx="4876800" cy="4457640"/>
          </a:xfrm>
        </p:spPr>
        <p:txBody>
          <a:bodyPr/>
          <a:lstStyle/>
          <a:p>
            <a:pPr eaLnBrk="1" hangingPunct="1">
              <a:buClrTx/>
              <a:buFont typeface="Wingdings" panose="05000000000000000000" pitchFamily="2" charset="2"/>
              <a:buChar char="ü"/>
              <a:defRPr/>
            </a:pPr>
            <a:r>
              <a:rPr lang="en-US" altLang="en-US" sz="1800" dirty="0">
                <a:solidFill>
                  <a:schemeClr val="tx1"/>
                </a:solidFill>
                <a:latin typeface="Times New Roman" panose="02020603050405020304" pitchFamily="18" charset="0"/>
                <a:cs typeface="Times New Roman" panose="02020603050405020304" pitchFamily="18" charset="0"/>
              </a:rPr>
              <a:t>Common Smart Meter Data Problems:</a:t>
            </a:r>
          </a:p>
          <a:p>
            <a:pPr lvl="1" eaLnBrk="1" hangingPunct="1">
              <a:buClrTx/>
              <a:buFont typeface="Wingdings" panose="05000000000000000000" pitchFamily="2" charset="2"/>
              <a:buChar char="§"/>
              <a:defRPr/>
            </a:pPr>
            <a:r>
              <a:rPr lang="en-US" altLang="en-US" sz="1800" dirty="0">
                <a:solidFill>
                  <a:schemeClr val="tx1"/>
                </a:solidFill>
                <a:latin typeface="Times New Roman" panose="02020603050405020304" pitchFamily="18" charset="0"/>
                <a:cs typeface="Times New Roman" panose="02020603050405020304" pitchFamily="18" charset="0"/>
              </a:rPr>
              <a:t>Outliers/Bad Data</a:t>
            </a:r>
          </a:p>
          <a:p>
            <a:pPr lvl="1" eaLnBrk="1" hangingPunct="1">
              <a:buClrTx/>
              <a:buFont typeface="Wingdings" panose="05000000000000000000" pitchFamily="2" charset="2"/>
              <a:buChar char="§"/>
              <a:defRPr/>
            </a:pPr>
            <a:r>
              <a:rPr lang="en-US" altLang="en-US" sz="1800" dirty="0">
                <a:solidFill>
                  <a:schemeClr val="tx1"/>
                </a:solidFill>
                <a:latin typeface="Times New Roman" panose="02020603050405020304" pitchFamily="18" charset="0"/>
                <a:cs typeface="Times New Roman" panose="02020603050405020304" pitchFamily="18" charset="0"/>
              </a:rPr>
              <a:t>Communication Failure</a:t>
            </a:r>
          </a:p>
          <a:p>
            <a:pPr lvl="1" eaLnBrk="1" hangingPunct="1">
              <a:buClrTx/>
              <a:buFont typeface="Wingdings" panose="05000000000000000000" pitchFamily="2" charset="2"/>
              <a:buChar char="§"/>
              <a:defRPr/>
            </a:pPr>
            <a:r>
              <a:rPr lang="en-US" altLang="en-US" sz="1800" dirty="0">
                <a:solidFill>
                  <a:schemeClr val="tx1"/>
                </a:solidFill>
                <a:latin typeface="Times New Roman" panose="02020603050405020304" pitchFamily="18" charset="0"/>
                <a:cs typeface="Times New Roman" panose="02020603050405020304" pitchFamily="18" charset="0"/>
              </a:rPr>
              <a:t>Missing Data</a:t>
            </a:r>
          </a:p>
          <a:p>
            <a:pPr marL="457200" lvl="1" indent="0" eaLnBrk="1" hangingPunct="1">
              <a:buNone/>
              <a:defRPr/>
            </a:pPr>
            <a:endParaRPr lang="en-US" altLang="en-US" sz="1800" dirty="0">
              <a:solidFill>
                <a:schemeClr val="tx1"/>
              </a:solidFill>
              <a:latin typeface="Times New Roman" panose="02020603050405020304" pitchFamily="18" charset="0"/>
              <a:cs typeface="Times New Roman" panose="02020603050405020304" pitchFamily="18" charset="0"/>
            </a:endParaRPr>
          </a:p>
          <a:p>
            <a:pPr eaLnBrk="1" hangingPunct="1">
              <a:buClrTx/>
              <a:buFont typeface="Wingdings" panose="05000000000000000000" pitchFamily="2" charset="2"/>
              <a:buChar char="ü"/>
              <a:defRPr/>
            </a:pPr>
            <a:r>
              <a:rPr lang="en-US" altLang="en-US" sz="1800" dirty="0">
                <a:solidFill>
                  <a:schemeClr val="tx1"/>
                </a:solidFill>
                <a:latin typeface="Times New Roman" panose="02020603050405020304" pitchFamily="18" charset="0"/>
                <a:cs typeface="Times New Roman" panose="02020603050405020304" pitchFamily="18" charset="0"/>
              </a:rPr>
              <a:t>Solutions:</a:t>
            </a:r>
          </a:p>
          <a:p>
            <a:pPr lvl="1" eaLnBrk="1" hangingPunct="1">
              <a:buClrTx/>
              <a:buFont typeface="Wingdings" panose="05000000000000000000" pitchFamily="2" charset="2"/>
              <a:buChar char="§"/>
              <a:defRPr/>
            </a:pPr>
            <a:r>
              <a:rPr lang="en-US" altLang="en-US" sz="1800" dirty="0">
                <a:solidFill>
                  <a:schemeClr val="tx1"/>
                </a:solidFill>
                <a:latin typeface="Times New Roman" panose="02020603050405020304" pitchFamily="18" charset="0"/>
                <a:cs typeface="Times New Roman" panose="02020603050405020304" pitchFamily="18" charset="0"/>
              </a:rPr>
              <a:t>Engineering intuition (data inconsistency)</a:t>
            </a:r>
          </a:p>
          <a:p>
            <a:pPr lvl="1" eaLnBrk="1" hangingPunct="1">
              <a:buClrTx/>
              <a:buFont typeface="Wingdings" panose="05000000000000000000" pitchFamily="2" charset="2"/>
              <a:buChar char="§"/>
              <a:defRPr/>
            </a:pPr>
            <a:r>
              <a:rPr lang="en-US" altLang="en-US" sz="1800" dirty="0">
                <a:solidFill>
                  <a:schemeClr val="tx1"/>
                </a:solidFill>
                <a:latin typeface="Times New Roman" panose="02020603050405020304" pitchFamily="18" charset="0"/>
                <a:cs typeface="Times New Roman" panose="02020603050405020304" pitchFamily="18" charset="0"/>
              </a:rPr>
              <a:t>Conventional Statistical Tools </a:t>
            </a:r>
          </a:p>
          <a:p>
            <a:pPr marL="457200" lvl="1" indent="0">
              <a:buNone/>
              <a:defRPr/>
            </a:pPr>
            <a:r>
              <a:rPr lang="en-US" altLang="en-US" sz="1800" dirty="0">
                <a:solidFill>
                  <a:schemeClr val="tx1"/>
                </a:solidFill>
                <a:latin typeface="Times New Roman" panose="02020603050405020304" pitchFamily="18" charset="0"/>
                <a:cs typeface="Times New Roman" panose="02020603050405020304" pitchFamily="18" charset="0"/>
              </a:rPr>
              <a:t>(e.g. Z-score)</a:t>
            </a:r>
          </a:p>
          <a:p>
            <a:pPr lvl="1" eaLnBrk="1" hangingPunct="1">
              <a:buClrTx/>
              <a:buFont typeface="Wingdings" panose="05000000000000000000" pitchFamily="2" charset="2"/>
              <a:buChar char="§"/>
              <a:defRPr/>
            </a:pPr>
            <a:r>
              <a:rPr lang="en-US" altLang="en-US" sz="1800" dirty="0">
                <a:solidFill>
                  <a:schemeClr val="tx1"/>
                </a:solidFill>
                <a:latin typeface="Times New Roman" panose="02020603050405020304" pitchFamily="18" charset="0"/>
                <a:cs typeface="Times New Roman" panose="02020603050405020304" pitchFamily="18" charset="0"/>
              </a:rPr>
              <a:t>Robust Computation </a:t>
            </a:r>
          </a:p>
          <a:p>
            <a:pPr marL="457200" lvl="1" indent="0">
              <a:buNone/>
              <a:defRPr/>
            </a:pPr>
            <a:r>
              <a:rPr lang="en-US" altLang="en-US" sz="1800" dirty="0">
                <a:solidFill>
                  <a:schemeClr val="tx1"/>
                </a:solidFill>
                <a:latin typeface="Times New Roman" panose="02020603050405020304" pitchFamily="18" charset="0"/>
                <a:cs typeface="Times New Roman" panose="02020603050405020304" pitchFamily="18" charset="0"/>
              </a:rPr>
              <a:t>(e.g. relevance vector machines)</a:t>
            </a:r>
          </a:p>
          <a:p>
            <a:pPr lvl="1" eaLnBrk="1" hangingPunct="1">
              <a:buClrTx/>
              <a:buFont typeface="Wingdings" panose="05000000000000000000" pitchFamily="2" charset="2"/>
              <a:buChar char="§"/>
              <a:defRPr/>
            </a:pPr>
            <a:r>
              <a:rPr lang="en-US" altLang="en-US" sz="1800" dirty="0">
                <a:solidFill>
                  <a:schemeClr val="tx1"/>
                </a:solidFill>
                <a:latin typeface="Times New Roman" panose="02020603050405020304" pitchFamily="18" charset="0"/>
                <a:cs typeface="Times New Roman" panose="02020603050405020304" pitchFamily="18" charset="0"/>
              </a:rPr>
              <a:t>Anomaly Detection Algorithms</a:t>
            </a:r>
          </a:p>
        </p:txBody>
      </p:sp>
      <p:pic>
        <p:nvPicPr>
          <p:cNvPr id="9" name="Picture 8"/>
          <p:cNvPicPr>
            <a:picLocks noChangeAspect="1"/>
          </p:cNvPicPr>
          <p:nvPr/>
        </p:nvPicPr>
        <p:blipFill>
          <a:blip r:embed="rId3"/>
          <a:stretch>
            <a:fillRect/>
          </a:stretch>
        </p:blipFill>
        <p:spPr>
          <a:xfrm>
            <a:off x="5451023" y="1524000"/>
            <a:ext cx="3542636" cy="1974725"/>
          </a:xfrm>
          <a:prstGeom prst="rect">
            <a:avLst/>
          </a:prstGeom>
        </p:spPr>
      </p:pic>
      <p:pic>
        <p:nvPicPr>
          <p:cNvPr id="11" name="Picture 10"/>
          <p:cNvPicPr>
            <a:picLocks noChangeAspect="1"/>
          </p:cNvPicPr>
          <p:nvPr/>
        </p:nvPicPr>
        <p:blipFill>
          <a:blip r:embed="rId4"/>
          <a:stretch>
            <a:fillRect/>
          </a:stretch>
        </p:blipFill>
        <p:spPr>
          <a:xfrm>
            <a:off x="5257800" y="4114800"/>
            <a:ext cx="3764434" cy="1965325"/>
          </a:xfrm>
          <a:prstGeom prst="rect">
            <a:avLst/>
          </a:prstGeom>
        </p:spPr>
      </p:pic>
      <p:sp>
        <p:nvSpPr>
          <p:cNvPr id="12" name="Oval 11"/>
          <p:cNvSpPr/>
          <p:nvPr/>
        </p:nvSpPr>
        <p:spPr>
          <a:xfrm>
            <a:off x="7302426" y="1828800"/>
            <a:ext cx="401018" cy="381000"/>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219062" y="5385145"/>
            <a:ext cx="401018" cy="381000"/>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V="1">
            <a:off x="6954783" y="5686654"/>
            <a:ext cx="262160" cy="1"/>
          </a:xfrm>
          <a:prstGeom prst="straightConnector1">
            <a:avLst/>
          </a:prstGeom>
          <a:ln w="190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A13274BA-A809-A649-88C7-68A981A969C0}"/>
              </a:ext>
            </a:extLst>
          </p:cNvPr>
          <p:cNvSpPr txBox="1">
            <a:spLocks/>
          </p:cNvSpPr>
          <p:nvPr/>
        </p:nvSpPr>
        <p:spPr>
          <a:xfrm>
            <a:off x="5516703" y="5450303"/>
            <a:ext cx="1478521" cy="4170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600" dirty="0">
                <a:solidFill>
                  <a:srgbClr val="FF0000"/>
                </a:solidFill>
                <a:latin typeface="Times New Roman" panose="02020603050405020304" pitchFamily="18" charset="0"/>
                <a:cs typeface="Times New Roman" panose="02020603050405020304" pitchFamily="18" charset="0"/>
              </a:rPr>
              <a:t>Abnormal Data</a:t>
            </a:r>
            <a:endParaRPr lang="en-US" sz="1600" dirty="0">
              <a:solidFill>
                <a:srgbClr val="FF0000"/>
              </a:solidFill>
            </a:endParaRPr>
          </a:p>
        </p:txBody>
      </p:sp>
    </p:spTree>
    <p:extLst>
      <p:ext uri="{BB962C8B-B14F-4D97-AF65-F5344CB8AC3E}">
        <p14:creationId xmlns:p14="http://schemas.microsoft.com/office/powerpoint/2010/main" val="5280968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84</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3" name="TextBox 32"/>
          <p:cNvSpPr txBox="1"/>
          <p:nvPr/>
        </p:nvSpPr>
        <p:spPr>
          <a:xfrm>
            <a:off x="558800" y="762000"/>
            <a:ext cx="5765800" cy="507831"/>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Raw AMI Data</a:t>
            </a:r>
            <a:endParaRPr lang="en-US" sz="2000" dirty="0"/>
          </a:p>
          <a:p>
            <a:endParaRPr lang="en-US" sz="1050" baseline="30000" dirty="0"/>
          </a:p>
        </p:txBody>
      </p:sp>
      <p:sp>
        <p:nvSpPr>
          <p:cNvPr id="34" name="Rectangle 33"/>
          <p:cNvSpPr/>
          <p:nvPr/>
        </p:nvSpPr>
        <p:spPr>
          <a:xfrm>
            <a:off x="927421" y="1143000"/>
            <a:ext cx="2746008" cy="400110"/>
          </a:xfrm>
          <a:prstGeom prst="rect">
            <a:avLst/>
          </a:prstGeom>
        </p:spPr>
        <p:txBody>
          <a:bodyPr wrap="none">
            <a:spAutoFit/>
          </a:bodyPr>
          <a:lstStyle/>
          <a:p>
            <a:pPr marL="342900" indent="-342900">
              <a:buFont typeface="Wingdings" panose="05000000000000000000" pitchFamily="2" charset="2"/>
              <a:buChar char="§"/>
            </a:pPr>
            <a:r>
              <a:rPr lang="en-US" sz="2000" dirty="0"/>
              <a:t>Typical Load Profiles</a:t>
            </a:r>
          </a:p>
        </p:txBody>
      </p:sp>
      <p:grpSp>
        <p:nvGrpSpPr>
          <p:cNvPr id="11" name="Group 6"/>
          <p:cNvGrpSpPr>
            <a:grpSpLocks/>
          </p:cNvGrpSpPr>
          <p:nvPr/>
        </p:nvGrpSpPr>
        <p:grpSpPr bwMode="auto">
          <a:xfrm>
            <a:off x="2679700" y="5452646"/>
            <a:ext cx="5978525" cy="338554"/>
            <a:chOff x="1479497" y="5791200"/>
            <a:chExt cx="6064303" cy="338046"/>
          </a:xfrm>
        </p:grpSpPr>
        <p:sp>
          <p:nvSpPr>
            <p:cNvPr id="12" name="TextBox 4"/>
            <p:cNvSpPr txBox="1">
              <a:spLocks noChangeArrowheads="1"/>
            </p:cNvSpPr>
            <p:nvPr/>
          </p:nvSpPr>
          <p:spPr bwMode="auto">
            <a:xfrm>
              <a:off x="1714500" y="5791200"/>
              <a:ext cx="5829300" cy="338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dirty="0">
                  <a:latin typeface="Times New Roman" panose="02020603050405020304" pitchFamily="18" charset="0"/>
                  <a:cs typeface="Times New Roman" panose="02020603050405020304" pitchFamily="18" charset="0"/>
                </a:rPr>
                <a:t>- Industrial            - Commercial             - Residential</a:t>
              </a:r>
            </a:p>
          </p:txBody>
        </p:sp>
        <p:sp>
          <p:nvSpPr>
            <p:cNvPr id="13" name="Rectangle 12">
              <a:extLst>
                <a:ext uri="{FF2B5EF4-FFF2-40B4-BE49-F238E27FC236}">
                  <a16:creationId xmlns:a16="http://schemas.microsoft.com/office/drawing/2014/main" id="{A8712FCE-0F84-C549-BA3A-31C35882D7C7}"/>
                </a:ext>
              </a:extLst>
            </p:cNvPr>
            <p:cNvSpPr/>
            <p:nvPr/>
          </p:nvSpPr>
          <p:spPr>
            <a:xfrm>
              <a:off x="1479497" y="5860945"/>
              <a:ext cx="228602" cy="22984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a:extLst>
                <a:ext uri="{FF2B5EF4-FFF2-40B4-BE49-F238E27FC236}">
                  <a16:creationId xmlns:a16="http://schemas.microsoft.com/office/drawing/2014/main" id="{F37B0EDE-B881-484C-AA62-110CF27E40E0}"/>
                </a:ext>
              </a:extLst>
            </p:cNvPr>
            <p:cNvSpPr/>
            <p:nvPr/>
          </p:nvSpPr>
          <p:spPr>
            <a:xfrm>
              <a:off x="2995598" y="5860945"/>
              <a:ext cx="228602" cy="22984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a:extLst>
                <a:ext uri="{FF2B5EF4-FFF2-40B4-BE49-F238E27FC236}">
                  <a16:creationId xmlns:a16="http://schemas.microsoft.com/office/drawing/2014/main" id="{518ED8E6-710B-F042-AE94-7BBEEC42C498}"/>
                </a:ext>
              </a:extLst>
            </p:cNvPr>
            <p:cNvSpPr/>
            <p:nvPr/>
          </p:nvSpPr>
          <p:spPr>
            <a:xfrm>
              <a:off x="4872419" y="5845302"/>
              <a:ext cx="228602" cy="2298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6" name="TextBox 1"/>
          <p:cNvSpPr txBox="1">
            <a:spLocks noChangeArrowheads="1"/>
          </p:cNvSpPr>
          <p:nvPr/>
        </p:nvSpPr>
        <p:spPr bwMode="auto">
          <a:xfrm>
            <a:off x="5051560" y="1752600"/>
            <a:ext cx="37706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dirty="0">
                <a:latin typeface="Times New Roman" panose="02020603050405020304" pitchFamily="18" charset="0"/>
                <a:cs typeface="Times New Roman" panose="02020603050405020304" pitchFamily="18" charset="0"/>
              </a:rPr>
              <a:t>Typical Load Patterns on Weekends</a:t>
            </a:r>
          </a:p>
        </p:txBody>
      </p:sp>
      <p:sp>
        <p:nvSpPr>
          <p:cNvPr id="17" name="TextBox 1"/>
          <p:cNvSpPr txBox="1">
            <a:spLocks noChangeArrowheads="1"/>
          </p:cNvSpPr>
          <p:nvPr/>
        </p:nvSpPr>
        <p:spPr bwMode="auto">
          <a:xfrm>
            <a:off x="228600" y="1752600"/>
            <a:ext cx="38421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dirty="0">
                <a:latin typeface="Times New Roman" panose="02020603050405020304" pitchFamily="18" charset="0"/>
                <a:cs typeface="Times New Roman" panose="02020603050405020304" pitchFamily="18" charset="0"/>
              </a:rPr>
              <a:t>Typical Load Patterns on Weekdays</a:t>
            </a:r>
          </a:p>
        </p:txBody>
      </p:sp>
      <p:sp>
        <p:nvSpPr>
          <p:cNvPr id="3" name="Rectangle 2">
            <a:extLst>
              <a:ext uri="{FF2B5EF4-FFF2-40B4-BE49-F238E27FC236}">
                <a16:creationId xmlns:a16="http://schemas.microsoft.com/office/drawing/2014/main" id="{6EDACB1D-7970-4850-BB09-896FD9790A00}"/>
              </a:ext>
            </a:extLst>
          </p:cNvPr>
          <p:cNvSpPr/>
          <p:nvPr/>
        </p:nvSpPr>
        <p:spPr>
          <a:xfrm>
            <a:off x="3190462" y="5845383"/>
            <a:ext cx="4572000" cy="261610"/>
          </a:xfrm>
          <a:prstGeom prst="rect">
            <a:avLst/>
          </a:prstGeom>
        </p:spPr>
        <p:txBody>
          <a:bodyPr>
            <a:spAutoFit/>
          </a:bodyPr>
          <a:lstStyle/>
          <a:p>
            <a:r>
              <a:rPr lang="en-US" sz="1100" dirty="0"/>
              <a:t>https://ieeexplore.ieee.org/abstract/document/8616827</a:t>
            </a:r>
          </a:p>
        </p:txBody>
      </p:sp>
      <p:grpSp>
        <p:nvGrpSpPr>
          <p:cNvPr id="7" name="Group 6"/>
          <p:cNvGrpSpPr/>
          <p:nvPr/>
        </p:nvGrpSpPr>
        <p:grpSpPr>
          <a:xfrm>
            <a:off x="4495800" y="2268922"/>
            <a:ext cx="4357401" cy="2774381"/>
            <a:chOff x="228599" y="2278832"/>
            <a:chExt cx="4357401" cy="2774381"/>
          </a:xfrm>
        </p:grpSpPr>
        <p:pic>
          <p:nvPicPr>
            <p:cNvPr id="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1494" y="2331422"/>
              <a:ext cx="3994506" cy="272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6115BCA-4498-4565-A309-273C2FA965BB}"/>
                </a:ext>
              </a:extLst>
            </p:cNvPr>
            <p:cNvSpPr/>
            <p:nvPr/>
          </p:nvSpPr>
          <p:spPr>
            <a:xfrm flipH="1">
              <a:off x="482338" y="2278832"/>
              <a:ext cx="296589" cy="461665"/>
            </a:xfrm>
            <a:prstGeom prst="rect">
              <a:avLst/>
            </a:prstGeom>
          </p:spPr>
          <p:txBody>
            <a:bodyPr wrap="square">
              <a:spAutoFit/>
            </a:bodyPr>
            <a:lstStyle/>
            <a:p>
              <a:pPr algn="ctr"/>
              <a:r>
                <a:rPr lang="en-US" altLang="en-US" dirty="0">
                  <a:solidFill>
                    <a:srgbClr val="FF0000"/>
                  </a:solidFill>
                  <a:latin typeface="Times New Roman" panose="02020603050405020304" pitchFamily="18" charset="0"/>
                  <a:cs typeface="Times New Roman" panose="02020603050405020304" pitchFamily="18" charset="0"/>
                </a:rPr>
                <a:t>3</a:t>
              </a:r>
            </a:p>
          </p:txBody>
        </p:sp>
        <p:sp>
          <p:nvSpPr>
            <p:cNvPr id="18" name="Rectangle 17">
              <a:extLst>
                <a:ext uri="{FF2B5EF4-FFF2-40B4-BE49-F238E27FC236}">
                  <a16:creationId xmlns:a16="http://schemas.microsoft.com/office/drawing/2014/main" id="{69E55FF2-80D9-4E7A-B897-5D5680DDF73A}"/>
                </a:ext>
              </a:extLst>
            </p:cNvPr>
            <p:cNvSpPr/>
            <p:nvPr/>
          </p:nvSpPr>
          <p:spPr>
            <a:xfrm flipH="1">
              <a:off x="459259" y="3048000"/>
              <a:ext cx="296589" cy="461665"/>
            </a:xfrm>
            <a:prstGeom prst="rect">
              <a:avLst/>
            </a:prstGeom>
          </p:spPr>
          <p:txBody>
            <a:bodyPr wrap="square">
              <a:spAutoFit/>
            </a:bodyPr>
            <a:lstStyle/>
            <a:p>
              <a:pPr algn="ctr"/>
              <a:r>
                <a:rPr lang="en-US" altLang="en-US" dirty="0">
                  <a:solidFill>
                    <a:srgbClr val="0070C0"/>
                  </a:solidFill>
                  <a:latin typeface="Times New Roman" panose="02020603050405020304" pitchFamily="18" charset="0"/>
                  <a:cs typeface="Times New Roman" panose="02020603050405020304" pitchFamily="18" charset="0"/>
                </a:rPr>
                <a:t>6</a:t>
              </a:r>
            </a:p>
          </p:txBody>
        </p:sp>
        <p:sp>
          <p:nvSpPr>
            <p:cNvPr id="19" name="Rectangle 18">
              <a:extLst>
                <a:ext uri="{FF2B5EF4-FFF2-40B4-BE49-F238E27FC236}">
                  <a16:creationId xmlns:a16="http://schemas.microsoft.com/office/drawing/2014/main" id="{838BC16C-ED2A-4D37-98B3-FEE770C1C91E}"/>
                </a:ext>
              </a:extLst>
            </p:cNvPr>
            <p:cNvSpPr/>
            <p:nvPr/>
          </p:nvSpPr>
          <p:spPr>
            <a:xfrm flipH="1">
              <a:off x="228599" y="4505236"/>
              <a:ext cx="296589" cy="461665"/>
            </a:xfrm>
            <a:prstGeom prst="rect">
              <a:avLst/>
            </a:prstGeom>
          </p:spPr>
          <p:txBody>
            <a:bodyPr wrap="square">
              <a:spAutoFit/>
            </a:bodyPr>
            <a:lstStyle/>
            <a:p>
              <a:pPr algn="ctr"/>
              <a:r>
                <a:rPr lang="en-US" altLang="en-US" dirty="0">
                  <a:latin typeface="Times New Roman" panose="02020603050405020304" pitchFamily="18" charset="0"/>
                  <a:cs typeface="Times New Roman" panose="02020603050405020304" pitchFamily="18" charset="0"/>
                </a:rPr>
                <a:t>8</a:t>
              </a:r>
            </a:p>
          </p:txBody>
        </p:sp>
      </p:grpSp>
      <p:grpSp>
        <p:nvGrpSpPr>
          <p:cNvPr id="10" name="Group 9"/>
          <p:cNvGrpSpPr/>
          <p:nvPr/>
        </p:nvGrpSpPr>
        <p:grpSpPr>
          <a:xfrm>
            <a:off x="360073" y="2337764"/>
            <a:ext cx="3880704" cy="2667028"/>
            <a:chOff x="4869786" y="2358803"/>
            <a:chExt cx="3880704" cy="2667028"/>
          </a:xfrm>
        </p:grpSpPr>
        <p:pic>
          <p:nvPicPr>
            <p:cNvPr id="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92865" y="2358803"/>
              <a:ext cx="3857625" cy="266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13B265B0-B93B-483D-A680-573078F71831}"/>
                </a:ext>
              </a:extLst>
            </p:cNvPr>
            <p:cNvSpPr/>
            <p:nvPr/>
          </p:nvSpPr>
          <p:spPr>
            <a:xfrm flipH="1">
              <a:off x="4892865" y="2362200"/>
              <a:ext cx="296589" cy="461665"/>
            </a:xfrm>
            <a:prstGeom prst="rect">
              <a:avLst/>
            </a:prstGeom>
          </p:spPr>
          <p:txBody>
            <a:bodyPr wrap="square">
              <a:spAutoFit/>
            </a:bodyPr>
            <a:lstStyle/>
            <a:p>
              <a:pPr algn="ctr"/>
              <a:r>
                <a:rPr lang="en-US" altLang="en-US" dirty="0">
                  <a:solidFill>
                    <a:srgbClr val="FF0000"/>
                  </a:solidFill>
                  <a:latin typeface="Times New Roman" panose="02020603050405020304" pitchFamily="18" charset="0"/>
                  <a:cs typeface="Times New Roman" panose="02020603050405020304" pitchFamily="18" charset="0"/>
                </a:rPr>
                <a:t>2</a:t>
              </a:r>
            </a:p>
          </p:txBody>
        </p:sp>
        <p:sp>
          <p:nvSpPr>
            <p:cNvPr id="21" name="Rectangle 20">
              <a:extLst>
                <a:ext uri="{FF2B5EF4-FFF2-40B4-BE49-F238E27FC236}">
                  <a16:creationId xmlns:a16="http://schemas.microsoft.com/office/drawing/2014/main" id="{0417CE10-AC0C-4CA3-BF1B-544FB001F27E}"/>
                </a:ext>
              </a:extLst>
            </p:cNvPr>
            <p:cNvSpPr/>
            <p:nvPr/>
          </p:nvSpPr>
          <p:spPr>
            <a:xfrm flipH="1">
              <a:off x="4869786" y="3260861"/>
              <a:ext cx="296589" cy="461665"/>
            </a:xfrm>
            <a:prstGeom prst="rect">
              <a:avLst/>
            </a:prstGeom>
          </p:spPr>
          <p:txBody>
            <a:bodyPr wrap="square">
              <a:spAutoFit/>
            </a:bodyPr>
            <a:lstStyle/>
            <a:p>
              <a:pPr algn="ctr"/>
              <a:r>
                <a:rPr lang="en-US" altLang="en-US" dirty="0">
                  <a:solidFill>
                    <a:srgbClr val="0070C0"/>
                  </a:solidFill>
                  <a:latin typeface="Times New Roman" panose="02020603050405020304" pitchFamily="18" charset="0"/>
                  <a:cs typeface="Times New Roman" panose="02020603050405020304" pitchFamily="18" charset="0"/>
                </a:rPr>
                <a:t>4</a:t>
              </a:r>
            </a:p>
          </p:txBody>
        </p:sp>
        <p:sp>
          <p:nvSpPr>
            <p:cNvPr id="22" name="Rectangle 21">
              <a:extLst>
                <a:ext uri="{FF2B5EF4-FFF2-40B4-BE49-F238E27FC236}">
                  <a16:creationId xmlns:a16="http://schemas.microsoft.com/office/drawing/2014/main" id="{69176DBA-6994-4FB7-96DC-DE03B9B1DE49}"/>
                </a:ext>
              </a:extLst>
            </p:cNvPr>
            <p:cNvSpPr/>
            <p:nvPr/>
          </p:nvSpPr>
          <p:spPr>
            <a:xfrm flipH="1">
              <a:off x="4903265" y="3852052"/>
              <a:ext cx="296589" cy="461665"/>
            </a:xfrm>
            <a:prstGeom prst="rect">
              <a:avLst/>
            </a:prstGeom>
          </p:spPr>
          <p:txBody>
            <a:bodyPr wrap="square">
              <a:spAutoFit/>
            </a:bodyPr>
            <a:lstStyle/>
            <a:p>
              <a:pPr algn="ctr"/>
              <a:r>
                <a:rPr lang="en-US" altLang="en-US" dirty="0">
                  <a:latin typeface="Times New Roman" panose="02020603050405020304" pitchFamily="18" charset="0"/>
                  <a:cs typeface="Times New Roman" panose="02020603050405020304" pitchFamily="18" charset="0"/>
                </a:rPr>
                <a:t>7</a:t>
              </a:r>
            </a:p>
          </p:txBody>
        </p:sp>
      </p:grpSp>
    </p:spTree>
    <p:extLst>
      <p:ext uri="{BB962C8B-B14F-4D97-AF65-F5344CB8AC3E}">
        <p14:creationId xmlns:p14="http://schemas.microsoft.com/office/powerpoint/2010/main" val="1121305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sp>
        <p:nvSpPr>
          <p:cNvPr id="4" name="Slide Number Placeholder 3"/>
          <p:cNvSpPr>
            <a:spLocks noGrp="1"/>
          </p:cNvSpPr>
          <p:nvPr>
            <p:ph type="sldNum" sz="quarter" idx="4"/>
          </p:nvPr>
        </p:nvSpPr>
        <p:spPr/>
        <p:txBody>
          <a:bodyPr/>
          <a:lstStyle/>
          <a:p>
            <a:fld id="{179A9A4E-4C82-4D44-9372-C31BB3818094}" type="slidenum">
              <a:rPr lang="en-US" smtClean="0"/>
              <a:pPr/>
              <a:t>85</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Overall steps</a:t>
            </a:r>
            <a:endParaRPr lang="en-US" dirty="0"/>
          </a:p>
          <a:p>
            <a:endParaRPr lang="en-US" sz="1050" baseline="30000" dirty="0"/>
          </a:p>
        </p:txBody>
      </p:sp>
      <p:sp>
        <p:nvSpPr>
          <p:cNvPr id="27" name="TextBox 26"/>
          <p:cNvSpPr txBox="1"/>
          <p:nvPr/>
        </p:nvSpPr>
        <p:spPr>
          <a:xfrm>
            <a:off x="1143000" y="1524000"/>
            <a:ext cx="7172325" cy="3801041"/>
          </a:xfrm>
          <a:prstGeom prst="rect">
            <a:avLst/>
          </a:prstGeom>
          <a:noFill/>
        </p:spPr>
        <p:txBody>
          <a:bodyPr wrap="square" rtlCol="0">
            <a:spAutoFit/>
          </a:bodyPr>
          <a:lstStyle/>
          <a:p>
            <a:pPr lvl="0"/>
            <a:r>
              <a:rPr lang="en-US" sz="1800" b="1" i="1" dirty="0">
                <a:latin typeface="Times New Roman" panose="02020603050405020304" pitchFamily="18" charset="0"/>
                <a:cs typeface="Times New Roman" panose="02020603050405020304" pitchFamily="18" charset="0"/>
              </a:rPr>
              <a:t>Step I -- </a:t>
            </a:r>
            <a:r>
              <a:rPr lang="en-US" sz="1800" dirty="0">
                <a:latin typeface="Times New Roman" panose="02020603050405020304" pitchFamily="18" charset="0"/>
                <a:cs typeface="Times New Roman" panose="02020603050405020304" pitchFamily="18" charset="0"/>
              </a:rPr>
              <a:t>Extract the topology based on the provided distribution system map and Milsoft model,</a:t>
            </a:r>
          </a:p>
          <a:p>
            <a:r>
              <a:rPr lang="en-US" sz="1800" b="1" i="1" dirty="0">
                <a:latin typeface="Times New Roman" panose="02020603050405020304" pitchFamily="18" charset="0"/>
                <a:cs typeface="Times New Roman" panose="02020603050405020304" pitchFamily="18" charset="0"/>
              </a:rPr>
              <a:t>Step II -- </a:t>
            </a:r>
            <a:r>
              <a:rPr lang="en-US" sz="1800" dirty="0">
                <a:latin typeface="Times New Roman" panose="02020603050405020304" pitchFamily="18" charset="0"/>
                <a:cs typeface="Times New Roman" panose="02020603050405020304" pitchFamily="18" charset="0"/>
              </a:rPr>
              <a:t>Determine the connection between customers and distribution transformers using geographic information, and aggregate individual loads to spot loads,</a:t>
            </a:r>
          </a:p>
          <a:p>
            <a:r>
              <a:rPr lang="en-US" sz="1800" b="1" i="1" dirty="0">
                <a:latin typeface="Times New Roman" panose="02020603050405020304" pitchFamily="18" charset="0"/>
                <a:cs typeface="Times New Roman" panose="02020603050405020304" pitchFamily="18" charset="0"/>
              </a:rPr>
              <a:t>Step III -- </a:t>
            </a:r>
            <a:r>
              <a:rPr lang="en-US" sz="1800" dirty="0">
                <a:latin typeface="Times New Roman" panose="02020603050405020304" pitchFamily="18" charset="0"/>
                <a:cs typeface="Times New Roman" panose="02020603050405020304" pitchFamily="18" charset="0"/>
              </a:rPr>
              <a:t>Collect device information based on the provided distribution system map and Milsoft model, and built models for all devices using </a:t>
            </a:r>
            <a:r>
              <a:rPr lang="en-US" sz="1800" dirty="0" err="1">
                <a:latin typeface="Times New Roman" panose="02020603050405020304" pitchFamily="18" charset="0"/>
                <a:cs typeface="Times New Roman" panose="02020603050405020304" pitchFamily="18" charset="0"/>
              </a:rPr>
              <a:t>OpenDSS</a:t>
            </a:r>
            <a:r>
              <a:rPr lang="en-US" sz="1800" dirty="0">
                <a:latin typeface="Times New Roman" panose="02020603050405020304" pitchFamily="18" charset="0"/>
                <a:cs typeface="Times New Roman" panose="02020603050405020304" pitchFamily="18" charset="0"/>
              </a:rPr>
              <a:t>,</a:t>
            </a:r>
          </a:p>
          <a:p>
            <a:r>
              <a:rPr lang="en-US" sz="1800" b="1" i="1" dirty="0">
                <a:latin typeface="Times New Roman" panose="02020603050405020304" pitchFamily="18" charset="0"/>
                <a:cs typeface="Times New Roman" panose="02020603050405020304" pitchFamily="18" charset="0"/>
              </a:rPr>
              <a:t>Step VI-- </a:t>
            </a:r>
            <a:r>
              <a:rPr lang="en-US" sz="1800" dirty="0">
                <a:latin typeface="Times New Roman" panose="02020603050405020304" pitchFamily="18" charset="0"/>
                <a:cs typeface="Times New Roman" panose="02020603050405020304" pitchFamily="18" charset="0"/>
              </a:rPr>
              <a:t>Build the </a:t>
            </a:r>
            <a:r>
              <a:rPr lang="en-US" sz="1800" dirty="0" err="1">
                <a:latin typeface="Times New Roman" panose="02020603050405020304" pitchFamily="18" charset="0"/>
                <a:cs typeface="Times New Roman" panose="02020603050405020304" pitchFamily="18" charset="0"/>
              </a:rPr>
              <a:t>Matlab-OpenDSS</a:t>
            </a:r>
            <a:r>
              <a:rPr lang="en-US" sz="1800" dirty="0">
                <a:latin typeface="Times New Roman" panose="02020603050405020304" pitchFamily="18" charset="0"/>
                <a:cs typeface="Times New Roman" panose="02020603050405020304" pitchFamily="18" charset="0"/>
              </a:rPr>
              <a:t> interface,</a:t>
            </a:r>
          </a:p>
          <a:p>
            <a:pPr lvl="0"/>
            <a:r>
              <a:rPr lang="en-US" sz="1800" b="1" i="1" dirty="0">
                <a:solidFill>
                  <a:srgbClr val="000000"/>
                </a:solidFill>
                <a:latin typeface="Times New Roman" panose="02020603050405020304" pitchFamily="18" charset="0"/>
                <a:cs typeface="Times New Roman" panose="02020603050405020304" pitchFamily="18" charset="0"/>
              </a:rPr>
              <a:t>Step V -- </a:t>
            </a:r>
            <a:r>
              <a:rPr lang="en-US" sz="1800" dirty="0">
                <a:solidFill>
                  <a:srgbClr val="000000"/>
                </a:solidFill>
                <a:latin typeface="Times New Roman" panose="02020603050405020304" pitchFamily="18" charset="0"/>
                <a:cs typeface="Times New Roman" panose="02020603050405020304" pitchFamily="18" charset="0"/>
              </a:rPr>
              <a:t>Perform time-series power flow analysis.</a:t>
            </a:r>
          </a:p>
          <a:p>
            <a:pPr lvl="0"/>
            <a:endParaRPr lang="en-US" sz="1800" dirty="0">
              <a:solidFill>
                <a:srgbClr val="000000"/>
              </a:solidFill>
              <a:latin typeface="Times New Roman" panose="02020603050405020304" pitchFamily="18" charset="0"/>
              <a:cs typeface="Times New Roman" panose="02020603050405020304" pitchFamily="18" charset="0"/>
            </a:endParaRPr>
          </a:p>
          <a:p>
            <a:pPr lvl="0"/>
            <a:r>
              <a:rPr lang="en-US" sz="1800" dirty="0">
                <a:solidFill>
                  <a:srgbClr val="000000"/>
                </a:solidFill>
                <a:latin typeface="Times New Roman" panose="02020603050405020304" pitchFamily="18" charset="0"/>
                <a:cs typeface="Times New Roman" panose="02020603050405020304" pitchFamily="18" charset="0"/>
              </a:rPr>
              <a:t>* We choose three typical feeders to develop a distribution system model using </a:t>
            </a:r>
            <a:r>
              <a:rPr lang="en-US" sz="1800" dirty="0" err="1">
                <a:solidFill>
                  <a:srgbClr val="000000"/>
                </a:solidFill>
                <a:latin typeface="Times New Roman" panose="02020603050405020304" pitchFamily="18" charset="0"/>
                <a:cs typeface="Times New Roman" panose="02020603050405020304" pitchFamily="18" charset="0"/>
              </a:rPr>
              <a:t>OpenDSS</a:t>
            </a:r>
            <a:r>
              <a:rPr lang="en-US" sz="1800" dirty="0">
                <a:solidFill>
                  <a:srgbClr val="000000"/>
                </a:solidFill>
                <a:latin typeface="Times New Roman" panose="02020603050405020304" pitchFamily="18" charset="0"/>
                <a:cs typeface="Times New Roman" panose="02020603050405020304" pitchFamily="18" charset="0"/>
              </a:rPr>
              <a:t>.</a:t>
            </a:r>
            <a:endParaRPr lang="en-US" sz="1800" dirty="0"/>
          </a:p>
          <a:p>
            <a:endParaRPr lang="en-US" sz="1050" baseline="30000" dirty="0"/>
          </a:p>
        </p:txBody>
      </p:sp>
    </p:spTree>
    <p:extLst>
      <p:ext uri="{BB962C8B-B14F-4D97-AF65-F5344CB8AC3E}">
        <p14:creationId xmlns:p14="http://schemas.microsoft.com/office/powerpoint/2010/main" val="5793619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sp>
        <p:nvSpPr>
          <p:cNvPr id="4" name="Slide Number Placeholder 3"/>
          <p:cNvSpPr>
            <a:spLocks noGrp="1"/>
          </p:cNvSpPr>
          <p:nvPr>
            <p:ph type="sldNum" sz="quarter" idx="4"/>
          </p:nvPr>
        </p:nvSpPr>
        <p:spPr/>
        <p:txBody>
          <a:bodyPr/>
          <a:lstStyle/>
          <a:p>
            <a:fld id="{179A9A4E-4C82-4D44-9372-C31BB3818094}" type="slidenum">
              <a:rPr lang="en-US" smtClean="0"/>
              <a:pPr/>
              <a:t>86</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Topology</a:t>
            </a:r>
            <a:endParaRPr lang="en-US" dirty="0"/>
          </a:p>
          <a:p>
            <a:endParaRPr lang="en-US" sz="1050" baseline="300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4670" y="2036764"/>
            <a:ext cx="4939330" cy="3487207"/>
          </a:xfrm>
          <a:prstGeom prst="rect">
            <a:avLst/>
          </a:prstGeom>
        </p:spPr>
      </p:pic>
      <p:sp>
        <p:nvSpPr>
          <p:cNvPr id="3" name="Right Arrow 2"/>
          <p:cNvSpPr/>
          <p:nvPr/>
        </p:nvSpPr>
        <p:spPr bwMode="auto">
          <a:xfrm>
            <a:off x="3525140" y="3551768"/>
            <a:ext cx="665860" cy="4572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6" name="Rectangle 5"/>
          <p:cNvSpPr/>
          <p:nvPr/>
        </p:nvSpPr>
        <p:spPr>
          <a:xfrm>
            <a:off x="3407483" y="2774711"/>
            <a:ext cx="828675" cy="738664"/>
          </a:xfrm>
          <a:prstGeom prst="rect">
            <a:avLst/>
          </a:prstGeom>
        </p:spPr>
        <p:txBody>
          <a:bodyPr wrap="square">
            <a:spAutoFit/>
          </a:bodyPr>
          <a:lstStyle/>
          <a:p>
            <a:pPr algn="ctr"/>
            <a:r>
              <a:rPr lang="en-US" sz="1400" dirty="0">
                <a:solidFill>
                  <a:srgbClr val="000000"/>
                </a:solidFill>
                <a:latin typeface="Times New Roman" panose="02020603050405020304" pitchFamily="18" charset="0"/>
                <a:cs typeface="Times New Roman" panose="02020603050405020304" pitchFamily="18" charset="0"/>
              </a:rPr>
              <a:t>Choose 3 typical feeders</a:t>
            </a:r>
            <a:endParaRPr lang="en-US" sz="1400" dirty="0"/>
          </a:p>
        </p:txBody>
      </p:sp>
      <p:sp>
        <p:nvSpPr>
          <p:cNvPr id="14" name="Rectangle 13"/>
          <p:cNvSpPr/>
          <p:nvPr/>
        </p:nvSpPr>
        <p:spPr>
          <a:xfrm>
            <a:off x="43076" y="5818333"/>
            <a:ext cx="3364407" cy="200055"/>
          </a:xfrm>
          <a:prstGeom prst="rect">
            <a:avLst/>
          </a:prstGeom>
        </p:spPr>
        <p:txBody>
          <a:bodyPr wrap="square">
            <a:spAutoFit/>
          </a:bodyPr>
          <a:lstStyle/>
          <a:p>
            <a:r>
              <a:rPr lang="en-US" sz="700" dirty="0">
                <a:hlinkClick r:id="rId4"/>
              </a:rPr>
              <a:t>https://www.milsoft.com/utility-solutions/upgrades/engineering-analysis-windmil</a:t>
            </a:r>
            <a:endParaRPr lang="en-US" sz="700" dirty="0"/>
          </a:p>
        </p:txBody>
      </p:sp>
      <p:sp>
        <p:nvSpPr>
          <p:cNvPr id="9" name="Content Placeholder 8">
            <a:extLst>
              <a:ext uri="{FF2B5EF4-FFF2-40B4-BE49-F238E27FC236}">
                <a16:creationId xmlns:a16="http://schemas.microsoft.com/office/drawing/2014/main" id="{2A3C685A-B1F6-EB4A-9439-52DA307E606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948477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986" y="1219812"/>
            <a:ext cx="8104414" cy="4771142"/>
          </a:xfrm>
          <a:prstGeom prst="rect">
            <a:avLst/>
          </a:prstGeom>
        </p:spPr>
      </p:pic>
      <p:sp>
        <p:nvSpPr>
          <p:cNvPr id="4" name="Slide Number Placeholder 3"/>
          <p:cNvSpPr>
            <a:spLocks noGrp="1"/>
          </p:cNvSpPr>
          <p:nvPr>
            <p:ph type="sldNum" sz="quarter" idx="4"/>
          </p:nvPr>
        </p:nvSpPr>
        <p:spPr/>
        <p:txBody>
          <a:bodyPr/>
          <a:lstStyle/>
          <a:p>
            <a:fld id="{179A9A4E-4C82-4D44-9372-C31BB3818094}" type="slidenum">
              <a:rPr lang="en-US" smtClean="0"/>
              <a:pPr/>
              <a:t>87</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grpSp>
        <p:nvGrpSpPr>
          <p:cNvPr id="15" name="Group 14"/>
          <p:cNvGrpSpPr/>
          <p:nvPr/>
        </p:nvGrpSpPr>
        <p:grpSpPr>
          <a:xfrm>
            <a:off x="381000" y="1442211"/>
            <a:ext cx="3048000" cy="1828800"/>
            <a:chOff x="-381000" y="1338303"/>
            <a:chExt cx="3048000" cy="1828800"/>
          </a:xfrm>
        </p:grpSpPr>
        <p:sp>
          <p:nvSpPr>
            <p:cNvPr id="6" name="Rectangle 5"/>
            <p:cNvSpPr/>
            <p:nvPr/>
          </p:nvSpPr>
          <p:spPr bwMode="auto">
            <a:xfrm>
              <a:off x="-381000" y="1338303"/>
              <a:ext cx="3048000" cy="1828800"/>
            </a:xfrm>
            <a:prstGeom prst="rect">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2" name="Rectangle 11"/>
            <p:cNvSpPr/>
            <p:nvPr/>
          </p:nvSpPr>
          <p:spPr>
            <a:xfrm>
              <a:off x="1604196" y="2727744"/>
              <a:ext cx="931537" cy="338554"/>
            </a:xfrm>
            <a:prstGeom prst="rect">
              <a:avLst/>
            </a:prstGeom>
          </p:spPr>
          <p:txBody>
            <a:bodyPr wrap="none">
              <a:spAutoFit/>
            </a:bodyPr>
            <a:lstStyle/>
            <a:p>
              <a:r>
                <a:rPr lang="en-US" sz="1600" dirty="0">
                  <a:solidFill>
                    <a:srgbClr val="FF0000"/>
                  </a:solidFill>
                </a:rPr>
                <a:t>Feeder A</a:t>
              </a:r>
            </a:p>
          </p:txBody>
        </p:sp>
      </p:grpSp>
      <p:grpSp>
        <p:nvGrpSpPr>
          <p:cNvPr id="16" name="Group 15"/>
          <p:cNvGrpSpPr/>
          <p:nvPr/>
        </p:nvGrpSpPr>
        <p:grpSpPr>
          <a:xfrm>
            <a:off x="381000" y="3395703"/>
            <a:ext cx="3429000" cy="2595252"/>
            <a:chOff x="381000" y="3395703"/>
            <a:chExt cx="3429000" cy="2595252"/>
          </a:xfrm>
        </p:grpSpPr>
        <p:sp>
          <p:nvSpPr>
            <p:cNvPr id="9" name="Rectangle 8"/>
            <p:cNvSpPr/>
            <p:nvPr/>
          </p:nvSpPr>
          <p:spPr bwMode="auto">
            <a:xfrm>
              <a:off x="381000" y="3395703"/>
              <a:ext cx="3429000" cy="2595252"/>
            </a:xfrm>
            <a:prstGeom prst="rect">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3" name="Rectangle 12"/>
            <p:cNvSpPr/>
            <p:nvPr/>
          </p:nvSpPr>
          <p:spPr>
            <a:xfrm>
              <a:off x="762000" y="5527709"/>
              <a:ext cx="931537" cy="338554"/>
            </a:xfrm>
            <a:prstGeom prst="rect">
              <a:avLst/>
            </a:prstGeom>
          </p:spPr>
          <p:txBody>
            <a:bodyPr wrap="none">
              <a:spAutoFit/>
            </a:bodyPr>
            <a:lstStyle/>
            <a:p>
              <a:r>
                <a:rPr lang="en-US" sz="1600" dirty="0">
                  <a:solidFill>
                    <a:srgbClr val="FF0000"/>
                  </a:solidFill>
                </a:rPr>
                <a:t>Feeder B</a:t>
              </a:r>
            </a:p>
          </p:txBody>
        </p:sp>
      </p:grpSp>
      <p:grpSp>
        <p:nvGrpSpPr>
          <p:cNvPr id="17" name="Group 16"/>
          <p:cNvGrpSpPr/>
          <p:nvPr/>
        </p:nvGrpSpPr>
        <p:grpSpPr>
          <a:xfrm>
            <a:off x="3962400" y="1212579"/>
            <a:ext cx="4800600" cy="4778375"/>
            <a:chOff x="3962400" y="1212579"/>
            <a:chExt cx="4800600" cy="4778375"/>
          </a:xfrm>
        </p:grpSpPr>
        <p:sp>
          <p:nvSpPr>
            <p:cNvPr id="11" name="Rectangle 10"/>
            <p:cNvSpPr/>
            <p:nvPr/>
          </p:nvSpPr>
          <p:spPr bwMode="auto">
            <a:xfrm>
              <a:off x="3962400" y="1212579"/>
              <a:ext cx="4800600" cy="4778375"/>
            </a:xfrm>
            <a:prstGeom prst="rect">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4" name="Rectangle 13"/>
            <p:cNvSpPr/>
            <p:nvPr/>
          </p:nvSpPr>
          <p:spPr>
            <a:xfrm>
              <a:off x="7514133" y="2133600"/>
              <a:ext cx="931537" cy="338554"/>
            </a:xfrm>
            <a:prstGeom prst="rect">
              <a:avLst/>
            </a:prstGeom>
          </p:spPr>
          <p:txBody>
            <a:bodyPr wrap="none">
              <a:spAutoFit/>
            </a:bodyPr>
            <a:lstStyle/>
            <a:p>
              <a:r>
                <a:rPr lang="en-US" sz="1600" dirty="0">
                  <a:solidFill>
                    <a:srgbClr val="FF0000"/>
                  </a:solidFill>
                </a:rPr>
                <a:t>Feeder C</a:t>
              </a:r>
            </a:p>
          </p:txBody>
        </p:sp>
      </p:grpSp>
      <p:grpSp>
        <p:nvGrpSpPr>
          <p:cNvPr id="20" name="Group 19"/>
          <p:cNvGrpSpPr/>
          <p:nvPr/>
        </p:nvGrpSpPr>
        <p:grpSpPr>
          <a:xfrm>
            <a:off x="3152746" y="1108565"/>
            <a:ext cx="1038254" cy="928823"/>
            <a:chOff x="-735313" y="2496264"/>
            <a:chExt cx="1053494" cy="448351"/>
          </a:xfrm>
        </p:grpSpPr>
        <p:sp>
          <p:nvSpPr>
            <p:cNvPr id="18" name="Rectangle 17"/>
            <p:cNvSpPr/>
            <p:nvPr/>
          </p:nvSpPr>
          <p:spPr bwMode="auto">
            <a:xfrm>
              <a:off x="-735312" y="2529850"/>
              <a:ext cx="988889" cy="414765"/>
            </a:xfrm>
            <a:prstGeom prst="rect">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9" name="Rectangle 18"/>
            <p:cNvSpPr/>
            <p:nvPr/>
          </p:nvSpPr>
          <p:spPr>
            <a:xfrm>
              <a:off x="-735313" y="2496264"/>
              <a:ext cx="1053494" cy="338554"/>
            </a:xfrm>
            <a:prstGeom prst="rect">
              <a:avLst/>
            </a:prstGeom>
          </p:spPr>
          <p:txBody>
            <a:bodyPr wrap="none">
              <a:spAutoFit/>
            </a:bodyPr>
            <a:lstStyle/>
            <a:p>
              <a:r>
                <a:rPr lang="en-US" sz="1600" dirty="0">
                  <a:solidFill>
                    <a:srgbClr val="FF0000"/>
                  </a:solidFill>
                </a:rPr>
                <a:t>Substation</a:t>
              </a:r>
            </a:p>
          </p:txBody>
        </p:sp>
      </p:grpSp>
      <p:sp>
        <p:nvSpPr>
          <p:cNvPr id="22" name="Oval 21"/>
          <p:cNvSpPr/>
          <p:nvPr/>
        </p:nvSpPr>
        <p:spPr bwMode="auto">
          <a:xfrm>
            <a:off x="3328974" y="1311280"/>
            <a:ext cx="457200" cy="533400"/>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nvGrpSpPr>
          <p:cNvPr id="31" name="Group 30"/>
          <p:cNvGrpSpPr/>
          <p:nvPr/>
        </p:nvGrpSpPr>
        <p:grpSpPr>
          <a:xfrm>
            <a:off x="501650" y="1498431"/>
            <a:ext cx="5930900" cy="2819400"/>
            <a:chOff x="533400" y="1524000"/>
            <a:chExt cx="5930900" cy="2819400"/>
          </a:xfrm>
        </p:grpSpPr>
        <p:sp>
          <p:nvSpPr>
            <p:cNvPr id="23" name="Oval 22"/>
            <p:cNvSpPr/>
            <p:nvPr/>
          </p:nvSpPr>
          <p:spPr bwMode="auto">
            <a:xfrm>
              <a:off x="533400" y="1524000"/>
              <a:ext cx="228600" cy="320680"/>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4" name="Oval 23"/>
            <p:cNvSpPr/>
            <p:nvPr/>
          </p:nvSpPr>
          <p:spPr bwMode="auto">
            <a:xfrm>
              <a:off x="3352800" y="1763318"/>
              <a:ext cx="433373" cy="192609"/>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5" name="Oval 24"/>
            <p:cNvSpPr/>
            <p:nvPr/>
          </p:nvSpPr>
          <p:spPr bwMode="auto">
            <a:xfrm>
              <a:off x="3467100" y="1997596"/>
              <a:ext cx="228600" cy="228696"/>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6" name="Oval 25"/>
            <p:cNvSpPr/>
            <p:nvPr/>
          </p:nvSpPr>
          <p:spPr bwMode="auto">
            <a:xfrm>
              <a:off x="762000" y="4114800"/>
              <a:ext cx="228600" cy="228600"/>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7" name="Oval 26"/>
            <p:cNvSpPr/>
            <p:nvPr/>
          </p:nvSpPr>
          <p:spPr bwMode="auto">
            <a:xfrm>
              <a:off x="938212" y="4038600"/>
              <a:ext cx="228600" cy="152400"/>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8" name="Oval 27"/>
            <p:cNvSpPr/>
            <p:nvPr/>
          </p:nvSpPr>
          <p:spPr bwMode="auto">
            <a:xfrm>
              <a:off x="1585912" y="4114800"/>
              <a:ext cx="228600" cy="228600"/>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9" name="Oval 28"/>
            <p:cNvSpPr/>
            <p:nvPr/>
          </p:nvSpPr>
          <p:spPr bwMode="auto">
            <a:xfrm>
              <a:off x="6089650" y="3601766"/>
              <a:ext cx="228600" cy="228600"/>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0" name="Oval 29"/>
            <p:cNvSpPr/>
            <p:nvPr/>
          </p:nvSpPr>
          <p:spPr bwMode="auto">
            <a:xfrm>
              <a:off x="6235700" y="3187615"/>
              <a:ext cx="228600" cy="228600"/>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grpSp>
        <p:nvGrpSpPr>
          <p:cNvPr id="34" name="Group 33"/>
          <p:cNvGrpSpPr/>
          <p:nvPr/>
        </p:nvGrpSpPr>
        <p:grpSpPr>
          <a:xfrm>
            <a:off x="3130854" y="3395703"/>
            <a:ext cx="3727146" cy="1143027"/>
            <a:chOff x="3130854" y="3395703"/>
            <a:chExt cx="3727146" cy="1143027"/>
          </a:xfrm>
        </p:grpSpPr>
        <p:sp>
          <p:nvSpPr>
            <p:cNvPr id="32" name="Oval 31"/>
            <p:cNvSpPr/>
            <p:nvPr/>
          </p:nvSpPr>
          <p:spPr bwMode="auto">
            <a:xfrm>
              <a:off x="6553200" y="3395703"/>
              <a:ext cx="304800" cy="256920"/>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3" name="Oval 32"/>
            <p:cNvSpPr/>
            <p:nvPr/>
          </p:nvSpPr>
          <p:spPr bwMode="auto">
            <a:xfrm>
              <a:off x="3130854" y="4281810"/>
              <a:ext cx="304800" cy="256920"/>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grpSp>
        <p:nvGrpSpPr>
          <p:cNvPr id="56" name="Group 55"/>
          <p:cNvGrpSpPr/>
          <p:nvPr/>
        </p:nvGrpSpPr>
        <p:grpSpPr>
          <a:xfrm>
            <a:off x="2471907" y="1737749"/>
            <a:ext cx="3492605" cy="3630617"/>
            <a:chOff x="2471907" y="1737749"/>
            <a:chExt cx="3492605" cy="3630617"/>
          </a:xfrm>
        </p:grpSpPr>
        <p:sp>
          <p:nvSpPr>
            <p:cNvPr id="35" name="Rectangle 34"/>
            <p:cNvSpPr/>
            <p:nvPr/>
          </p:nvSpPr>
          <p:spPr>
            <a:xfrm>
              <a:off x="2886230" y="2647188"/>
              <a:ext cx="1491114" cy="338554"/>
            </a:xfrm>
            <a:prstGeom prst="rect">
              <a:avLst/>
            </a:prstGeom>
          </p:spPr>
          <p:txBody>
            <a:bodyPr wrap="none">
              <a:spAutoFit/>
            </a:bodyPr>
            <a:lstStyle/>
            <a:p>
              <a:r>
                <a:rPr lang="en-US" sz="1600" dirty="0">
                  <a:solidFill>
                    <a:srgbClr val="FF0000"/>
                  </a:solidFill>
                </a:rPr>
                <a:t>Overhead Lines</a:t>
              </a:r>
            </a:p>
          </p:txBody>
        </p:sp>
        <p:sp>
          <p:nvSpPr>
            <p:cNvPr id="36" name="Rectangle 35"/>
            <p:cNvSpPr/>
            <p:nvPr/>
          </p:nvSpPr>
          <p:spPr>
            <a:xfrm>
              <a:off x="4077970" y="4648200"/>
              <a:ext cx="1886542" cy="338554"/>
            </a:xfrm>
            <a:prstGeom prst="rect">
              <a:avLst/>
            </a:prstGeom>
          </p:spPr>
          <p:txBody>
            <a:bodyPr wrap="none">
              <a:spAutoFit/>
            </a:bodyPr>
            <a:lstStyle/>
            <a:p>
              <a:r>
                <a:rPr lang="en-US" sz="1600" dirty="0">
                  <a:solidFill>
                    <a:srgbClr val="FF0000"/>
                  </a:solidFill>
                </a:rPr>
                <a:t>Underground Cables</a:t>
              </a:r>
            </a:p>
          </p:txBody>
        </p:sp>
        <p:cxnSp>
          <p:nvCxnSpPr>
            <p:cNvPr id="39" name="Straight Arrow Connector 38"/>
            <p:cNvCxnSpPr/>
            <p:nvPr/>
          </p:nvCxnSpPr>
          <p:spPr bwMode="auto">
            <a:xfrm flipV="1">
              <a:off x="4238653" y="2541011"/>
              <a:ext cx="295247" cy="202189"/>
            </a:xfrm>
            <a:prstGeom prst="straightConnector1">
              <a:avLst/>
            </a:prstGeom>
            <a:solidFill>
              <a:schemeClr val="accent1"/>
            </a:solidFill>
            <a:ln w="12700" cap="flat" cmpd="sng" algn="ctr">
              <a:solidFill>
                <a:srgbClr val="FF0000"/>
              </a:solidFill>
              <a:prstDash val="solid"/>
              <a:round/>
              <a:headEnd type="none" w="med" len="med"/>
              <a:tailEnd type="triangle" w="lg" len="lg"/>
            </a:ln>
            <a:effectLst/>
          </p:spPr>
        </p:cxnSp>
        <p:cxnSp>
          <p:nvCxnSpPr>
            <p:cNvPr id="41" name="Straight Arrow Connector 40"/>
            <p:cNvCxnSpPr/>
            <p:nvPr/>
          </p:nvCxnSpPr>
          <p:spPr bwMode="auto">
            <a:xfrm flipH="1" flipV="1">
              <a:off x="2471907" y="1737749"/>
              <a:ext cx="518217" cy="918588"/>
            </a:xfrm>
            <a:prstGeom prst="straightConnector1">
              <a:avLst/>
            </a:prstGeom>
            <a:solidFill>
              <a:schemeClr val="accent1"/>
            </a:solidFill>
            <a:ln w="12700" cap="flat" cmpd="sng" algn="ctr">
              <a:solidFill>
                <a:srgbClr val="FF0000"/>
              </a:solidFill>
              <a:prstDash val="solid"/>
              <a:round/>
              <a:headEnd type="none" w="med" len="med"/>
              <a:tailEnd type="triangle" w="lg" len="lg"/>
            </a:ln>
            <a:effectLst/>
          </p:spPr>
        </p:cxnSp>
        <p:cxnSp>
          <p:nvCxnSpPr>
            <p:cNvPr id="44" name="Straight Arrow Connector 43"/>
            <p:cNvCxnSpPr/>
            <p:nvPr/>
          </p:nvCxnSpPr>
          <p:spPr bwMode="auto">
            <a:xfrm flipH="1">
              <a:off x="3037449" y="2992975"/>
              <a:ext cx="467587" cy="808707"/>
            </a:xfrm>
            <a:prstGeom prst="straightConnector1">
              <a:avLst/>
            </a:prstGeom>
            <a:solidFill>
              <a:schemeClr val="accent1"/>
            </a:solidFill>
            <a:ln w="12700" cap="flat" cmpd="sng" algn="ctr">
              <a:solidFill>
                <a:srgbClr val="FF0000"/>
              </a:solidFill>
              <a:prstDash val="solid"/>
              <a:round/>
              <a:headEnd type="none" w="med" len="med"/>
              <a:tailEnd type="triangle" w="lg" len="lg"/>
            </a:ln>
            <a:effectLst/>
          </p:spPr>
        </p:cxnSp>
        <p:cxnSp>
          <p:nvCxnSpPr>
            <p:cNvPr id="47" name="Straight Arrow Connector 46"/>
            <p:cNvCxnSpPr/>
            <p:nvPr/>
          </p:nvCxnSpPr>
          <p:spPr bwMode="auto">
            <a:xfrm flipH="1">
              <a:off x="3129608" y="4920342"/>
              <a:ext cx="1046682" cy="448024"/>
            </a:xfrm>
            <a:prstGeom prst="straightConnector1">
              <a:avLst/>
            </a:prstGeom>
            <a:solidFill>
              <a:schemeClr val="accent1"/>
            </a:solidFill>
            <a:ln w="12700" cap="flat" cmpd="sng" algn="ctr">
              <a:solidFill>
                <a:srgbClr val="FF0000"/>
              </a:solidFill>
              <a:prstDash val="solid"/>
              <a:round/>
              <a:headEnd type="none" w="med" len="med"/>
              <a:tailEnd type="triangle" w="lg" len="lg"/>
            </a:ln>
            <a:effectLst/>
          </p:spPr>
        </p:cxnSp>
        <p:cxnSp>
          <p:nvCxnSpPr>
            <p:cNvPr id="50" name="Straight Arrow Connector 49"/>
            <p:cNvCxnSpPr/>
            <p:nvPr/>
          </p:nvCxnSpPr>
          <p:spPr bwMode="auto">
            <a:xfrm>
              <a:off x="4947806" y="4920342"/>
              <a:ext cx="233794" cy="224012"/>
            </a:xfrm>
            <a:prstGeom prst="straightConnector1">
              <a:avLst/>
            </a:prstGeom>
            <a:solidFill>
              <a:schemeClr val="accent1"/>
            </a:solidFill>
            <a:ln w="12700" cap="flat" cmpd="sng" algn="ctr">
              <a:solidFill>
                <a:srgbClr val="FF0000"/>
              </a:solidFill>
              <a:prstDash val="solid"/>
              <a:round/>
              <a:headEnd type="none" w="med" len="med"/>
              <a:tailEnd type="triangle" w="lg" len="lg"/>
            </a:ln>
            <a:effectLst/>
          </p:spPr>
        </p:cxnSp>
        <p:cxnSp>
          <p:nvCxnSpPr>
            <p:cNvPr id="53" name="Straight Arrow Connector 52"/>
            <p:cNvCxnSpPr/>
            <p:nvPr/>
          </p:nvCxnSpPr>
          <p:spPr bwMode="auto">
            <a:xfrm flipV="1">
              <a:off x="4871606" y="4372563"/>
              <a:ext cx="233794" cy="380150"/>
            </a:xfrm>
            <a:prstGeom prst="straightConnector1">
              <a:avLst/>
            </a:prstGeom>
            <a:solidFill>
              <a:schemeClr val="accent1"/>
            </a:solidFill>
            <a:ln w="12700" cap="flat" cmpd="sng" algn="ctr">
              <a:solidFill>
                <a:srgbClr val="FF0000"/>
              </a:solidFill>
              <a:prstDash val="solid"/>
              <a:round/>
              <a:headEnd type="none" w="med" len="med"/>
              <a:tailEnd type="triangle" w="lg" len="lg"/>
            </a:ln>
            <a:effectLst/>
          </p:spPr>
        </p:cxnSp>
      </p:grpSp>
      <p:grpSp>
        <p:nvGrpSpPr>
          <p:cNvPr id="63" name="Group 62"/>
          <p:cNvGrpSpPr/>
          <p:nvPr/>
        </p:nvGrpSpPr>
        <p:grpSpPr>
          <a:xfrm>
            <a:off x="1985735" y="2332926"/>
            <a:ext cx="1521659" cy="1392436"/>
            <a:chOff x="2762694" y="2421768"/>
            <a:chExt cx="1521659" cy="1392436"/>
          </a:xfrm>
        </p:grpSpPr>
        <p:pic>
          <p:nvPicPr>
            <p:cNvPr id="59" name="Picture 58"/>
            <p:cNvPicPr>
              <a:picLocks noChangeAspect="1"/>
            </p:cNvPicPr>
            <p:nvPr/>
          </p:nvPicPr>
          <p:blipFill>
            <a:blip r:embed="rId4"/>
            <a:stretch>
              <a:fillRect/>
            </a:stretch>
          </p:blipFill>
          <p:spPr>
            <a:xfrm>
              <a:off x="2762694" y="2421768"/>
              <a:ext cx="1521659" cy="1021040"/>
            </a:xfrm>
            <a:prstGeom prst="rect">
              <a:avLst/>
            </a:prstGeom>
          </p:spPr>
        </p:pic>
        <p:cxnSp>
          <p:nvCxnSpPr>
            <p:cNvPr id="60" name="Straight Arrow Connector 59"/>
            <p:cNvCxnSpPr/>
            <p:nvPr/>
          </p:nvCxnSpPr>
          <p:spPr bwMode="auto">
            <a:xfrm flipH="1" flipV="1">
              <a:off x="3663189" y="3456033"/>
              <a:ext cx="30569" cy="358171"/>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grpSp>
      <p:sp>
        <p:nvSpPr>
          <p:cNvPr id="45" name="TextBox 44"/>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Topology</a:t>
            </a:r>
            <a:endParaRPr lang="en-US" dirty="0"/>
          </a:p>
          <a:p>
            <a:endParaRPr lang="en-US" sz="1050" baseline="30000" dirty="0"/>
          </a:p>
        </p:txBody>
      </p:sp>
      <p:sp>
        <p:nvSpPr>
          <p:cNvPr id="46"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spTree>
    <p:extLst>
      <p:ext uri="{BB962C8B-B14F-4D97-AF65-F5344CB8AC3E}">
        <p14:creationId xmlns:p14="http://schemas.microsoft.com/office/powerpoint/2010/main" val="62865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3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3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5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sp>
        <p:nvSpPr>
          <p:cNvPr id="4" name="Slide Number Placeholder 3"/>
          <p:cNvSpPr>
            <a:spLocks noGrp="1"/>
          </p:cNvSpPr>
          <p:nvPr>
            <p:ph type="sldNum" sz="quarter" idx="4"/>
          </p:nvPr>
        </p:nvSpPr>
        <p:spPr/>
        <p:txBody>
          <a:bodyPr/>
          <a:lstStyle/>
          <a:p>
            <a:fld id="{179A9A4E-4C82-4D44-9372-C31BB3818094}" type="slidenum">
              <a:rPr lang="en-US" smtClean="0"/>
              <a:pPr/>
              <a:t>88</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Aggregating Individual Loads</a:t>
            </a:r>
          </a:p>
          <a:p>
            <a:endParaRPr lang="en-US" sz="1050" baseline="30000" dirty="0"/>
          </a:p>
        </p:txBody>
      </p:sp>
      <p:pic>
        <p:nvPicPr>
          <p:cNvPr id="13" name="Picture 12"/>
          <p:cNvPicPr>
            <a:picLocks noChangeAspect="1"/>
          </p:cNvPicPr>
          <p:nvPr/>
        </p:nvPicPr>
        <p:blipFill>
          <a:blip r:embed="rId4"/>
          <a:stretch>
            <a:fillRect/>
          </a:stretch>
        </p:blipFill>
        <p:spPr>
          <a:xfrm>
            <a:off x="5517307" y="4769985"/>
            <a:ext cx="2288979" cy="1116995"/>
          </a:xfrm>
          <a:prstGeom prst="rect">
            <a:avLst/>
          </a:prstGeom>
        </p:spPr>
      </p:pic>
      <p:pic>
        <p:nvPicPr>
          <p:cNvPr id="3" name="Picture 2"/>
          <p:cNvPicPr>
            <a:picLocks noChangeAspect="1"/>
          </p:cNvPicPr>
          <p:nvPr/>
        </p:nvPicPr>
        <p:blipFill>
          <a:blip r:embed="rId5"/>
          <a:stretch>
            <a:fillRect/>
          </a:stretch>
        </p:blipFill>
        <p:spPr>
          <a:xfrm>
            <a:off x="5410200" y="1660456"/>
            <a:ext cx="2548082" cy="1235144"/>
          </a:xfrm>
          <a:prstGeom prst="rect">
            <a:avLst/>
          </a:prstGeom>
        </p:spPr>
      </p:pic>
      <p:sp>
        <p:nvSpPr>
          <p:cNvPr id="16" name="Rectangle 15"/>
          <p:cNvSpPr/>
          <p:nvPr/>
        </p:nvSpPr>
        <p:spPr>
          <a:xfrm>
            <a:off x="2756422" y="2754988"/>
            <a:ext cx="1610009" cy="338554"/>
          </a:xfrm>
          <a:prstGeom prst="rect">
            <a:avLst/>
          </a:prstGeom>
        </p:spPr>
        <p:txBody>
          <a:bodyPr wrap="square">
            <a:spAutoFit/>
          </a:bodyPr>
          <a:lstStyle/>
          <a:p>
            <a:r>
              <a:rPr lang="en-US" sz="1600" dirty="0"/>
              <a:t>Raw energy data</a:t>
            </a:r>
          </a:p>
        </p:txBody>
      </p:sp>
      <p:pic>
        <p:nvPicPr>
          <p:cNvPr id="18" name="Picture 17"/>
          <p:cNvPicPr>
            <a:picLocks noChangeAspect="1"/>
          </p:cNvPicPr>
          <p:nvPr/>
        </p:nvPicPr>
        <p:blipFill>
          <a:blip r:embed="rId6"/>
          <a:stretch>
            <a:fillRect/>
          </a:stretch>
        </p:blipFill>
        <p:spPr>
          <a:xfrm>
            <a:off x="2572714" y="2690903"/>
            <a:ext cx="154834" cy="450773"/>
          </a:xfrm>
          <a:prstGeom prst="rect">
            <a:avLst/>
          </a:prstGeom>
        </p:spPr>
      </p:pic>
      <p:sp>
        <p:nvSpPr>
          <p:cNvPr id="20" name="Rectangle 19"/>
          <p:cNvSpPr/>
          <p:nvPr/>
        </p:nvSpPr>
        <p:spPr>
          <a:xfrm>
            <a:off x="6653073" y="2785646"/>
            <a:ext cx="1610009" cy="338554"/>
          </a:xfrm>
          <a:prstGeom prst="rect">
            <a:avLst/>
          </a:prstGeom>
        </p:spPr>
        <p:txBody>
          <a:bodyPr wrap="square">
            <a:spAutoFit/>
          </a:bodyPr>
          <a:lstStyle/>
          <a:p>
            <a:r>
              <a:rPr lang="en-US" sz="1600" dirty="0"/>
              <a:t>Assumption</a:t>
            </a:r>
          </a:p>
        </p:txBody>
      </p:sp>
      <p:pic>
        <p:nvPicPr>
          <p:cNvPr id="21" name="Picture 20"/>
          <p:cNvPicPr>
            <a:picLocks noChangeAspect="1"/>
          </p:cNvPicPr>
          <p:nvPr/>
        </p:nvPicPr>
        <p:blipFill>
          <a:blip r:embed="rId6"/>
          <a:stretch>
            <a:fillRect/>
          </a:stretch>
        </p:blipFill>
        <p:spPr>
          <a:xfrm>
            <a:off x="6498239" y="2782034"/>
            <a:ext cx="154834" cy="450773"/>
          </a:xfrm>
          <a:prstGeom prst="rect">
            <a:avLst/>
          </a:prstGeom>
        </p:spPr>
      </p:pic>
      <p:pic>
        <p:nvPicPr>
          <p:cNvPr id="22" name="Picture 21"/>
          <p:cNvPicPr>
            <a:picLocks noChangeAspect="1"/>
          </p:cNvPicPr>
          <p:nvPr/>
        </p:nvPicPr>
        <p:blipFill>
          <a:blip r:embed="rId7"/>
          <a:stretch>
            <a:fillRect/>
          </a:stretch>
        </p:blipFill>
        <p:spPr>
          <a:xfrm>
            <a:off x="5517307" y="3202328"/>
            <a:ext cx="2179535" cy="1581383"/>
          </a:xfrm>
          <a:prstGeom prst="rect">
            <a:avLst/>
          </a:prstGeom>
        </p:spPr>
      </p:pic>
      <p:pic>
        <p:nvPicPr>
          <p:cNvPr id="23" name="Picture 22"/>
          <p:cNvPicPr>
            <a:picLocks noChangeAspect="1"/>
          </p:cNvPicPr>
          <p:nvPr/>
        </p:nvPicPr>
        <p:blipFill>
          <a:blip r:embed="rId8"/>
          <a:stretch>
            <a:fillRect/>
          </a:stretch>
        </p:blipFill>
        <p:spPr>
          <a:xfrm>
            <a:off x="1643106" y="3157864"/>
            <a:ext cx="3907397" cy="969248"/>
          </a:xfrm>
          <a:prstGeom prst="rect">
            <a:avLst/>
          </a:prstGeom>
        </p:spPr>
      </p:pic>
      <p:pic>
        <p:nvPicPr>
          <p:cNvPr id="25" name="Picture 24"/>
          <p:cNvPicPr>
            <a:picLocks noChangeAspect="1"/>
          </p:cNvPicPr>
          <p:nvPr/>
        </p:nvPicPr>
        <p:blipFill>
          <a:blip r:embed="rId9"/>
          <a:stretch>
            <a:fillRect/>
          </a:stretch>
        </p:blipFill>
        <p:spPr>
          <a:xfrm>
            <a:off x="573681" y="4495800"/>
            <a:ext cx="2076450" cy="1581150"/>
          </a:xfrm>
          <a:prstGeom prst="rect">
            <a:avLst/>
          </a:prstGeom>
        </p:spPr>
      </p:pic>
      <p:pic>
        <p:nvPicPr>
          <p:cNvPr id="26" name="Picture 25"/>
          <p:cNvPicPr>
            <a:picLocks noChangeAspect="1"/>
          </p:cNvPicPr>
          <p:nvPr/>
        </p:nvPicPr>
        <p:blipFill>
          <a:blip r:embed="rId10"/>
          <a:stretch>
            <a:fillRect/>
          </a:stretch>
        </p:blipFill>
        <p:spPr>
          <a:xfrm>
            <a:off x="2864377" y="4495800"/>
            <a:ext cx="2085975" cy="1600200"/>
          </a:xfrm>
          <a:prstGeom prst="rect">
            <a:avLst/>
          </a:prstGeom>
        </p:spPr>
      </p:pic>
      <p:pic>
        <p:nvPicPr>
          <p:cNvPr id="28" name="Picture 27"/>
          <p:cNvPicPr>
            <a:picLocks noChangeAspect="1"/>
          </p:cNvPicPr>
          <p:nvPr/>
        </p:nvPicPr>
        <p:blipFill>
          <a:blip r:embed="rId11"/>
          <a:stretch>
            <a:fillRect/>
          </a:stretch>
        </p:blipFill>
        <p:spPr>
          <a:xfrm flipV="1">
            <a:off x="4950352" y="5167575"/>
            <a:ext cx="570727" cy="202672"/>
          </a:xfrm>
          <a:prstGeom prst="rect">
            <a:avLst/>
          </a:prstGeom>
        </p:spPr>
      </p:pic>
      <p:sp>
        <p:nvSpPr>
          <p:cNvPr id="29" name="Rectangle 28"/>
          <p:cNvSpPr/>
          <p:nvPr/>
        </p:nvSpPr>
        <p:spPr>
          <a:xfrm>
            <a:off x="551802" y="4191434"/>
            <a:ext cx="1610009" cy="338554"/>
          </a:xfrm>
          <a:prstGeom prst="rect">
            <a:avLst/>
          </a:prstGeom>
        </p:spPr>
        <p:txBody>
          <a:bodyPr wrap="square">
            <a:spAutoFit/>
          </a:bodyPr>
          <a:lstStyle/>
          <a:p>
            <a:r>
              <a:rPr lang="en-US" sz="1600" dirty="0" err="1"/>
              <a:t>P.mat</a:t>
            </a:r>
            <a:endParaRPr lang="en-US" sz="1600" dirty="0"/>
          </a:p>
        </p:txBody>
      </p:sp>
      <p:sp>
        <p:nvSpPr>
          <p:cNvPr id="30" name="Rectangle 29"/>
          <p:cNvSpPr/>
          <p:nvPr/>
        </p:nvSpPr>
        <p:spPr>
          <a:xfrm>
            <a:off x="2891891" y="4166771"/>
            <a:ext cx="1610009" cy="338554"/>
          </a:xfrm>
          <a:prstGeom prst="rect">
            <a:avLst/>
          </a:prstGeom>
        </p:spPr>
        <p:txBody>
          <a:bodyPr wrap="square">
            <a:spAutoFit/>
          </a:bodyPr>
          <a:lstStyle/>
          <a:p>
            <a:r>
              <a:rPr lang="en-US" sz="1600" dirty="0" err="1"/>
              <a:t>Q.mat</a:t>
            </a:r>
            <a:endParaRPr lang="en-US" sz="1600" dirty="0"/>
          </a:p>
        </p:txBody>
      </p:sp>
      <p:sp>
        <p:nvSpPr>
          <p:cNvPr id="6" name="Rectangle 5"/>
          <p:cNvSpPr/>
          <p:nvPr/>
        </p:nvSpPr>
        <p:spPr>
          <a:xfrm>
            <a:off x="838200" y="1300519"/>
            <a:ext cx="4572000" cy="369332"/>
          </a:xfrm>
          <a:prstGeom prst="rect">
            <a:avLst/>
          </a:prstGeom>
        </p:spPr>
        <p:txBody>
          <a:bodyPr>
            <a:spAutoFit/>
          </a:bodyPr>
          <a:lstStyle/>
          <a:p>
            <a:pPr lvl="0"/>
            <a:r>
              <a:rPr lang="en-US" sz="1800" dirty="0">
                <a:latin typeface="Times New Roman" panose="02020603050405020304" pitchFamily="18" charset="0"/>
                <a:cs typeface="Times New Roman" panose="02020603050405020304" pitchFamily="18" charset="0"/>
              </a:rPr>
              <a:t>Calculate P and Q for Individual Customer</a:t>
            </a:r>
            <a:endParaRPr lang="en-US" sz="1800" dirty="0"/>
          </a:p>
        </p:txBody>
      </p:sp>
      <p:graphicFrame>
        <p:nvGraphicFramePr>
          <p:cNvPr id="24" name="Object 23"/>
          <p:cNvGraphicFramePr>
            <a:graphicFrameLocks noChangeAspect="1"/>
          </p:cNvGraphicFramePr>
          <p:nvPr>
            <p:extLst>
              <p:ext uri="{D42A27DB-BD31-4B8C-83A1-F6EECF244321}">
                <p14:modId xmlns:p14="http://schemas.microsoft.com/office/powerpoint/2010/main" val="1761764314"/>
              </p:ext>
            </p:extLst>
          </p:nvPr>
        </p:nvGraphicFramePr>
        <p:xfrm>
          <a:off x="1247611" y="1706852"/>
          <a:ext cx="2805040" cy="1062117"/>
        </p:xfrm>
        <a:graphic>
          <a:graphicData uri="http://schemas.openxmlformats.org/presentationml/2006/ole">
            <mc:AlternateContent xmlns:mc="http://schemas.openxmlformats.org/markup-compatibility/2006">
              <mc:Choice xmlns:v="urn:schemas-microsoft-com:vml" Requires="v">
                <p:oleObj spid="_x0000_s42118" name="Worksheet" r:id="rId12" imgW="9582135" imgH="3629025" progId="Excel.Sheet.12">
                  <p:embed/>
                </p:oleObj>
              </mc:Choice>
              <mc:Fallback>
                <p:oleObj name="Worksheet" r:id="rId12" imgW="9582135" imgH="3629025" progId="Excel.Sheet.12">
                  <p:embed/>
                  <p:pic>
                    <p:nvPicPr>
                      <p:cNvPr id="6" name="Object 5"/>
                      <p:cNvPicPr/>
                      <p:nvPr/>
                    </p:nvPicPr>
                    <p:blipFill>
                      <a:blip r:embed="rId13"/>
                      <a:stretch>
                        <a:fillRect/>
                      </a:stretch>
                    </p:blipFill>
                    <p:spPr>
                      <a:xfrm>
                        <a:off x="1247611" y="1706852"/>
                        <a:ext cx="2805040" cy="1062117"/>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7B315675-5E20-4A00-A6EC-0D2A79439D77}"/>
              </a:ext>
            </a:extLst>
          </p:cNvPr>
          <p:cNvSpPr/>
          <p:nvPr/>
        </p:nvSpPr>
        <p:spPr>
          <a:xfrm>
            <a:off x="7717823" y="5195649"/>
            <a:ext cx="1426177" cy="338554"/>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pf : 0.9 to 0.95 </a:t>
            </a:r>
            <a:endParaRPr lang="en-US" sz="1600" dirty="0"/>
          </a:p>
        </p:txBody>
      </p:sp>
    </p:spTree>
    <p:extLst>
      <p:ext uri="{BB962C8B-B14F-4D97-AF65-F5344CB8AC3E}">
        <p14:creationId xmlns:p14="http://schemas.microsoft.com/office/powerpoint/2010/main" val="31606665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sp>
        <p:nvSpPr>
          <p:cNvPr id="4" name="Slide Number Placeholder 3"/>
          <p:cNvSpPr>
            <a:spLocks noGrp="1"/>
          </p:cNvSpPr>
          <p:nvPr>
            <p:ph type="sldNum" sz="quarter" idx="4"/>
          </p:nvPr>
        </p:nvSpPr>
        <p:spPr/>
        <p:txBody>
          <a:bodyPr/>
          <a:lstStyle/>
          <a:p>
            <a:fld id="{179A9A4E-4C82-4D44-9372-C31BB3818094}" type="slidenum">
              <a:rPr lang="en-US" smtClean="0"/>
              <a:pPr/>
              <a:t>89</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Aggregating Individual Loads</a:t>
            </a:r>
          </a:p>
          <a:p>
            <a:endParaRPr lang="en-US" sz="1050" baseline="30000" dirty="0"/>
          </a:p>
        </p:txBody>
      </p:sp>
      <p:sp>
        <p:nvSpPr>
          <p:cNvPr id="15" name="TextBox 14"/>
          <p:cNvSpPr txBox="1"/>
          <p:nvPr/>
        </p:nvSpPr>
        <p:spPr>
          <a:xfrm>
            <a:off x="1379444" y="4205386"/>
            <a:ext cx="2545785" cy="841256"/>
          </a:xfrm>
          <a:prstGeom prst="rect">
            <a:avLst/>
          </a:prstGeom>
          <a:noFill/>
        </p:spPr>
        <p:txBody>
          <a:bodyPr wrap="square" rtlCol="0">
            <a:spAutoFit/>
          </a:bodyPr>
          <a:lstStyle/>
          <a:p>
            <a:pPr lvl="0"/>
            <a:r>
              <a:rPr lang="en-US" sz="1400" dirty="0">
                <a:latin typeface="Times New Roman" panose="02020603050405020304" pitchFamily="18" charset="0"/>
                <a:cs typeface="Times New Roman" panose="02020603050405020304" pitchFamily="18" charset="0"/>
              </a:rPr>
              <a:t>Determine the connection between distribution  transformers and customers</a:t>
            </a:r>
            <a:endParaRPr lang="en-US" sz="1400" dirty="0"/>
          </a:p>
          <a:p>
            <a:endParaRPr lang="en-US" sz="1000" baseline="30000" dirty="0"/>
          </a:p>
        </p:txBody>
      </p:sp>
      <p:grpSp>
        <p:nvGrpSpPr>
          <p:cNvPr id="31" name="Group 30"/>
          <p:cNvGrpSpPr/>
          <p:nvPr/>
        </p:nvGrpSpPr>
        <p:grpSpPr>
          <a:xfrm>
            <a:off x="1888836" y="1742431"/>
            <a:ext cx="5265247" cy="926672"/>
            <a:chOff x="1310013" y="1841616"/>
            <a:chExt cx="5265247" cy="926672"/>
          </a:xfrm>
        </p:grpSpPr>
        <p:pic>
          <p:nvPicPr>
            <p:cNvPr id="26" name="Picture 25"/>
            <p:cNvPicPr>
              <a:picLocks noChangeAspect="1"/>
            </p:cNvPicPr>
            <p:nvPr/>
          </p:nvPicPr>
          <p:blipFill>
            <a:blip r:embed="rId3"/>
            <a:stretch>
              <a:fillRect/>
            </a:stretch>
          </p:blipFill>
          <p:spPr>
            <a:xfrm>
              <a:off x="2441814" y="1841616"/>
              <a:ext cx="4133446" cy="926672"/>
            </a:xfrm>
            <a:prstGeom prst="rect">
              <a:avLst/>
            </a:prstGeom>
          </p:spPr>
        </p:pic>
        <p:sp>
          <p:nvSpPr>
            <p:cNvPr id="32" name="Rectangle 31"/>
            <p:cNvSpPr/>
            <p:nvPr/>
          </p:nvSpPr>
          <p:spPr>
            <a:xfrm>
              <a:off x="1310013" y="2021100"/>
              <a:ext cx="883575" cy="523220"/>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Customer</a:t>
              </a:r>
            </a:p>
            <a:p>
              <a:r>
                <a:rPr lang="en-US" sz="1400" dirty="0">
                  <a:latin typeface="Times New Roman" panose="02020603050405020304" pitchFamily="18" charset="0"/>
                  <a:cs typeface="Times New Roman" panose="02020603050405020304" pitchFamily="18" charset="0"/>
                </a:rPr>
                <a:t>Location</a:t>
              </a:r>
              <a:endParaRPr lang="en-US" sz="1400" dirty="0"/>
            </a:p>
          </p:txBody>
        </p:sp>
      </p:grpSp>
      <p:grpSp>
        <p:nvGrpSpPr>
          <p:cNvPr id="34" name="Group 33"/>
          <p:cNvGrpSpPr/>
          <p:nvPr/>
        </p:nvGrpSpPr>
        <p:grpSpPr>
          <a:xfrm>
            <a:off x="1869786" y="2516239"/>
            <a:ext cx="4988214" cy="1293761"/>
            <a:chOff x="1412586" y="2650813"/>
            <a:chExt cx="4988214" cy="1293761"/>
          </a:xfrm>
        </p:grpSpPr>
        <p:grpSp>
          <p:nvGrpSpPr>
            <p:cNvPr id="29" name="Group 28"/>
            <p:cNvGrpSpPr/>
            <p:nvPr/>
          </p:nvGrpSpPr>
          <p:grpSpPr>
            <a:xfrm>
              <a:off x="2785559" y="2650813"/>
              <a:ext cx="3615241" cy="1293761"/>
              <a:chOff x="2785559" y="2650813"/>
              <a:chExt cx="3615241" cy="1293761"/>
            </a:xfrm>
          </p:grpSpPr>
          <p:pic>
            <p:nvPicPr>
              <p:cNvPr id="28" name="Picture 27"/>
              <p:cNvPicPr>
                <a:picLocks noChangeAspect="1"/>
              </p:cNvPicPr>
              <p:nvPr/>
            </p:nvPicPr>
            <p:blipFill>
              <a:blip r:embed="rId4"/>
              <a:stretch>
                <a:fillRect/>
              </a:stretch>
            </p:blipFill>
            <p:spPr>
              <a:xfrm>
                <a:off x="2785559" y="3017902"/>
                <a:ext cx="3615241" cy="926672"/>
              </a:xfrm>
              <a:prstGeom prst="rect">
                <a:avLst/>
              </a:prstGeom>
            </p:spPr>
          </p:pic>
          <p:sp>
            <p:nvSpPr>
              <p:cNvPr id="30" name="TextBox 29"/>
              <p:cNvSpPr txBox="1"/>
              <p:nvPr/>
            </p:nvSpPr>
            <p:spPr>
              <a:xfrm>
                <a:off x="4333875" y="2650813"/>
                <a:ext cx="342900" cy="569387"/>
              </a:xfrm>
              <a:prstGeom prst="rect">
                <a:avLst/>
              </a:prstGeom>
              <a:noFill/>
            </p:spPr>
            <p:txBody>
              <a:bodyPr wrap="square" rtlCol="0">
                <a:spAutoFit/>
              </a:bodyPr>
              <a:lstStyle/>
              <a:p>
                <a:pPr lvl="0"/>
                <a:r>
                  <a:rPr lang="en-US" dirty="0">
                    <a:latin typeface="Times New Roman" panose="02020603050405020304" pitchFamily="18" charset="0"/>
                    <a:cs typeface="Times New Roman" panose="02020603050405020304" pitchFamily="18" charset="0"/>
                  </a:rPr>
                  <a:t>+</a:t>
                </a:r>
                <a:endParaRPr lang="en-US" dirty="0"/>
              </a:p>
              <a:p>
                <a:endParaRPr lang="en-US" sz="1050" baseline="30000" dirty="0"/>
              </a:p>
            </p:txBody>
          </p:sp>
        </p:grpSp>
        <p:sp>
          <p:nvSpPr>
            <p:cNvPr id="33" name="Rectangle 32"/>
            <p:cNvSpPr/>
            <p:nvPr/>
          </p:nvSpPr>
          <p:spPr>
            <a:xfrm>
              <a:off x="1412586" y="3116554"/>
              <a:ext cx="1074461" cy="523220"/>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Transformer</a:t>
              </a:r>
            </a:p>
            <a:p>
              <a:r>
                <a:rPr lang="en-US" sz="1400" dirty="0">
                  <a:latin typeface="Times New Roman" panose="02020603050405020304" pitchFamily="18" charset="0"/>
                  <a:cs typeface="Times New Roman" panose="02020603050405020304" pitchFamily="18" charset="0"/>
                </a:rPr>
                <a:t>Location</a:t>
              </a:r>
              <a:endParaRPr lang="en-US" sz="1400" dirty="0"/>
            </a:p>
          </p:txBody>
        </p:sp>
      </p:grpSp>
      <p:sp>
        <p:nvSpPr>
          <p:cNvPr id="37" name="Down Arrow 36"/>
          <p:cNvSpPr/>
          <p:nvPr/>
        </p:nvSpPr>
        <p:spPr bwMode="auto">
          <a:xfrm>
            <a:off x="4876800" y="3825519"/>
            <a:ext cx="269208" cy="24265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nvGrpSpPr>
          <p:cNvPr id="38" name="Group 37"/>
          <p:cNvGrpSpPr/>
          <p:nvPr/>
        </p:nvGrpSpPr>
        <p:grpSpPr>
          <a:xfrm>
            <a:off x="3592091" y="4096366"/>
            <a:ext cx="3349376" cy="1010598"/>
            <a:chOff x="2596761" y="2141081"/>
            <a:chExt cx="3555187" cy="1187907"/>
          </a:xfrm>
        </p:grpSpPr>
        <p:sp>
          <p:nvSpPr>
            <p:cNvPr id="39" name="Rectangle 38"/>
            <p:cNvSpPr/>
            <p:nvPr/>
          </p:nvSpPr>
          <p:spPr>
            <a:xfrm>
              <a:off x="4627948" y="2675027"/>
              <a:ext cx="1524000" cy="397953"/>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connection</a:t>
              </a:r>
              <a:endParaRPr lang="en-US" sz="1600" dirty="0"/>
            </a:p>
          </p:txBody>
        </p:sp>
        <p:sp>
          <p:nvSpPr>
            <p:cNvPr id="40" name="Oval 39"/>
            <p:cNvSpPr/>
            <p:nvPr/>
          </p:nvSpPr>
          <p:spPr bwMode="auto">
            <a:xfrm>
              <a:off x="2756142" y="2687456"/>
              <a:ext cx="1347712" cy="152400"/>
            </a:xfrm>
            <a:prstGeom prst="ellipse">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cxnSp>
          <p:nvCxnSpPr>
            <p:cNvPr id="41" name="Straight Arrow Connector 40"/>
            <p:cNvCxnSpPr/>
            <p:nvPr/>
          </p:nvCxnSpPr>
          <p:spPr bwMode="auto">
            <a:xfrm>
              <a:off x="4275932" y="2763656"/>
              <a:ext cx="315746" cy="0"/>
            </a:xfrm>
            <a:prstGeom prst="straightConnector1">
              <a:avLst/>
            </a:prstGeom>
            <a:solidFill>
              <a:schemeClr val="accent1"/>
            </a:solidFill>
            <a:ln w="12700" cap="flat" cmpd="sng" algn="ctr">
              <a:solidFill>
                <a:srgbClr val="FF0000"/>
              </a:solidFill>
              <a:prstDash val="solid"/>
              <a:round/>
              <a:headEnd type="none" w="lg" len="lg"/>
              <a:tailEnd type="triangle" w="lg" len="lg"/>
            </a:ln>
            <a:effectLst/>
          </p:spPr>
        </p:cxnSp>
        <p:sp>
          <p:nvSpPr>
            <p:cNvPr id="42" name="Line 5"/>
            <p:cNvSpPr>
              <a:spLocks noChangeShapeType="1"/>
            </p:cNvSpPr>
            <p:nvPr/>
          </p:nvSpPr>
          <p:spPr bwMode="auto">
            <a:xfrm>
              <a:off x="3425825" y="2214563"/>
              <a:ext cx="0" cy="95250"/>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6"/>
            <p:cNvSpPr>
              <a:spLocks/>
            </p:cNvSpPr>
            <p:nvPr/>
          </p:nvSpPr>
          <p:spPr bwMode="auto">
            <a:xfrm>
              <a:off x="3522663" y="2309813"/>
              <a:ext cx="95250" cy="49213"/>
            </a:xfrm>
            <a:custGeom>
              <a:avLst/>
              <a:gdLst>
                <a:gd name="T0" fmla="*/ 0 w 60"/>
                <a:gd name="T1" fmla="*/ 0 h 31"/>
                <a:gd name="T2" fmla="*/ 30 w 60"/>
                <a:gd name="T3" fmla="*/ 31 h 31"/>
                <a:gd name="T4" fmla="*/ 60 w 60"/>
                <a:gd name="T5" fmla="*/ 0 h 31"/>
              </a:gdLst>
              <a:ahLst/>
              <a:cxnLst>
                <a:cxn ang="0">
                  <a:pos x="T0" y="T1"/>
                </a:cxn>
                <a:cxn ang="0">
                  <a:pos x="T2" y="T3"/>
                </a:cxn>
                <a:cxn ang="0">
                  <a:pos x="T4" y="T5"/>
                </a:cxn>
              </a:cxnLst>
              <a:rect l="0" t="0" r="r" b="b"/>
              <a:pathLst>
                <a:path w="60" h="31">
                  <a:moveTo>
                    <a:pt x="0" y="0"/>
                  </a:moveTo>
                  <a:cubicBezTo>
                    <a:pt x="0" y="17"/>
                    <a:pt x="13" y="31"/>
                    <a:pt x="30" y="31"/>
                  </a:cubicBezTo>
                  <a:cubicBezTo>
                    <a:pt x="47" y="31"/>
                    <a:pt x="60" y="17"/>
                    <a:pt x="60" y="0"/>
                  </a:cubicBezTo>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7"/>
            <p:cNvSpPr>
              <a:spLocks/>
            </p:cNvSpPr>
            <p:nvPr/>
          </p:nvSpPr>
          <p:spPr bwMode="auto">
            <a:xfrm>
              <a:off x="3425825" y="2309813"/>
              <a:ext cx="96838" cy="49213"/>
            </a:xfrm>
            <a:custGeom>
              <a:avLst/>
              <a:gdLst>
                <a:gd name="T0" fmla="*/ 0 w 61"/>
                <a:gd name="T1" fmla="*/ 0 h 31"/>
                <a:gd name="T2" fmla="*/ 30 w 61"/>
                <a:gd name="T3" fmla="*/ 31 h 31"/>
                <a:gd name="T4" fmla="*/ 61 w 61"/>
                <a:gd name="T5" fmla="*/ 0 h 31"/>
              </a:gdLst>
              <a:ahLst/>
              <a:cxnLst>
                <a:cxn ang="0">
                  <a:pos x="T0" y="T1"/>
                </a:cxn>
                <a:cxn ang="0">
                  <a:pos x="T2" y="T3"/>
                </a:cxn>
                <a:cxn ang="0">
                  <a:pos x="T4" y="T5"/>
                </a:cxn>
              </a:cxnLst>
              <a:rect l="0" t="0" r="r" b="b"/>
              <a:pathLst>
                <a:path w="61" h="31">
                  <a:moveTo>
                    <a:pt x="0" y="0"/>
                  </a:moveTo>
                  <a:cubicBezTo>
                    <a:pt x="0" y="17"/>
                    <a:pt x="13" y="31"/>
                    <a:pt x="30" y="31"/>
                  </a:cubicBezTo>
                  <a:cubicBezTo>
                    <a:pt x="47" y="31"/>
                    <a:pt x="61" y="17"/>
                    <a:pt x="61" y="0"/>
                  </a:cubicBezTo>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8"/>
            <p:cNvSpPr>
              <a:spLocks/>
            </p:cNvSpPr>
            <p:nvPr/>
          </p:nvSpPr>
          <p:spPr bwMode="auto">
            <a:xfrm>
              <a:off x="3328988" y="2309813"/>
              <a:ext cx="96838" cy="49213"/>
            </a:xfrm>
            <a:custGeom>
              <a:avLst/>
              <a:gdLst>
                <a:gd name="T0" fmla="*/ 0 w 61"/>
                <a:gd name="T1" fmla="*/ 0 h 31"/>
                <a:gd name="T2" fmla="*/ 30 w 61"/>
                <a:gd name="T3" fmla="*/ 31 h 31"/>
                <a:gd name="T4" fmla="*/ 61 w 61"/>
                <a:gd name="T5" fmla="*/ 0 h 31"/>
              </a:gdLst>
              <a:ahLst/>
              <a:cxnLst>
                <a:cxn ang="0">
                  <a:pos x="T0" y="T1"/>
                </a:cxn>
                <a:cxn ang="0">
                  <a:pos x="T2" y="T3"/>
                </a:cxn>
                <a:cxn ang="0">
                  <a:pos x="T4" y="T5"/>
                </a:cxn>
              </a:cxnLst>
              <a:rect l="0" t="0" r="r" b="b"/>
              <a:pathLst>
                <a:path w="61" h="31">
                  <a:moveTo>
                    <a:pt x="0" y="0"/>
                  </a:moveTo>
                  <a:cubicBezTo>
                    <a:pt x="0" y="17"/>
                    <a:pt x="13" y="31"/>
                    <a:pt x="30" y="31"/>
                  </a:cubicBezTo>
                  <a:cubicBezTo>
                    <a:pt x="47" y="31"/>
                    <a:pt x="61" y="17"/>
                    <a:pt x="61" y="0"/>
                  </a:cubicBezTo>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9"/>
            <p:cNvSpPr>
              <a:spLocks/>
            </p:cNvSpPr>
            <p:nvPr/>
          </p:nvSpPr>
          <p:spPr bwMode="auto">
            <a:xfrm>
              <a:off x="3232150" y="2309813"/>
              <a:ext cx="96838" cy="49213"/>
            </a:xfrm>
            <a:custGeom>
              <a:avLst/>
              <a:gdLst>
                <a:gd name="T0" fmla="*/ 0 w 61"/>
                <a:gd name="T1" fmla="*/ 0 h 31"/>
                <a:gd name="T2" fmla="*/ 31 w 61"/>
                <a:gd name="T3" fmla="*/ 31 h 31"/>
                <a:gd name="T4" fmla="*/ 61 w 61"/>
                <a:gd name="T5" fmla="*/ 0 h 31"/>
              </a:gdLst>
              <a:ahLst/>
              <a:cxnLst>
                <a:cxn ang="0">
                  <a:pos x="T0" y="T1"/>
                </a:cxn>
                <a:cxn ang="0">
                  <a:pos x="T2" y="T3"/>
                </a:cxn>
                <a:cxn ang="0">
                  <a:pos x="T4" y="T5"/>
                </a:cxn>
              </a:cxnLst>
              <a:rect l="0" t="0" r="r" b="b"/>
              <a:pathLst>
                <a:path w="61" h="31">
                  <a:moveTo>
                    <a:pt x="0" y="0"/>
                  </a:moveTo>
                  <a:cubicBezTo>
                    <a:pt x="0" y="17"/>
                    <a:pt x="14" y="31"/>
                    <a:pt x="31" y="31"/>
                  </a:cubicBezTo>
                  <a:cubicBezTo>
                    <a:pt x="47" y="31"/>
                    <a:pt x="61" y="17"/>
                    <a:pt x="61" y="0"/>
                  </a:cubicBezTo>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0"/>
            <p:cNvSpPr>
              <a:spLocks/>
            </p:cNvSpPr>
            <p:nvPr/>
          </p:nvSpPr>
          <p:spPr bwMode="auto">
            <a:xfrm>
              <a:off x="3232150" y="2379663"/>
              <a:ext cx="96838" cy="49213"/>
            </a:xfrm>
            <a:custGeom>
              <a:avLst/>
              <a:gdLst>
                <a:gd name="T0" fmla="*/ 61 w 61"/>
                <a:gd name="T1" fmla="*/ 31 h 31"/>
                <a:gd name="T2" fmla="*/ 31 w 61"/>
                <a:gd name="T3" fmla="*/ 0 h 31"/>
                <a:gd name="T4" fmla="*/ 0 w 61"/>
                <a:gd name="T5" fmla="*/ 31 h 31"/>
              </a:gdLst>
              <a:ahLst/>
              <a:cxnLst>
                <a:cxn ang="0">
                  <a:pos x="T0" y="T1"/>
                </a:cxn>
                <a:cxn ang="0">
                  <a:pos x="T2" y="T3"/>
                </a:cxn>
                <a:cxn ang="0">
                  <a:pos x="T4" y="T5"/>
                </a:cxn>
              </a:cxnLst>
              <a:rect l="0" t="0" r="r" b="b"/>
              <a:pathLst>
                <a:path w="61" h="31">
                  <a:moveTo>
                    <a:pt x="61" y="31"/>
                  </a:moveTo>
                  <a:cubicBezTo>
                    <a:pt x="61" y="14"/>
                    <a:pt x="47" y="0"/>
                    <a:pt x="31" y="0"/>
                  </a:cubicBezTo>
                  <a:cubicBezTo>
                    <a:pt x="14" y="0"/>
                    <a:pt x="0" y="14"/>
                    <a:pt x="0" y="31"/>
                  </a:cubicBezTo>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1"/>
            <p:cNvSpPr>
              <a:spLocks/>
            </p:cNvSpPr>
            <p:nvPr/>
          </p:nvSpPr>
          <p:spPr bwMode="auto">
            <a:xfrm>
              <a:off x="3328988" y="2379663"/>
              <a:ext cx="96838" cy="49213"/>
            </a:xfrm>
            <a:custGeom>
              <a:avLst/>
              <a:gdLst>
                <a:gd name="T0" fmla="*/ 61 w 61"/>
                <a:gd name="T1" fmla="*/ 31 h 31"/>
                <a:gd name="T2" fmla="*/ 30 w 61"/>
                <a:gd name="T3" fmla="*/ 0 h 31"/>
                <a:gd name="T4" fmla="*/ 0 w 61"/>
                <a:gd name="T5" fmla="*/ 31 h 31"/>
              </a:gdLst>
              <a:ahLst/>
              <a:cxnLst>
                <a:cxn ang="0">
                  <a:pos x="T0" y="T1"/>
                </a:cxn>
                <a:cxn ang="0">
                  <a:pos x="T2" y="T3"/>
                </a:cxn>
                <a:cxn ang="0">
                  <a:pos x="T4" y="T5"/>
                </a:cxn>
              </a:cxnLst>
              <a:rect l="0" t="0" r="r" b="b"/>
              <a:pathLst>
                <a:path w="61" h="31">
                  <a:moveTo>
                    <a:pt x="61" y="31"/>
                  </a:moveTo>
                  <a:cubicBezTo>
                    <a:pt x="61" y="14"/>
                    <a:pt x="47" y="0"/>
                    <a:pt x="30" y="0"/>
                  </a:cubicBezTo>
                  <a:cubicBezTo>
                    <a:pt x="13" y="0"/>
                    <a:pt x="0" y="14"/>
                    <a:pt x="0" y="31"/>
                  </a:cubicBezTo>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2"/>
            <p:cNvSpPr>
              <a:spLocks/>
            </p:cNvSpPr>
            <p:nvPr/>
          </p:nvSpPr>
          <p:spPr bwMode="auto">
            <a:xfrm>
              <a:off x="3425825" y="2379663"/>
              <a:ext cx="96838" cy="49213"/>
            </a:xfrm>
            <a:custGeom>
              <a:avLst/>
              <a:gdLst>
                <a:gd name="T0" fmla="*/ 61 w 61"/>
                <a:gd name="T1" fmla="*/ 31 h 31"/>
                <a:gd name="T2" fmla="*/ 30 w 61"/>
                <a:gd name="T3" fmla="*/ 0 h 31"/>
                <a:gd name="T4" fmla="*/ 0 w 61"/>
                <a:gd name="T5" fmla="*/ 31 h 31"/>
              </a:gdLst>
              <a:ahLst/>
              <a:cxnLst>
                <a:cxn ang="0">
                  <a:pos x="T0" y="T1"/>
                </a:cxn>
                <a:cxn ang="0">
                  <a:pos x="T2" y="T3"/>
                </a:cxn>
                <a:cxn ang="0">
                  <a:pos x="T4" y="T5"/>
                </a:cxn>
              </a:cxnLst>
              <a:rect l="0" t="0" r="r" b="b"/>
              <a:pathLst>
                <a:path w="61" h="31">
                  <a:moveTo>
                    <a:pt x="61" y="31"/>
                  </a:moveTo>
                  <a:cubicBezTo>
                    <a:pt x="61" y="14"/>
                    <a:pt x="47" y="0"/>
                    <a:pt x="30" y="0"/>
                  </a:cubicBezTo>
                  <a:cubicBezTo>
                    <a:pt x="13" y="0"/>
                    <a:pt x="0" y="14"/>
                    <a:pt x="0" y="31"/>
                  </a:cubicBezTo>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3"/>
            <p:cNvSpPr>
              <a:spLocks/>
            </p:cNvSpPr>
            <p:nvPr/>
          </p:nvSpPr>
          <p:spPr bwMode="auto">
            <a:xfrm>
              <a:off x="3522663" y="2379663"/>
              <a:ext cx="95250" cy="49213"/>
            </a:xfrm>
            <a:custGeom>
              <a:avLst/>
              <a:gdLst>
                <a:gd name="T0" fmla="*/ 60 w 60"/>
                <a:gd name="T1" fmla="*/ 31 h 31"/>
                <a:gd name="T2" fmla="*/ 30 w 60"/>
                <a:gd name="T3" fmla="*/ 0 h 31"/>
                <a:gd name="T4" fmla="*/ 0 w 60"/>
                <a:gd name="T5" fmla="*/ 31 h 31"/>
              </a:gdLst>
              <a:ahLst/>
              <a:cxnLst>
                <a:cxn ang="0">
                  <a:pos x="T0" y="T1"/>
                </a:cxn>
                <a:cxn ang="0">
                  <a:pos x="T2" y="T3"/>
                </a:cxn>
                <a:cxn ang="0">
                  <a:pos x="T4" y="T5"/>
                </a:cxn>
              </a:cxnLst>
              <a:rect l="0" t="0" r="r" b="b"/>
              <a:pathLst>
                <a:path w="60" h="31">
                  <a:moveTo>
                    <a:pt x="60" y="31"/>
                  </a:moveTo>
                  <a:cubicBezTo>
                    <a:pt x="60" y="14"/>
                    <a:pt x="47" y="0"/>
                    <a:pt x="30" y="0"/>
                  </a:cubicBezTo>
                  <a:cubicBezTo>
                    <a:pt x="13" y="0"/>
                    <a:pt x="0" y="14"/>
                    <a:pt x="0" y="31"/>
                  </a:cubicBezTo>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14"/>
            <p:cNvSpPr>
              <a:spLocks noChangeShapeType="1"/>
            </p:cNvSpPr>
            <p:nvPr/>
          </p:nvSpPr>
          <p:spPr bwMode="auto">
            <a:xfrm>
              <a:off x="3425825" y="2428876"/>
              <a:ext cx="0" cy="454025"/>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5"/>
            <p:cNvSpPr>
              <a:spLocks/>
            </p:cNvSpPr>
            <p:nvPr/>
          </p:nvSpPr>
          <p:spPr bwMode="auto">
            <a:xfrm>
              <a:off x="3344863" y="2862263"/>
              <a:ext cx="161925" cy="161925"/>
            </a:xfrm>
            <a:custGeom>
              <a:avLst/>
              <a:gdLst>
                <a:gd name="T0" fmla="*/ 102 w 102"/>
                <a:gd name="T1" fmla="*/ 0 h 102"/>
                <a:gd name="T2" fmla="*/ 51 w 102"/>
                <a:gd name="T3" fmla="*/ 102 h 102"/>
                <a:gd name="T4" fmla="*/ 0 w 102"/>
                <a:gd name="T5" fmla="*/ 0 h 102"/>
                <a:gd name="T6" fmla="*/ 102 w 102"/>
                <a:gd name="T7" fmla="*/ 0 h 102"/>
              </a:gdLst>
              <a:ahLst/>
              <a:cxnLst>
                <a:cxn ang="0">
                  <a:pos x="T0" y="T1"/>
                </a:cxn>
                <a:cxn ang="0">
                  <a:pos x="T2" y="T3"/>
                </a:cxn>
                <a:cxn ang="0">
                  <a:pos x="T4" y="T5"/>
                </a:cxn>
                <a:cxn ang="0">
                  <a:pos x="T6" y="T7"/>
                </a:cxn>
              </a:cxnLst>
              <a:rect l="0" t="0" r="r" b="b"/>
              <a:pathLst>
                <a:path w="102" h="102">
                  <a:moveTo>
                    <a:pt x="102" y="0"/>
                  </a:moveTo>
                  <a:lnTo>
                    <a:pt x="51" y="102"/>
                  </a:lnTo>
                  <a:lnTo>
                    <a:pt x="0" y="0"/>
                  </a:lnTo>
                  <a:lnTo>
                    <a:pt x="10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Line 16"/>
            <p:cNvSpPr>
              <a:spLocks noChangeShapeType="1"/>
            </p:cNvSpPr>
            <p:nvPr/>
          </p:nvSpPr>
          <p:spPr bwMode="auto">
            <a:xfrm>
              <a:off x="3638550" y="2617788"/>
              <a:ext cx="0" cy="261938"/>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7"/>
            <p:cNvSpPr>
              <a:spLocks/>
            </p:cNvSpPr>
            <p:nvPr/>
          </p:nvSpPr>
          <p:spPr bwMode="auto">
            <a:xfrm>
              <a:off x="3557588" y="2859088"/>
              <a:ext cx="161925" cy="161925"/>
            </a:xfrm>
            <a:custGeom>
              <a:avLst/>
              <a:gdLst>
                <a:gd name="T0" fmla="*/ 0 w 102"/>
                <a:gd name="T1" fmla="*/ 0 h 102"/>
                <a:gd name="T2" fmla="*/ 51 w 102"/>
                <a:gd name="T3" fmla="*/ 102 h 102"/>
                <a:gd name="T4" fmla="*/ 102 w 102"/>
                <a:gd name="T5" fmla="*/ 0 h 102"/>
                <a:gd name="T6" fmla="*/ 0 w 102"/>
                <a:gd name="T7" fmla="*/ 0 h 102"/>
              </a:gdLst>
              <a:ahLst/>
              <a:cxnLst>
                <a:cxn ang="0">
                  <a:pos x="T0" y="T1"/>
                </a:cxn>
                <a:cxn ang="0">
                  <a:pos x="T2" y="T3"/>
                </a:cxn>
                <a:cxn ang="0">
                  <a:pos x="T4" y="T5"/>
                </a:cxn>
                <a:cxn ang="0">
                  <a:pos x="T6" y="T7"/>
                </a:cxn>
              </a:cxnLst>
              <a:rect l="0" t="0" r="r" b="b"/>
              <a:pathLst>
                <a:path w="102" h="102">
                  <a:moveTo>
                    <a:pt x="0" y="0"/>
                  </a:moveTo>
                  <a:lnTo>
                    <a:pt x="51" y="102"/>
                  </a:lnTo>
                  <a:lnTo>
                    <a:pt x="10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Line 18"/>
            <p:cNvSpPr>
              <a:spLocks noChangeShapeType="1"/>
            </p:cNvSpPr>
            <p:nvPr/>
          </p:nvSpPr>
          <p:spPr bwMode="auto">
            <a:xfrm>
              <a:off x="3846513" y="2617788"/>
              <a:ext cx="0" cy="261938"/>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9"/>
            <p:cNvSpPr>
              <a:spLocks/>
            </p:cNvSpPr>
            <p:nvPr/>
          </p:nvSpPr>
          <p:spPr bwMode="auto">
            <a:xfrm>
              <a:off x="3765550" y="2859088"/>
              <a:ext cx="161925" cy="161925"/>
            </a:xfrm>
            <a:custGeom>
              <a:avLst/>
              <a:gdLst>
                <a:gd name="T0" fmla="*/ 0 w 102"/>
                <a:gd name="T1" fmla="*/ 0 h 102"/>
                <a:gd name="T2" fmla="*/ 51 w 102"/>
                <a:gd name="T3" fmla="*/ 102 h 102"/>
                <a:gd name="T4" fmla="*/ 102 w 102"/>
                <a:gd name="T5" fmla="*/ 0 h 102"/>
                <a:gd name="T6" fmla="*/ 0 w 102"/>
                <a:gd name="T7" fmla="*/ 0 h 102"/>
              </a:gdLst>
              <a:ahLst/>
              <a:cxnLst>
                <a:cxn ang="0">
                  <a:pos x="T0" y="T1"/>
                </a:cxn>
                <a:cxn ang="0">
                  <a:pos x="T2" y="T3"/>
                </a:cxn>
                <a:cxn ang="0">
                  <a:pos x="T4" y="T5"/>
                </a:cxn>
                <a:cxn ang="0">
                  <a:pos x="T6" y="T7"/>
                </a:cxn>
              </a:cxnLst>
              <a:rect l="0" t="0" r="r" b="b"/>
              <a:pathLst>
                <a:path w="102" h="102">
                  <a:moveTo>
                    <a:pt x="0" y="0"/>
                  </a:moveTo>
                  <a:lnTo>
                    <a:pt x="51" y="102"/>
                  </a:lnTo>
                  <a:lnTo>
                    <a:pt x="10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Line 20"/>
            <p:cNvSpPr>
              <a:spLocks noChangeShapeType="1"/>
            </p:cNvSpPr>
            <p:nvPr/>
          </p:nvSpPr>
          <p:spPr bwMode="auto">
            <a:xfrm>
              <a:off x="3224213" y="2617788"/>
              <a:ext cx="0" cy="261938"/>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1"/>
            <p:cNvSpPr>
              <a:spLocks/>
            </p:cNvSpPr>
            <p:nvPr/>
          </p:nvSpPr>
          <p:spPr bwMode="auto">
            <a:xfrm>
              <a:off x="3143250" y="2859088"/>
              <a:ext cx="160338" cy="161925"/>
            </a:xfrm>
            <a:custGeom>
              <a:avLst/>
              <a:gdLst>
                <a:gd name="T0" fmla="*/ 0 w 101"/>
                <a:gd name="T1" fmla="*/ 0 h 102"/>
                <a:gd name="T2" fmla="*/ 51 w 101"/>
                <a:gd name="T3" fmla="*/ 102 h 102"/>
                <a:gd name="T4" fmla="*/ 101 w 101"/>
                <a:gd name="T5" fmla="*/ 0 h 102"/>
                <a:gd name="T6" fmla="*/ 0 w 101"/>
                <a:gd name="T7" fmla="*/ 0 h 102"/>
              </a:gdLst>
              <a:ahLst/>
              <a:cxnLst>
                <a:cxn ang="0">
                  <a:pos x="T0" y="T1"/>
                </a:cxn>
                <a:cxn ang="0">
                  <a:pos x="T2" y="T3"/>
                </a:cxn>
                <a:cxn ang="0">
                  <a:pos x="T4" y="T5"/>
                </a:cxn>
                <a:cxn ang="0">
                  <a:pos x="T6" y="T7"/>
                </a:cxn>
              </a:cxnLst>
              <a:rect l="0" t="0" r="r" b="b"/>
              <a:pathLst>
                <a:path w="101" h="102">
                  <a:moveTo>
                    <a:pt x="0" y="0"/>
                  </a:moveTo>
                  <a:lnTo>
                    <a:pt x="51" y="102"/>
                  </a:lnTo>
                  <a:lnTo>
                    <a:pt x="10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Line 22"/>
            <p:cNvSpPr>
              <a:spLocks noChangeShapeType="1"/>
            </p:cNvSpPr>
            <p:nvPr/>
          </p:nvSpPr>
          <p:spPr bwMode="auto">
            <a:xfrm>
              <a:off x="3016250" y="2617788"/>
              <a:ext cx="0" cy="261938"/>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3"/>
            <p:cNvSpPr>
              <a:spLocks/>
            </p:cNvSpPr>
            <p:nvPr/>
          </p:nvSpPr>
          <p:spPr bwMode="auto">
            <a:xfrm>
              <a:off x="2935288" y="2859088"/>
              <a:ext cx="161925" cy="161925"/>
            </a:xfrm>
            <a:custGeom>
              <a:avLst/>
              <a:gdLst>
                <a:gd name="T0" fmla="*/ 0 w 102"/>
                <a:gd name="T1" fmla="*/ 0 h 102"/>
                <a:gd name="T2" fmla="*/ 51 w 102"/>
                <a:gd name="T3" fmla="*/ 102 h 102"/>
                <a:gd name="T4" fmla="*/ 102 w 102"/>
                <a:gd name="T5" fmla="*/ 0 h 102"/>
                <a:gd name="T6" fmla="*/ 0 w 102"/>
                <a:gd name="T7" fmla="*/ 0 h 102"/>
              </a:gdLst>
              <a:ahLst/>
              <a:cxnLst>
                <a:cxn ang="0">
                  <a:pos x="T0" y="T1"/>
                </a:cxn>
                <a:cxn ang="0">
                  <a:pos x="T2" y="T3"/>
                </a:cxn>
                <a:cxn ang="0">
                  <a:pos x="T4" y="T5"/>
                </a:cxn>
                <a:cxn ang="0">
                  <a:pos x="T6" y="T7"/>
                </a:cxn>
              </a:cxnLst>
              <a:rect l="0" t="0" r="r" b="b"/>
              <a:pathLst>
                <a:path w="102" h="102">
                  <a:moveTo>
                    <a:pt x="0" y="0"/>
                  </a:moveTo>
                  <a:lnTo>
                    <a:pt x="51" y="102"/>
                  </a:lnTo>
                  <a:lnTo>
                    <a:pt x="10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Line 24"/>
            <p:cNvSpPr>
              <a:spLocks noChangeShapeType="1"/>
            </p:cNvSpPr>
            <p:nvPr/>
          </p:nvSpPr>
          <p:spPr bwMode="auto">
            <a:xfrm flipH="1">
              <a:off x="2863850" y="2617788"/>
              <a:ext cx="1138238" cy="0"/>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Rectangle 25"/>
            <p:cNvSpPr>
              <a:spLocks noChangeArrowheads="1"/>
            </p:cNvSpPr>
            <p:nvPr/>
          </p:nvSpPr>
          <p:spPr bwMode="auto">
            <a:xfrm>
              <a:off x="3744913" y="2214563"/>
              <a:ext cx="1062038"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FF0000"/>
                  </a:solidFill>
                  <a:effectLst/>
                  <a:latin typeface="Calibri" panose="020F0502020204030204" pitchFamily="34" charset="0"/>
                </a:rPr>
                <a:t>Transformer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3" name="Rectangle 26"/>
            <p:cNvSpPr>
              <a:spLocks noChangeArrowheads="1"/>
            </p:cNvSpPr>
            <p:nvPr/>
          </p:nvSpPr>
          <p:spPr bwMode="auto">
            <a:xfrm>
              <a:off x="3027363" y="3046413"/>
              <a:ext cx="9271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FF0000"/>
                  </a:solidFill>
                  <a:effectLst/>
                  <a:latin typeface="Calibri" panose="020F0502020204030204" pitchFamily="34" charset="0"/>
                </a:rPr>
                <a:t>Customers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 name="Rectangle 27"/>
            <p:cNvSpPr>
              <a:spLocks noChangeArrowheads="1"/>
            </p:cNvSpPr>
            <p:nvPr/>
          </p:nvSpPr>
          <p:spPr bwMode="auto">
            <a:xfrm>
              <a:off x="2596761" y="2141081"/>
              <a:ext cx="3220714" cy="1187907"/>
            </a:xfrm>
            <a:prstGeom prst="rect">
              <a:avLst/>
            </a:pr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 name="Group 2"/>
          <p:cNvGrpSpPr/>
          <p:nvPr/>
        </p:nvGrpSpPr>
        <p:grpSpPr>
          <a:xfrm>
            <a:off x="3845057" y="5393330"/>
            <a:ext cx="2781300" cy="777305"/>
            <a:chOff x="3608365" y="5371727"/>
            <a:chExt cx="2781300" cy="777305"/>
          </a:xfrm>
        </p:grpSpPr>
        <p:sp>
          <p:nvSpPr>
            <p:cNvPr id="65" name="TextBox 64"/>
            <p:cNvSpPr txBox="1"/>
            <p:nvPr/>
          </p:nvSpPr>
          <p:spPr>
            <a:xfrm>
              <a:off x="3608365" y="5371727"/>
              <a:ext cx="2781300" cy="471924"/>
            </a:xfrm>
            <a:prstGeom prst="rect">
              <a:avLst/>
            </a:prstGeom>
            <a:noFill/>
          </p:spPr>
          <p:txBody>
            <a:bodyPr wrap="square" rtlCol="0">
              <a:spAutoFit/>
            </a:bodyPr>
            <a:lstStyle/>
            <a:p>
              <a:pPr lvl="0"/>
              <a:r>
                <a:rPr lang="en-US" sz="1800" dirty="0">
                  <a:latin typeface="Times New Roman" panose="02020603050405020304" pitchFamily="18" charset="0"/>
                  <a:cs typeface="Times New Roman" panose="02020603050405020304" pitchFamily="18" charset="0"/>
                </a:rPr>
                <a:t>Nodal P = ∑ customer P</a:t>
              </a:r>
              <a:endParaRPr lang="en-US" sz="1800" dirty="0"/>
            </a:p>
            <a:p>
              <a:endParaRPr lang="en-US" sz="1000" baseline="30000" dirty="0"/>
            </a:p>
          </p:txBody>
        </p:sp>
        <p:sp>
          <p:nvSpPr>
            <p:cNvPr id="66" name="TextBox 65"/>
            <p:cNvSpPr txBox="1"/>
            <p:nvPr/>
          </p:nvSpPr>
          <p:spPr>
            <a:xfrm>
              <a:off x="3608365" y="5677108"/>
              <a:ext cx="2781300" cy="471924"/>
            </a:xfrm>
            <a:prstGeom prst="rect">
              <a:avLst/>
            </a:prstGeom>
            <a:noFill/>
          </p:spPr>
          <p:txBody>
            <a:bodyPr wrap="square" rtlCol="0">
              <a:spAutoFit/>
            </a:bodyPr>
            <a:lstStyle/>
            <a:p>
              <a:pPr lvl="0"/>
              <a:r>
                <a:rPr lang="en-US" sz="1800" dirty="0">
                  <a:latin typeface="Times New Roman" panose="02020603050405020304" pitchFamily="18" charset="0"/>
                  <a:cs typeface="Times New Roman" panose="02020603050405020304" pitchFamily="18" charset="0"/>
                </a:rPr>
                <a:t>Nodal Q = ∑ customer Q</a:t>
              </a:r>
              <a:endParaRPr lang="en-US" sz="1800" dirty="0"/>
            </a:p>
            <a:p>
              <a:endParaRPr lang="en-US" sz="1000" baseline="30000" dirty="0"/>
            </a:p>
          </p:txBody>
        </p:sp>
      </p:grpSp>
      <p:sp>
        <p:nvSpPr>
          <p:cNvPr id="67" name="Down Arrow 66"/>
          <p:cNvSpPr/>
          <p:nvPr/>
        </p:nvSpPr>
        <p:spPr bwMode="auto">
          <a:xfrm>
            <a:off x="4900318" y="5226110"/>
            <a:ext cx="269208" cy="24265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68" name="Rectangle 67"/>
          <p:cNvSpPr/>
          <p:nvPr/>
        </p:nvSpPr>
        <p:spPr>
          <a:xfrm>
            <a:off x="838200" y="1300519"/>
            <a:ext cx="4572000" cy="369332"/>
          </a:xfrm>
          <a:prstGeom prst="rect">
            <a:avLst/>
          </a:prstGeom>
        </p:spPr>
        <p:txBody>
          <a:bodyPr>
            <a:spAutoFit/>
          </a:bodyPr>
          <a:lstStyle/>
          <a:p>
            <a:pPr lvl="0"/>
            <a:r>
              <a:rPr lang="en-US" sz="1800" dirty="0">
                <a:latin typeface="Times New Roman" panose="02020603050405020304" pitchFamily="18" charset="0"/>
                <a:cs typeface="Times New Roman" panose="02020603050405020304" pitchFamily="18" charset="0"/>
              </a:rPr>
              <a:t>Calculate Nodal P and Q</a:t>
            </a:r>
          </a:p>
        </p:txBody>
      </p:sp>
    </p:spTree>
    <p:extLst>
      <p:ext uri="{BB962C8B-B14F-4D97-AF65-F5344CB8AC3E}">
        <p14:creationId xmlns:p14="http://schemas.microsoft.com/office/powerpoint/2010/main" val="1846587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A Real Distribution System</a:t>
            </a:r>
          </a:p>
        </p:txBody>
      </p:sp>
      <p:sp>
        <p:nvSpPr>
          <p:cNvPr id="4" name="Slide Number Placeholder 3"/>
          <p:cNvSpPr>
            <a:spLocks noGrp="1"/>
          </p:cNvSpPr>
          <p:nvPr>
            <p:ph type="sldNum" sz="quarter" idx="4"/>
          </p:nvPr>
        </p:nvSpPr>
        <p:spPr/>
        <p:txBody>
          <a:bodyPr/>
          <a:lstStyle/>
          <a:p>
            <a:fld id="{179A9A4E-4C82-4D44-9372-C31BB3818094}" type="slidenum">
              <a:rPr lang="en-US" smtClean="0"/>
              <a:pPr/>
              <a:t>9</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5" name="TextBox 14"/>
          <p:cNvSpPr txBox="1"/>
          <p:nvPr/>
        </p:nvSpPr>
        <p:spPr>
          <a:xfrm>
            <a:off x="1066800" y="1624548"/>
            <a:ext cx="4027516" cy="3785652"/>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The Milsoft System is an Engineering and Operations System for electric utility planning, analysis, operations and management.</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It enables an electric utility to achieve optimum economy, efficiency, productivity, reliability, safety and customer service. The System is founded upon a detailed model of a utility’s as-built, as-energized electric network. </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The primary functions include</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Geographic Information System (GIS)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Engineering Analysis (EA)</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Outage Management System (OMS)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Communications (IVR)</a:t>
            </a:r>
          </a:p>
        </p:txBody>
      </p:sp>
      <p:sp>
        <p:nvSpPr>
          <p:cNvPr id="16" name="TextBox 15"/>
          <p:cNvSpPr txBox="1"/>
          <p:nvPr/>
        </p:nvSpPr>
        <p:spPr>
          <a:xfrm>
            <a:off x="1066800" y="5776436"/>
            <a:ext cx="2743200" cy="738664"/>
          </a:xfrm>
          <a:prstGeom prst="rect">
            <a:avLst/>
          </a:prstGeom>
          <a:noFill/>
        </p:spPr>
        <p:txBody>
          <a:bodyPr wrap="square" rtlCol="0">
            <a:spAutoFit/>
          </a:bodyPr>
          <a:lstStyle/>
          <a:p>
            <a:r>
              <a:rPr lang="en-US" sz="1400" dirty="0"/>
              <a:t>[1] </a:t>
            </a:r>
            <a:r>
              <a:rPr lang="en-US" sz="1400" dirty="0">
                <a:hlinkClick r:id="rId3"/>
              </a:rPr>
              <a:t>https://www.milsoft.com/about</a:t>
            </a:r>
            <a:endParaRPr lang="en-US" sz="1400" dirty="0"/>
          </a:p>
          <a:p>
            <a:endParaRPr lang="en-US" sz="1400" dirty="0"/>
          </a:p>
          <a:p>
            <a:endParaRPr lang="en-US" sz="1400" dirty="0"/>
          </a:p>
        </p:txBody>
      </p:sp>
      <p:pic>
        <p:nvPicPr>
          <p:cNvPr id="17"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562600" y="1828800"/>
            <a:ext cx="3352800" cy="3352800"/>
          </a:xfrm>
        </p:spPr>
      </p:pic>
      <p:sp>
        <p:nvSpPr>
          <p:cNvPr id="18" name="TextBox 17"/>
          <p:cNvSpPr txBox="1"/>
          <p:nvPr/>
        </p:nvSpPr>
        <p:spPr>
          <a:xfrm>
            <a:off x="1143000" y="1219200"/>
            <a:ext cx="3810000" cy="477054"/>
          </a:xfrm>
          <a:prstGeom prst="rect">
            <a:avLst/>
          </a:prstGeom>
          <a:noFill/>
        </p:spPr>
        <p:txBody>
          <a:bodyPr wrap="square" rtlCol="0">
            <a:spAutoFit/>
          </a:bodyPr>
          <a:lstStyle/>
          <a:p>
            <a:pPr marL="285750" lvl="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What is Milsoft?</a:t>
            </a:r>
            <a:endParaRPr lang="en-US" sz="1800" dirty="0"/>
          </a:p>
          <a:p>
            <a:endParaRPr lang="en-US" sz="1050" baseline="30000" dirty="0"/>
          </a:p>
        </p:txBody>
      </p:sp>
      <p:sp>
        <p:nvSpPr>
          <p:cNvPr id="19" name="TextBox 18"/>
          <p:cNvSpPr txBox="1"/>
          <p:nvPr/>
        </p:nvSpPr>
        <p:spPr>
          <a:xfrm>
            <a:off x="558800" y="762000"/>
            <a:ext cx="5765800" cy="507831"/>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Information</a:t>
            </a:r>
            <a:endParaRPr lang="en-US" sz="2000" dirty="0"/>
          </a:p>
          <a:p>
            <a:endParaRPr lang="en-US" sz="1050" baseline="30000" dirty="0"/>
          </a:p>
        </p:txBody>
      </p:sp>
    </p:spTree>
    <p:extLst>
      <p:ext uri="{BB962C8B-B14F-4D97-AF65-F5344CB8AC3E}">
        <p14:creationId xmlns:p14="http://schemas.microsoft.com/office/powerpoint/2010/main" val="35231522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9" y="152400"/>
            <a:ext cx="7772400" cy="533400"/>
          </a:xfrm>
        </p:spPr>
        <p:txBody>
          <a:bodyPr/>
          <a:lstStyle/>
          <a:p>
            <a:r>
              <a:rPr lang="en-US" sz="4000" dirty="0">
                <a:latin typeface="Times New Roman" panose="02020603050405020304" pitchFamily="18" charset="0"/>
                <a:cs typeface="Times New Roman" panose="02020603050405020304" pitchFamily="18" charset="0"/>
              </a:rPr>
              <a:t>Test System Description</a:t>
            </a:r>
          </a:p>
        </p:txBody>
      </p:sp>
      <p:sp>
        <p:nvSpPr>
          <p:cNvPr id="4" name="Slide Number Placeholder 3"/>
          <p:cNvSpPr>
            <a:spLocks noGrp="1"/>
          </p:cNvSpPr>
          <p:nvPr>
            <p:ph type="sldNum" sz="quarter" idx="4"/>
          </p:nvPr>
        </p:nvSpPr>
        <p:spPr/>
        <p:txBody>
          <a:bodyPr/>
          <a:lstStyle/>
          <a:p>
            <a:fld id="{179A9A4E-4C82-4D44-9372-C31BB3818094}" type="slidenum">
              <a:rPr lang="en-US" smtClean="0"/>
              <a:pPr/>
              <a:t>90</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Aggregating Individual Loads</a:t>
            </a:r>
          </a:p>
          <a:p>
            <a:endParaRPr lang="en-US" sz="1050" baseline="30000" dirty="0"/>
          </a:p>
        </p:txBody>
      </p:sp>
      <p:sp>
        <p:nvSpPr>
          <p:cNvPr id="54" name="TextBox 53"/>
          <p:cNvSpPr txBox="1"/>
          <p:nvPr/>
        </p:nvSpPr>
        <p:spPr>
          <a:xfrm>
            <a:off x="943052" y="3530769"/>
            <a:ext cx="502766"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a:t>
            </a:r>
            <a:endParaRPr lang="en-US" sz="2000" dirty="0"/>
          </a:p>
          <a:p>
            <a:endParaRPr lang="en-US" sz="1050" baseline="30000" dirty="0"/>
          </a:p>
        </p:txBody>
      </p:sp>
      <p:sp>
        <p:nvSpPr>
          <p:cNvPr id="55" name="TextBox 54"/>
          <p:cNvSpPr txBox="1"/>
          <p:nvPr/>
        </p:nvSpPr>
        <p:spPr>
          <a:xfrm>
            <a:off x="8641234" y="1981200"/>
            <a:ext cx="502766"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a:t>
            </a:r>
            <a:endParaRPr lang="en-US" sz="2000" dirty="0"/>
          </a:p>
          <a:p>
            <a:endParaRPr lang="en-US" sz="1050" baseline="30000" dirty="0"/>
          </a:p>
        </p:txBody>
      </p:sp>
      <p:pic>
        <p:nvPicPr>
          <p:cNvPr id="43" name="Picture 42"/>
          <p:cNvPicPr>
            <a:picLocks noChangeAspect="1"/>
          </p:cNvPicPr>
          <p:nvPr/>
        </p:nvPicPr>
        <p:blipFill>
          <a:blip r:embed="rId3"/>
          <a:stretch>
            <a:fillRect/>
          </a:stretch>
        </p:blipFill>
        <p:spPr>
          <a:xfrm>
            <a:off x="457200" y="1981200"/>
            <a:ext cx="8157107" cy="1721534"/>
          </a:xfrm>
          <a:prstGeom prst="rect">
            <a:avLst/>
          </a:prstGeom>
        </p:spPr>
      </p:pic>
      <p:pic>
        <p:nvPicPr>
          <p:cNvPr id="48" name="Picture 47"/>
          <p:cNvPicPr>
            <a:picLocks noChangeAspect="1"/>
          </p:cNvPicPr>
          <p:nvPr/>
        </p:nvPicPr>
        <p:blipFill>
          <a:blip r:embed="rId4"/>
          <a:stretch>
            <a:fillRect/>
          </a:stretch>
        </p:blipFill>
        <p:spPr>
          <a:xfrm>
            <a:off x="493105" y="4213652"/>
            <a:ext cx="8193695" cy="1719508"/>
          </a:xfrm>
          <a:prstGeom prst="rect">
            <a:avLst/>
          </a:prstGeom>
        </p:spPr>
      </p:pic>
      <p:sp>
        <p:nvSpPr>
          <p:cNvPr id="64" name="TextBox 63"/>
          <p:cNvSpPr txBox="1"/>
          <p:nvPr/>
        </p:nvSpPr>
        <p:spPr>
          <a:xfrm>
            <a:off x="894320" y="5740569"/>
            <a:ext cx="502766"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a:t>
            </a:r>
            <a:endParaRPr lang="en-US" sz="2000" dirty="0"/>
          </a:p>
          <a:p>
            <a:endParaRPr lang="en-US" sz="1050" baseline="30000" dirty="0"/>
          </a:p>
        </p:txBody>
      </p:sp>
      <p:sp>
        <p:nvSpPr>
          <p:cNvPr id="65" name="TextBox 64"/>
          <p:cNvSpPr txBox="1"/>
          <p:nvPr/>
        </p:nvSpPr>
        <p:spPr>
          <a:xfrm>
            <a:off x="8610600" y="4343400"/>
            <a:ext cx="502766"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a:t>
            </a:r>
            <a:endParaRPr lang="en-US" sz="2000" dirty="0"/>
          </a:p>
          <a:p>
            <a:endParaRPr lang="en-US" sz="1050" baseline="30000" dirty="0"/>
          </a:p>
        </p:txBody>
      </p:sp>
      <p:sp>
        <p:nvSpPr>
          <p:cNvPr id="66" name="TextBox 65"/>
          <p:cNvSpPr txBox="1"/>
          <p:nvPr/>
        </p:nvSpPr>
        <p:spPr>
          <a:xfrm>
            <a:off x="771525" y="1600200"/>
            <a:ext cx="8153400" cy="477054"/>
          </a:xfrm>
          <a:prstGeom prst="rect">
            <a:avLst/>
          </a:prstGeom>
          <a:noFill/>
        </p:spPr>
        <p:txBody>
          <a:bodyPr wrap="square" rtlCol="0">
            <a:spAutoFit/>
          </a:bodyPr>
          <a:lstStyle/>
          <a:p>
            <a:pPr lvl="0"/>
            <a:r>
              <a:rPr lang="en-US" sz="1800" dirty="0">
                <a:latin typeface="Times New Roman" panose="02020603050405020304" pitchFamily="18" charset="0"/>
                <a:cs typeface="Times New Roman" panose="02020603050405020304" pitchFamily="18" charset="0"/>
              </a:rPr>
              <a:t>1. Active Power</a:t>
            </a:r>
            <a:endParaRPr lang="en-US" sz="1800" dirty="0"/>
          </a:p>
          <a:p>
            <a:endParaRPr lang="en-US" sz="1050" baseline="30000" dirty="0"/>
          </a:p>
        </p:txBody>
      </p:sp>
      <p:sp>
        <p:nvSpPr>
          <p:cNvPr id="67" name="TextBox 66"/>
          <p:cNvSpPr txBox="1"/>
          <p:nvPr/>
        </p:nvSpPr>
        <p:spPr>
          <a:xfrm>
            <a:off x="771525" y="3820924"/>
            <a:ext cx="2428875" cy="446276"/>
          </a:xfrm>
          <a:prstGeom prst="rect">
            <a:avLst/>
          </a:prstGeom>
          <a:noFill/>
        </p:spPr>
        <p:txBody>
          <a:bodyPr wrap="square" rtlCol="0">
            <a:spAutoFit/>
          </a:bodyPr>
          <a:lstStyle/>
          <a:p>
            <a:pPr lvl="0"/>
            <a:r>
              <a:rPr lang="en-US" sz="1600" dirty="0">
                <a:latin typeface="Times New Roman" panose="02020603050405020304" pitchFamily="18" charset="0"/>
                <a:cs typeface="Times New Roman" panose="02020603050405020304" pitchFamily="18" charset="0"/>
              </a:rPr>
              <a:t>2. Reactive Power</a:t>
            </a:r>
            <a:endParaRPr lang="en-US" sz="1600" dirty="0"/>
          </a:p>
          <a:p>
            <a:endParaRPr lang="en-US" sz="1050" baseline="30000" dirty="0"/>
          </a:p>
        </p:txBody>
      </p:sp>
      <p:sp>
        <p:nvSpPr>
          <p:cNvPr id="3" name="Rectangle 2"/>
          <p:cNvSpPr/>
          <p:nvPr/>
        </p:nvSpPr>
        <p:spPr>
          <a:xfrm>
            <a:off x="771525" y="1239449"/>
            <a:ext cx="2074029" cy="369332"/>
          </a:xfrm>
          <a:prstGeom prst="rect">
            <a:avLst/>
          </a:prstGeom>
        </p:spPr>
        <p:txBody>
          <a:bodyPr wrap="none">
            <a:spAutoFit/>
          </a:bodyPr>
          <a:lstStyle/>
          <a:p>
            <a:r>
              <a:rPr lang="en-US" sz="1800" dirty="0"/>
              <a:t>Final Nodal P and Q</a:t>
            </a:r>
          </a:p>
        </p:txBody>
      </p:sp>
    </p:spTree>
    <p:extLst>
      <p:ext uri="{BB962C8B-B14F-4D97-AF65-F5344CB8AC3E}">
        <p14:creationId xmlns:p14="http://schemas.microsoft.com/office/powerpoint/2010/main" val="26866327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79A9A4E-4C82-4D44-9372-C31BB3818094}" type="slidenum">
              <a:rPr lang="en-US" smtClean="0"/>
              <a:pPr/>
              <a:t>91</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What is </a:t>
            </a:r>
            <a:r>
              <a:rPr lang="en-US" dirty="0" err="1">
                <a:latin typeface="Times New Roman" panose="02020603050405020304" pitchFamily="18" charset="0"/>
                <a:cs typeface="Times New Roman" panose="02020603050405020304" pitchFamily="18" charset="0"/>
              </a:rPr>
              <a:t>OpenDSS</a:t>
            </a:r>
            <a:r>
              <a:rPr lang="en-US" dirty="0">
                <a:latin typeface="Times New Roman" panose="02020603050405020304" pitchFamily="18" charset="0"/>
                <a:cs typeface="Times New Roman" panose="02020603050405020304" pitchFamily="18" charset="0"/>
              </a:rPr>
              <a:t> ?</a:t>
            </a:r>
            <a:endParaRPr lang="en-US" dirty="0"/>
          </a:p>
          <a:p>
            <a:endParaRPr lang="en-US" sz="1050" baseline="30000" dirty="0"/>
          </a:p>
        </p:txBody>
      </p:sp>
      <p:sp>
        <p:nvSpPr>
          <p:cNvPr id="17"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sp>
        <p:nvSpPr>
          <p:cNvPr id="47" name="TextBox 46"/>
          <p:cNvSpPr txBox="1"/>
          <p:nvPr/>
        </p:nvSpPr>
        <p:spPr>
          <a:xfrm>
            <a:off x="838200" y="1407587"/>
            <a:ext cx="6553200" cy="1585049"/>
          </a:xfrm>
          <a:prstGeom prst="rect">
            <a:avLst/>
          </a:prstGeom>
          <a:noFill/>
        </p:spPr>
        <p:txBody>
          <a:bodyPr wrap="square" rtlCol="0">
            <a:spAutoFit/>
          </a:bodyPr>
          <a:lstStyle/>
          <a:p>
            <a:pPr algn="just"/>
            <a:r>
              <a:rPr lang="en-US" sz="1800" dirty="0">
                <a:latin typeface="Times New Roman" panose="02020603050405020304" pitchFamily="18" charset="0"/>
                <a:cs typeface="Times New Roman" panose="02020603050405020304" pitchFamily="18" charset="0"/>
              </a:rPr>
              <a:t>The Open Distribution System Simulator (</a:t>
            </a:r>
            <a:r>
              <a:rPr lang="en-US" sz="1800" dirty="0" err="1">
                <a:latin typeface="Times New Roman" panose="02020603050405020304" pitchFamily="18" charset="0"/>
                <a:cs typeface="Times New Roman" panose="02020603050405020304" pitchFamily="18" charset="0"/>
              </a:rPr>
              <a:t>OpenDSS</a:t>
            </a:r>
            <a:r>
              <a:rPr lang="en-US" sz="1800" dirty="0">
                <a:latin typeface="Times New Roman" panose="02020603050405020304" pitchFamily="18" charset="0"/>
                <a:cs typeface="Times New Roman" panose="02020603050405020304" pitchFamily="18" charset="0"/>
              </a:rPr>
              <a:t>, or simply, DSS) is a comprehensive electrical system simulation tool for electric utility </a:t>
            </a:r>
            <a:r>
              <a:rPr lang="en-US" sz="1800" b="1" dirty="0">
                <a:latin typeface="Times New Roman" panose="02020603050405020304" pitchFamily="18" charset="0"/>
                <a:cs typeface="Times New Roman" panose="02020603050405020304" pitchFamily="18" charset="0"/>
              </a:rPr>
              <a:t>distribution systems</a:t>
            </a:r>
            <a:r>
              <a:rPr lang="en-US" sz="1800" dirty="0">
                <a:latin typeface="Times New Roman" panose="02020603050405020304" pitchFamily="18" charset="0"/>
                <a:cs typeface="Times New Roman" panose="02020603050405020304" pitchFamily="18" charset="0"/>
              </a:rPr>
              <a:t>. </a:t>
            </a:r>
          </a:p>
          <a:p>
            <a:pPr marL="342900" indent="-342900" algn="jus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Open </a:t>
            </a:r>
            <a:r>
              <a:rPr lang="en-US" sz="1800" dirty="0">
                <a:latin typeface="Times New Roman" panose="02020603050405020304" pitchFamily="18" charset="0"/>
                <a:cs typeface="Times New Roman" panose="02020603050405020304" pitchFamily="18" charset="0"/>
                <a:sym typeface="Wingdings" panose="05000000000000000000" pitchFamily="2" charset="2"/>
              </a:rPr>
              <a:t> Open Source</a:t>
            </a:r>
          </a:p>
          <a:p>
            <a:pPr marL="342900" indent="-342900" algn="jus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sym typeface="Wingdings" panose="05000000000000000000" pitchFamily="2" charset="2"/>
              </a:rPr>
              <a:t>DSS  Distribution System Simulator</a:t>
            </a:r>
            <a:endParaRPr lang="en-US" dirty="0"/>
          </a:p>
          <a:p>
            <a:endParaRPr lang="en-US" sz="1050" baseline="30000" dirty="0"/>
          </a:p>
        </p:txBody>
      </p:sp>
      <p:pic>
        <p:nvPicPr>
          <p:cNvPr id="48" name="Content Placeholder 9"/>
          <p:cNvPicPr>
            <a:picLocks noGrp="1" noChangeAspect="1"/>
          </p:cNvPicPr>
          <p:nvPr>
            <p:ph idx="1"/>
          </p:nvPr>
        </p:nvPicPr>
        <p:blipFill>
          <a:blip r:embed="rId3"/>
          <a:stretch>
            <a:fillRect/>
          </a:stretch>
        </p:blipFill>
        <p:spPr>
          <a:xfrm>
            <a:off x="7507834" y="1497037"/>
            <a:ext cx="1477150" cy="1373361"/>
          </a:xfrm>
          <a:prstGeom prst="rect">
            <a:avLst/>
          </a:prstGeom>
        </p:spPr>
      </p:pic>
      <p:pic>
        <p:nvPicPr>
          <p:cNvPr id="11" name="Picture 10"/>
          <p:cNvPicPr>
            <a:picLocks noChangeAspect="1"/>
          </p:cNvPicPr>
          <p:nvPr/>
        </p:nvPicPr>
        <p:blipFill>
          <a:blip r:embed="rId4"/>
          <a:stretch>
            <a:fillRect/>
          </a:stretch>
        </p:blipFill>
        <p:spPr>
          <a:xfrm>
            <a:off x="1651030" y="2894736"/>
            <a:ext cx="5996396" cy="3185389"/>
          </a:xfrm>
          <a:prstGeom prst="rect">
            <a:avLst/>
          </a:prstGeom>
        </p:spPr>
      </p:pic>
    </p:spTree>
    <p:extLst>
      <p:ext uri="{BB962C8B-B14F-4D97-AF65-F5344CB8AC3E}">
        <p14:creationId xmlns:p14="http://schemas.microsoft.com/office/powerpoint/2010/main" val="10263860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79A9A4E-4C82-4D44-9372-C31BB3818094}" type="slidenum">
              <a:rPr lang="en-US" smtClean="0"/>
              <a:pPr/>
              <a:t>92</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4" name="TextBox 13"/>
          <p:cNvSpPr txBox="1"/>
          <p:nvPr/>
        </p:nvSpPr>
        <p:spPr>
          <a:xfrm>
            <a:off x="838200" y="1295400"/>
            <a:ext cx="7086600"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Equivalent Swing Bus</a:t>
            </a:r>
            <a:endParaRPr lang="en-US" sz="2000" dirty="0"/>
          </a:p>
          <a:p>
            <a:endParaRPr lang="en-US" sz="1050" baseline="30000" dirty="0"/>
          </a:p>
        </p:txBody>
      </p:sp>
      <p:sp>
        <p:nvSpPr>
          <p:cNvPr id="8" name="Rectangle 7"/>
          <p:cNvSpPr/>
          <p:nvPr/>
        </p:nvSpPr>
        <p:spPr>
          <a:xfrm>
            <a:off x="4038600" y="1906231"/>
            <a:ext cx="4343400" cy="923330"/>
          </a:xfrm>
          <a:prstGeom prst="rect">
            <a:avLst/>
          </a:prstGeom>
        </p:spPr>
        <p:txBody>
          <a:bodyPr wrap="square">
            <a:spAutoFit/>
          </a:bodyPr>
          <a:lstStyle/>
          <a:p>
            <a:pPr marL="342900" indent="-342900" algn="just">
              <a:buFont typeface="Arial" panose="020B0604020202020204" pitchFamily="34" charset="0"/>
              <a:buChar char="•"/>
            </a:pPr>
            <a:r>
              <a:rPr lang="en-US" sz="1800" dirty="0"/>
              <a:t>The 69 kV sub-transmission system in real system is equivalent to a swing bus in the </a:t>
            </a:r>
            <a:r>
              <a:rPr lang="en-US" sz="1800" dirty="0" err="1"/>
              <a:t>OpenDSS</a:t>
            </a:r>
            <a:r>
              <a:rPr lang="en-US" sz="1800" dirty="0"/>
              <a:t> model.</a:t>
            </a:r>
          </a:p>
        </p:txBody>
      </p:sp>
      <p:pic>
        <p:nvPicPr>
          <p:cNvPr id="9" name="Picture 8"/>
          <p:cNvPicPr>
            <a:picLocks noChangeAspect="1"/>
          </p:cNvPicPr>
          <p:nvPr/>
        </p:nvPicPr>
        <p:blipFill>
          <a:blip r:embed="rId3"/>
          <a:stretch>
            <a:fillRect/>
          </a:stretch>
        </p:blipFill>
        <p:spPr>
          <a:xfrm>
            <a:off x="1092245" y="1918931"/>
            <a:ext cx="2514600" cy="2991710"/>
          </a:xfrm>
          <a:prstGeom prst="rect">
            <a:avLst/>
          </a:prstGeom>
        </p:spPr>
      </p:pic>
      <p:sp>
        <p:nvSpPr>
          <p:cNvPr id="10" name="Oval 9"/>
          <p:cNvSpPr/>
          <p:nvPr/>
        </p:nvSpPr>
        <p:spPr bwMode="auto">
          <a:xfrm>
            <a:off x="1651090" y="1947505"/>
            <a:ext cx="1524000" cy="685800"/>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7"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pic>
        <p:nvPicPr>
          <p:cNvPr id="6" name="Picture 5"/>
          <p:cNvPicPr>
            <a:picLocks noChangeAspect="1"/>
          </p:cNvPicPr>
          <p:nvPr/>
        </p:nvPicPr>
        <p:blipFill>
          <a:blip r:embed="rId4"/>
          <a:stretch>
            <a:fillRect/>
          </a:stretch>
        </p:blipFill>
        <p:spPr>
          <a:xfrm>
            <a:off x="4333875" y="2849825"/>
            <a:ext cx="3858968" cy="2179375"/>
          </a:xfrm>
          <a:prstGeom prst="rect">
            <a:avLst/>
          </a:prstGeom>
        </p:spPr>
      </p:pic>
      <p:sp>
        <p:nvSpPr>
          <p:cNvPr id="46" name="Oval 45"/>
          <p:cNvSpPr/>
          <p:nvPr/>
        </p:nvSpPr>
        <p:spPr bwMode="auto">
          <a:xfrm>
            <a:off x="6324600" y="3352800"/>
            <a:ext cx="1524000" cy="685800"/>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 name="Rectangle 1">
            <a:extLst>
              <a:ext uri="{FF2B5EF4-FFF2-40B4-BE49-F238E27FC236}">
                <a16:creationId xmlns:a16="http://schemas.microsoft.com/office/drawing/2014/main" id="{3AE933D9-E318-4329-8DF2-7EDD2E4B0DB4}"/>
              </a:ext>
            </a:extLst>
          </p:cNvPr>
          <p:cNvSpPr/>
          <p:nvPr/>
        </p:nvSpPr>
        <p:spPr>
          <a:xfrm>
            <a:off x="4649228" y="5245189"/>
            <a:ext cx="3732772" cy="215444"/>
          </a:xfrm>
          <a:prstGeom prst="rect">
            <a:avLst/>
          </a:prstGeom>
        </p:spPr>
        <p:txBody>
          <a:bodyPr wrap="square">
            <a:spAutoFit/>
          </a:bodyPr>
          <a:lstStyle/>
          <a:p>
            <a:r>
              <a:rPr lang="en-US" sz="800" dirty="0"/>
              <a:t>https://www.qualitrolcorp.com/grid-applications/transmission-distribution/</a:t>
            </a:r>
          </a:p>
        </p:txBody>
      </p:sp>
    </p:spTree>
    <p:extLst>
      <p:ext uri="{BB962C8B-B14F-4D97-AF65-F5344CB8AC3E}">
        <p14:creationId xmlns:p14="http://schemas.microsoft.com/office/powerpoint/2010/main" val="7800340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79A9A4E-4C82-4D44-9372-C31BB3818094}" type="slidenum">
              <a:rPr lang="en-US" smtClean="0"/>
              <a:pPr/>
              <a:t>93</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4" name="TextBox 13"/>
          <p:cNvSpPr txBox="1"/>
          <p:nvPr/>
        </p:nvSpPr>
        <p:spPr>
          <a:xfrm>
            <a:off x="838200" y="1295400"/>
            <a:ext cx="7086600"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Equivalent Swing Bus</a:t>
            </a:r>
            <a:endParaRPr lang="en-US" sz="2000" dirty="0"/>
          </a:p>
          <a:p>
            <a:endParaRPr lang="en-US" sz="1050" baseline="30000" dirty="0"/>
          </a:p>
        </p:txBody>
      </p:sp>
      <p:sp>
        <p:nvSpPr>
          <p:cNvPr id="17"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sp>
        <p:nvSpPr>
          <p:cNvPr id="12" name="Down Arrow 11"/>
          <p:cNvSpPr/>
          <p:nvPr/>
        </p:nvSpPr>
        <p:spPr bwMode="auto">
          <a:xfrm>
            <a:off x="4285492" y="4517932"/>
            <a:ext cx="438908" cy="30805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13" name="Picture 12"/>
          <p:cNvPicPr>
            <a:picLocks noChangeAspect="1"/>
          </p:cNvPicPr>
          <p:nvPr/>
        </p:nvPicPr>
        <p:blipFill>
          <a:blip r:embed="rId3"/>
          <a:stretch>
            <a:fillRect/>
          </a:stretch>
        </p:blipFill>
        <p:spPr>
          <a:xfrm>
            <a:off x="838200" y="1905000"/>
            <a:ext cx="3480092" cy="2414972"/>
          </a:xfrm>
          <a:prstGeom prst="rect">
            <a:avLst/>
          </a:prstGeom>
        </p:spPr>
      </p:pic>
      <p:sp>
        <p:nvSpPr>
          <p:cNvPr id="15" name="Rectangle 14"/>
          <p:cNvSpPr/>
          <p:nvPr/>
        </p:nvSpPr>
        <p:spPr>
          <a:xfrm>
            <a:off x="615637" y="4890002"/>
            <a:ext cx="7956863" cy="923330"/>
          </a:xfrm>
          <a:prstGeom prst="rect">
            <a:avLst/>
          </a:prstGeom>
        </p:spPr>
        <p:txBody>
          <a:bodyPr wrap="square">
            <a:spAutoFit/>
          </a:bodyPr>
          <a:lstStyle/>
          <a:p>
            <a:r>
              <a:rPr lang="en-US" sz="1800" dirty="0"/>
              <a:t>Edit "</a:t>
            </a:r>
            <a:r>
              <a:rPr lang="en-US" sz="1800" dirty="0" err="1"/>
              <a:t>Vsource.source</a:t>
            </a:r>
            <a:r>
              <a:rPr lang="en-US" sz="1800" dirty="0"/>
              <a:t>" Bus1= eq_source_bus.1.2.3 Phases=3 Angle=0.00000 Pu=1.00000 </a:t>
            </a:r>
            <a:r>
              <a:rPr lang="en-US" sz="1800" dirty="0" err="1"/>
              <a:t>BaseKv</a:t>
            </a:r>
            <a:r>
              <a:rPr lang="en-US" sz="1800" dirty="0"/>
              <a:t>=69.00000 R1=4.54263687 X1=10.52743053 </a:t>
            </a:r>
          </a:p>
          <a:p>
            <a:r>
              <a:rPr lang="en-US" sz="1800" dirty="0"/>
              <a:t>R0=7.36552668 X0=24.50463867 </a:t>
            </a:r>
          </a:p>
        </p:txBody>
      </p:sp>
      <p:pic>
        <p:nvPicPr>
          <p:cNvPr id="16" name="Picture 15"/>
          <p:cNvPicPr>
            <a:picLocks noChangeAspect="1"/>
          </p:cNvPicPr>
          <p:nvPr/>
        </p:nvPicPr>
        <p:blipFill>
          <a:blip r:embed="rId4"/>
          <a:stretch>
            <a:fillRect/>
          </a:stretch>
        </p:blipFill>
        <p:spPr>
          <a:xfrm>
            <a:off x="4701540" y="1896123"/>
            <a:ext cx="3581400" cy="2393157"/>
          </a:xfrm>
          <a:prstGeom prst="rect">
            <a:avLst/>
          </a:prstGeom>
        </p:spPr>
      </p:pic>
      <p:cxnSp>
        <p:nvCxnSpPr>
          <p:cNvPr id="18" name="Straight Connector 17">
            <a:extLst>
              <a:ext uri="{FF2B5EF4-FFF2-40B4-BE49-F238E27FC236}">
                <a16:creationId xmlns:a16="http://schemas.microsoft.com/office/drawing/2014/main" id="{9AF68C2E-0A0B-4175-AFDC-6728B10D032B}"/>
              </a:ext>
            </a:extLst>
          </p:cNvPr>
          <p:cNvCxnSpPr/>
          <p:nvPr/>
        </p:nvCxnSpPr>
        <p:spPr bwMode="auto">
          <a:xfrm>
            <a:off x="2667000" y="3352800"/>
            <a:ext cx="457200" cy="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79A69B5D-B790-48C0-B4CD-27B74745F7EB}"/>
              </a:ext>
            </a:extLst>
          </p:cNvPr>
          <p:cNvCxnSpPr/>
          <p:nvPr/>
        </p:nvCxnSpPr>
        <p:spPr bwMode="auto">
          <a:xfrm>
            <a:off x="914400" y="2362200"/>
            <a:ext cx="457200" cy="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CFDD665F-50AE-47CE-823F-8EA1000B66CE}"/>
              </a:ext>
            </a:extLst>
          </p:cNvPr>
          <p:cNvCxnSpPr/>
          <p:nvPr/>
        </p:nvCxnSpPr>
        <p:spPr bwMode="auto">
          <a:xfrm>
            <a:off x="2286000" y="3962400"/>
            <a:ext cx="457200" cy="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80352956-0FAB-49B8-8B17-37DB7D557662}"/>
              </a:ext>
            </a:extLst>
          </p:cNvPr>
          <p:cNvCxnSpPr/>
          <p:nvPr/>
        </p:nvCxnSpPr>
        <p:spPr bwMode="auto">
          <a:xfrm>
            <a:off x="3581400" y="2743200"/>
            <a:ext cx="457200" cy="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D38AAAAA-1336-431F-A5F8-E92C6461EB83}"/>
              </a:ext>
            </a:extLst>
          </p:cNvPr>
          <p:cNvCxnSpPr/>
          <p:nvPr/>
        </p:nvCxnSpPr>
        <p:spPr bwMode="auto">
          <a:xfrm>
            <a:off x="5105400" y="3886200"/>
            <a:ext cx="457200" cy="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854B69EB-71E5-4D1A-A049-2AF4C3234F1A}"/>
              </a:ext>
            </a:extLst>
          </p:cNvPr>
          <p:cNvCxnSpPr/>
          <p:nvPr/>
        </p:nvCxnSpPr>
        <p:spPr bwMode="auto">
          <a:xfrm>
            <a:off x="5181600" y="4267200"/>
            <a:ext cx="457200" cy="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E6A37F11-CAD0-44D8-B227-CA86FFAF9ABD}"/>
              </a:ext>
            </a:extLst>
          </p:cNvPr>
          <p:cNvCxnSpPr/>
          <p:nvPr/>
        </p:nvCxnSpPr>
        <p:spPr bwMode="auto">
          <a:xfrm>
            <a:off x="5257800" y="2743200"/>
            <a:ext cx="457200" cy="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4CD6B976-E4CF-4259-85B3-94714BD8CD4E}"/>
              </a:ext>
            </a:extLst>
          </p:cNvPr>
          <p:cNvCxnSpPr/>
          <p:nvPr/>
        </p:nvCxnSpPr>
        <p:spPr bwMode="auto">
          <a:xfrm>
            <a:off x="5242560" y="2895600"/>
            <a:ext cx="457200" cy="0"/>
          </a:xfrm>
          <a:prstGeom prst="line">
            <a:avLst/>
          </a:prstGeom>
          <a:solidFill>
            <a:schemeClr val="accent1"/>
          </a:solidFill>
          <a:ln w="952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9805860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79A9A4E-4C82-4D44-9372-C31BB3818094}" type="slidenum">
              <a:rPr lang="en-US" smtClean="0"/>
              <a:pPr/>
              <a:t>94</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4" name="TextBox 13"/>
          <p:cNvSpPr txBox="1"/>
          <p:nvPr/>
        </p:nvSpPr>
        <p:spPr>
          <a:xfrm>
            <a:off x="762000" y="1320969"/>
            <a:ext cx="7086600"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Substation Transformer</a:t>
            </a:r>
            <a:endParaRPr lang="en-US" sz="2000" dirty="0"/>
          </a:p>
          <a:p>
            <a:endParaRPr lang="en-US" sz="1050" baseline="30000" dirty="0"/>
          </a:p>
        </p:txBody>
      </p:sp>
      <p:sp>
        <p:nvSpPr>
          <p:cNvPr id="8" name="Rectangle 7"/>
          <p:cNvSpPr/>
          <p:nvPr/>
        </p:nvSpPr>
        <p:spPr>
          <a:xfrm>
            <a:off x="3946615" y="1992650"/>
            <a:ext cx="4704625" cy="3170099"/>
          </a:xfrm>
          <a:prstGeom prst="rect">
            <a:avLst/>
          </a:prstGeom>
        </p:spPr>
        <p:txBody>
          <a:bodyPr wrap="square">
            <a:spAutoFit/>
          </a:bodyPr>
          <a:lstStyle/>
          <a:p>
            <a:pPr marL="342900" indent="-342900" algn="just">
              <a:buFont typeface="Arial" panose="020B0604020202020204" pitchFamily="34" charset="0"/>
              <a:buChar char="•"/>
            </a:pPr>
            <a:r>
              <a:rPr lang="en-US" sz="1800" dirty="0"/>
              <a:t>The substation transformer in the real distribution system is a 69/13.8 kV step-down three-phase transformer, which has an on-load tap changing mechanism.</a:t>
            </a:r>
          </a:p>
          <a:p>
            <a:pPr marL="342900" indent="-342900" algn="just">
              <a:buFont typeface="Arial" panose="020B0604020202020204" pitchFamily="34" charset="0"/>
              <a:buChar char="•"/>
            </a:pPr>
            <a:endParaRPr lang="en-US" sz="1800" dirty="0"/>
          </a:p>
          <a:p>
            <a:pPr marL="342900" indent="-342900" algn="just">
              <a:buFont typeface="Arial" panose="020B0604020202020204" pitchFamily="34" charset="0"/>
              <a:buChar char="•"/>
            </a:pPr>
            <a:r>
              <a:rPr lang="en-US" sz="1800" dirty="0"/>
              <a:t>In </a:t>
            </a:r>
            <a:r>
              <a:rPr lang="en-US" sz="1800" dirty="0" err="1"/>
              <a:t>OpenDSS</a:t>
            </a:r>
            <a:r>
              <a:rPr lang="en-US" sz="1800" dirty="0"/>
              <a:t>, a three-phase transformer object, three single-phase regulator objects, and one regulator control object are used to model this substation transformer with a load tap changing mechanism.</a:t>
            </a:r>
            <a:endParaRPr lang="en-US" sz="2000" dirty="0"/>
          </a:p>
          <a:p>
            <a:pPr marL="342900" indent="-342900" algn="just">
              <a:buFont typeface="Arial" panose="020B0604020202020204" pitchFamily="34" charset="0"/>
              <a:buChar char="•"/>
            </a:pPr>
            <a:endParaRPr lang="en-US" sz="2000" dirty="0"/>
          </a:p>
        </p:txBody>
      </p:sp>
      <p:pic>
        <p:nvPicPr>
          <p:cNvPr id="9" name="Picture 8"/>
          <p:cNvPicPr>
            <a:picLocks noChangeAspect="1"/>
          </p:cNvPicPr>
          <p:nvPr/>
        </p:nvPicPr>
        <p:blipFill>
          <a:blip r:embed="rId3"/>
          <a:stretch>
            <a:fillRect/>
          </a:stretch>
        </p:blipFill>
        <p:spPr>
          <a:xfrm>
            <a:off x="1219200" y="2002175"/>
            <a:ext cx="2325914" cy="2767223"/>
          </a:xfrm>
          <a:prstGeom prst="rect">
            <a:avLst/>
          </a:prstGeom>
        </p:spPr>
      </p:pic>
      <p:sp>
        <p:nvSpPr>
          <p:cNvPr id="17"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sp>
        <p:nvSpPr>
          <p:cNvPr id="15" name="Rectangle 14"/>
          <p:cNvSpPr/>
          <p:nvPr/>
        </p:nvSpPr>
        <p:spPr bwMode="auto">
          <a:xfrm>
            <a:off x="1511300" y="2546163"/>
            <a:ext cx="1689100" cy="1040439"/>
          </a:xfrm>
          <a:prstGeom prst="rect">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23448085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79A9A4E-4C82-4D44-9372-C31BB3818094}" type="slidenum">
              <a:rPr lang="en-US" smtClean="0"/>
              <a:pPr/>
              <a:t>95</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4" name="TextBox 13"/>
          <p:cNvSpPr txBox="1"/>
          <p:nvPr/>
        </p:nvSpPr>
        <p:spPr>
          <a:xfrm>
            <a:off x="838200" y="1244769"/>
            <a:ext cx="7086600"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Three-phase transformer model</a:t>
            </a:r>
            <a:endParaRPr lang="en-US" sz="2000" dirty="0"/>
          </a:p>
          <a:p>
            <a:endParaRPr lang="en-US" sz="1050" baseline="30000" dirty="0"/>
          </a:p>
        </p:txBody>
      </p:sp>
      <p:sp>
        <p:nvSpPr>
          <p:cNvPr id="17"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sp>
        <p:nvSpPr>
          <p:cNvPr id="16" name="Rectangle 15"/>
          <p:cNvSpPr/>
          <p:nvPr/>
        </p:nvSpPr>
        <p:spPr>
          <a:xfrm>
            <a:off x="988621" y="4200395"/>
            <a:ext cx="7774379" cy="584775"/>
          </a:xfrm>
          <a:prstGeom prst="rect">
            <a:avLst/>
          </a:prstGeom>
        </p:spPr>
        <p:txBody>
          <a:bodyPr wrap="square">
            <a:spAutoFit/>
          </a:bodyPr>
          <a:lstStyle/>
          <a:p>
            <a:r>
              <a:rPr lang="en-US" sz="1600" i="1" dirty="0"/>
              <a:t>a</a:t>
            </a:r>
            <a:r>
              <a:rPr lang="en-US" sz="1600" i="1" baseline="-25000" dirty="0"/>
              <a:t>t</a:t>
            </a:r>
            <a:r>
              <a:rPr lang="en-US" sz="1600" dirty="0"/>
              <a:t>, </a:t>
            </a:r>
            <a:r>
              <a:rPr lang="en-US" sz="1600" i="1" dirty="0" err="1"/>
              <a:t>b</a:t>
            </a:r>
            <a:r>
              <a:rPr lang="en-US" sz="1600" i="1" baseline="-25000" dirty="0" err="1"/>
              <a:t>t</a:t>
            </a:r>
            <a:r>
              <a:rPr lang="en-US" sz="1600" dirty="0"/>
              <a:t>, </a:t>
            </a:r>
            <a:r>
              <a:rPr lang="en-US" sz="1600" i="1" dirty="0" err="1"/>
              <a:t>c</a:t>
            </a:r>
            <a:r>
              <a:rPr lang="en-US" sz="1600" i="1" baseline="-25000" dirty="0" err="1"/>
              <a:t>t</a:t>
            </a:r>
            <a:r>
              <a:rPr lang="en-US" sz="1600" dirty="0"/>
              <a:t> and </a:t>
            </a:r>
            <a:r>
              <a:rPr lang="en-US" sz="1600" i="1" dirty="0" err="1"/>
              <a:t>d</a:t>
            </a:r>
            <a:r>
              <a:rPr lang="en-US" sz="1600" i="1" baseline="-25000" dirty="0" err="1"/>
              <a:t>t</a:t>
            </a:r>
            <a:r>
              <a:rPr lang="en-US" sz="1600" dirty="0"/>
              <a:t> depend on </a:t>
            </a:r>
            <a:r>
              <a:rPr lang="en-US" sz="1600" i="1" dirty="0" err="1"/>
              <a:t>n</a:t>
            </a:r>
            <a:r>
              <a:rPr lang="en-US" sz="1600" i="1" baseline="-25000" dirty="0" err="1"/>
              <a:t>t</a:t>
            </a:r>
            <a:r>
              <a:rPr lang="en-US" sz="1600" dirty="0"/>
              <a:t>, </a:t>
            </a:r>
            <a:r>
              <a:rPr lang="en-US" sz="1600" dirty="0" err="1"/>
              <a:t>Z</a:t>
            </a:r>
            <a:r>
              <a:rPr lang="en-US" sz="1600" i="1" dirty="0" err="1"/>
              <a:t>t</a:t>
            </a:r>
            <a:r>
              <a:rPr lang="en-US" sz="1600" i="1" baseline="-25000" dirty="0" err="1"/>
              <a:t>a</a:t>
            </a:r>
            <a:r>
              <a:rPr lang="en-US" sz="1600" i="1" baseline="-25000" dirty="0"/>
              <a:t> </a:t>
            </a:r>
            <a:r>
              <a:rPr lang="en-US" sz="1600" i="1" dirty="0"/>
              <a:t>, </a:t>
            </a:r>
            <a:r>
              <a:rPr lang="en-US" sz="1600" i="1" dirty="0" err="1"/>
              <a:t>Zt</a:t>
            </a:r>
            <a:r>
              <a:rPr lang="en-US" sz="1600" i="1" baseline="-25000" dirty="0" err="1"/>
              <a:t>b</a:t>
            </a:r>
            <a:r>
              <a:rPr lang="en-US" sz="1600" i="1" baseline="-25000" dirty="0"/>
              <a:t> , </a:t>
            </a:r>
            <a:r>
              <a:rPr lang="en-US" sz="1600" i="1" dirty="0"/>
              <a:t>Zt</a:t>
            </a:r>
            <a:r>
              <a:rPr lang="en-US" sz="1600" i="1" baseline="-25000" dirty="0"/>
              <a:t>c </a:t>
            </a:r>
            <a:r>
              <a:rPr lang="en-US" sz="1600" dirty="0"/>
              <a:t>, i.e., depend on the specific winding connection, impedance and rating of a transformer. </a:t>
            </a:r>
          </a:p>
        </p:txBody>
      </p:sp>
      <p:grpSp>
        <p:nvGrpSpPr>
          <p:cNvPr id="20" name="Group 19"/>
          <p:cNvGrpSpPr/>
          <p:nvPr/>
        </p:nvGrpSpPr>
        <p:grpSpPr>
          <a:xfrm>
            <a:off x="1115080" y="2403616"/>
            <a:ext cx="3019293" cy="1697528"/>
            <a:chOff x="5105904" y="191469"/>
            <a:chExt cx="4159234" cy="2593465"/>
          </a:xfrm>
        </p:grpSpPr>
        <p:pic>
          <p:nvPicPr>
            <p:cNvPr id="21" name="Picture 20"/>
            <p:cNvPicPr>
              <a:picLocks noChangeAspect="1"/>
            </p:cNvPicPr>
            <p:nvPr/>
          </p:nvPicPr>
          <p:blipFill>
            <a:blip r:embed="rId3"/>
            <a:stretch>
              <a:fillRect/>
            </a:stretch>
          </p:blipFill>
          <p:spPr>
            <a:xfrm>
              <a:off x="5105904" y="191469"/>
              <a:ext cx="4159234" cy="2593465"/>
            </a:xfrm>
            <a:prstGeom prst="rect">
              <a:avLst/>
            </a:prstGeom>
          </p:spPr>
        </p:pic>
        <p:sp>
          <p:nvSpPr>
            <p:cNvPr id="22" name="Oval 21"/>
            <p:cNvSpPr/>
            <p:nvPr/>
          </p:nvSpPr>
          <p:spPr bwMode="auto">
            <a:xfrm>
              <a:off x="5171407" y="1197673"/>
              <a:ext cx="391194" cy="362314"/>
            </a:xfrm>
            <a:prstGeom prst="ellipse">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3" name="Oval 22"/>
            <p:cNvSpPr/>
            <p:nvPr/>
          </p:nvSpPr>
          <p:spPr bwMode="auto">
            <a:xfrm>
              <a:off x="5214227" y="1730387"/>
              <a:ext cx="696748" cy="362314"/>
            </a:xfrm>
            <a:prstGeom prst="ellipse">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5" name="Oval 24"/>
            <p:cNvSpPr/>
            <p:nvPr/>
          </p:nvSpPr>
          <p:spPr bwMode="auto">
            <a:xfrm>
              <a:off x="6354176" y="1721764"/>
              <a:ext cx="696748" cy="362314"/>
            </a:xfrm>
            <a:prstGeom prst="ellipse">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6" name="Oval 25"/>
            <p:cNvSpPr/>
            <p:nvPr/>
          </p:nvSpPr>
          <p:spPr bwMode="auto">
            <a:xfrm>
              <a:off x="7429500" y="1709179"/>
              <a:ext cx="696748" cy="362314"/>
            </a:xfrm>
            <a:prstGeom prst="ellipse">
              <a:avLst/>
            </a:prstGeom>
            <a:noFill/>
            <a:ln w="127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grpSp>
        <p:nvGrpSpPr>
          <p:cNvPr id="28" name="Group 27"/>
          <p:cNvGrpSpPr/>
          <p:nvPr/>
        </p:nvGrpSpPr>
        <p:grpSpPr>
          <a:xfrm>
            <a:off x="4381500" y="2425176"/>
            <a:ext cx="1515294" cy="624829"/>
            <a:chOff x="5266506" y="3796684"/>
            <a:chExt cx="2772594" cy="1428750"/>
          </a:xfrm>
        </p:grpSpPr>
        <p:pic>
          <p:nvPicPr>
            <p:cNvPr id="31" name="Picture 30"/>
            <p:cNvPicPr>
              <a:picLocks noChangeAspect="1"/>
            </p:cNvPicPr>
            <p:nvPr/>
          </p:nvPicPr>
          <p:blipFill>
            <a:blip r:embed="rId4"/>
            <a:stretch>
              <a:fillRect/>
            </a:stretch>
          </p:blipFill>
          <p:spPr>
            <a:xfrm>
              <a:off x="5715000" y="3796684"/>
              <a:ext cx="2324100" cy="1428750"/>
            </a:xfrm>
            <a:prstGeom prst="rect">
              <a:avLst/>
            </a:prstGeom>
          </p:spPr>
        </p:pic>
        <p:pic>
          <p:nvPicPr>
            <p:cNvPr id="32" name="Picture 31"/>
            <p:cNvPicPr>
              <a:picLocks noChangeAspect="1"/>
            </p:cNvPicPr>
            <p:nvPr/>
          </p:nvPicPr>
          <p:blipFill>
            <a:blip r:embed="rId5"/>
            <a:stretch>
              <a:fillRect/>
            </a:stretch>
          </p:blipFill>
          <p:spPr>
            <a:xfrm>
              <a:off x="5266506" y="4262854"/>
              <a:ext cx="561975" cy="485775"/>
            </a:xfrm>
            <a:prstGeom prst="rect">
              <a:avLst/>
            </a:prstGeom>
          </p:spPr>
        </p:pic>
      </p:grpSp>
      <p:grpSp>
        <p:nvGrpSpPr>
          <p:cNvPr id="33" name="Group 32"/>
          <p:cNvGrpSpPr/>
          <p:nvPr/>
        </p:nvGrpSpPr>
        <p:grpSpPr>
          <a:xfrm>
            <a:off x="6199228" y="2416052"/>
            <a:ext cx="2286394" cy="668827"/>
            <a:chOff x="6517178" y="3826984"/>
            <a:chExt cx="3108685" cy="980337"/>
          </a:xfrm>
        </p:grpSpPr>
        <p:pic>
          <p:nvPicPr>
            <p:cNvPr id="34" name="Picture 33"/>
            <p:cNvPicPr>
              <a:picLocks noChangeAspect="1"/>
            </p:cNvPicPr>
            <p:nvPr/>
          </p:nvPicPr>
          <p:blipFill>
            <a:blip r:embed="rId6"/>
            <a:stretch>
              <a:fillRect/>
            </a:stretch>
          </p:blipFill>
          <p:spPr>
            <a:xfrm>
              <a:off x="7003464" y="3826984"/>
              <a:ext cx="2622399" cy="980337"/>
            </a:xfrm>
            <a:prstGeom prst="rect">
              <a:avLst/>
            </a:prstGeom>
          </p:spPr>
        </p:pic>
        <p:pic>
          <p:nvPicPr>
            <p:cNvPr id="35" name="Picture 34"/>
            <p:cNvPicPr>
              <a:picLocks noChangeAspect="1"/>
            </p:cNvPicPr>
            <p:nvPr/>
          </p:nvPicPr>
          <p:blipFill>
            <a:blip r:embed="rId7"/>
            <a:stretch>
              <a:fillRect/>
            </a:stretch>
          </p:blipFill>
          <p:spPr>
            <a:xfrm>
              <a:off x="6517178" y="4054778"/>
              <a:ext cx="521286" cy="479247"/>
            </a:xfrm>
            <a:prstGeom prst="rect">
              <a:avLst/>
            </a:prstGeom>
          </p:spPr>
        </p:pic>
      </p:grpSp>
      <p:pic>
        <p:nvPicPr>
          <p:cNvPr id="36" name="Picture 35"/>
          <p:cNvPicPr>
            <a:picLocks noChangeAspect="1"/>
          </p:cNvPicPr>
          <p:nvPr/>
        </p:nvPicPr>
        <p:blipFill>
          <a:blip r:embed="rId8"/>
          <a:stretch>
            <a:fillRect/>
          </a:stretch>
        </p:blipFill>
        <p:spPr>
          <a:xfrm>
            <a:off x="4533900" y="3112452"/>
            <a:ext cx="1266043" cy="816977"/>
          </a:xfrm>
          <a:prstGeom prst="rect">
            <a:avLst/>
          </a:prstGeom>
        </p:spPr>
      </p:pic>
      <p:grpSp>
        <p:nvGrpSpPr>
          <p:cNvPr id="37" name="Group 36"/>
          <p:cNvGrpSpPr/>
          <p:nvPr/>
        </p:nvGrpSpPr>
        <p:grpSpPr>
          <a:xfrm>
            <a:off x="6360447" y="3200040"/>
            <a:ext cx="1808749" cy="772177"/>
            <a:chOff x="6757910" y="4660240"/>
            <a:chExt cx="1808749" cy="772177"/>
          </a:xfrm>
        </p:grpSpPr>
        <p:pic>
          <p:nvPicPr>
            <p:cNvPr id="38" name="Picture 37"/>
            <p:cNvPicPr>
              <a:picLocks noChangeAspect="1"/>
            </p:cNvPicPr>
            <p:nvPr/>
          </p:nvPicPr>
          <p:blipFill>
            <a:blip r:embed="rId9"/>
            <a:stretch>
              <a:fillRect/>
            </a:stretch>
          </p:blipFill>
          <p:spPr>
            <a:xfrm>
              <a:off x="7181887" y="4660240"/>
              <a:ext cx="1384772" cy="772177"/>
            </a:xfrm>
            <a:prstGeom prst="rect">
              <a:avLst/>
            </a:prstGeom>
          </p:spPr>
        </p:pic>
        <p:pic>
          <p:nvPicPr>
            <p:cNvPr id="39" name="Picture 38"/>
            <p:cNvPicPr>
              <a:picLocks noChangeAspect="1"/>
            </p:cNvPicPr>
            <p:nvPr/>
          </p:nvPicPr>
          <p:blipFill>
            <a:blip r:embed="rId10"/>
            <a:stretch>
              <a:fillRect/>
            </a:stretch>
          </p:blipFill>
          <p:spPr>
            <a:xfrm>
              <a:off x="6757910" y="4880801"/>
              <a:ext cx="419063" cy="337954"/>
            </a:xfrm>
            <a:prstGeom prst="rect">
              <a:avLst/>
            </a:prstGeom>
          </p:spPr>
        </p:pic>
      </p:grpSp>
      <p:grpSp>
        <p:nvGrpSpPr>
          <p:cNvPr id="40" name="Group 39"/>
          <p:cNvGrpSpPr/>
          <p:nvPr/>
        </p:nvGrpSpPr>
        <p:grpSpPr>
          <a:xfrm>
            <a:off x="3044889" y="1668785"/>
            <a:ext cx="3502444" cy="588271"/>
            <a:chOff x="2492016" y="3362512"/>
            <a:chExt cx="5267325" cy="949184"/>
          </a:xfrm>
        </p:grpSpPr>
        <p:pic>
          <p:nvPicPr>
            <p:cNvPr id="41" name="Picture 40"/>
            <p:cNvPicPr>
              <a:picLocks noChangeAspect="1"/>
            </p:cNvPicPr>
            <p:nvPr/>
          </p:nvPicPr>
          <p:blipFill>
            <a:blip r:embed="rId11"/>
            <a:stretch>
              <a:fillRect/>
            </a:stretch>
          </p:blipFill>
          <p:spPr>
            <a:xfrm>
              <a:off x="2492016" y="3362512"/>
              <a:ext cx="5267325" cy="485775"/>
            </a:xfrm>
            <a:prstGeom prst="rect">
              <a:avLst/>
            </a:prstGeom>
          </p:spPr>
        </p:pic>
        <p:pic>
          <p:nvPicPr>
            <p:cNvPr id="42" name="Picture 41"/>
            <p:cNvPicPr>
              <a:picLocks noChangeAspect="1"/>
            </p:cNvPicPr>
            <p:nvPr/>
          </p:nvPicPr>
          <p:blipFill>
            <a:blip r:embed="rId12"/>
            <a:stretch>
              <a:fillRect/>
            </a:stretch>
          </p:blipFill>
          <p:spPr>
            <a:xfrm>
              <a:off x="2720615" y="3825921"/>
              <a:ext cx="4810125" cy="485775"/>
            </a:xfrm>
            <a:prstGeom prst="rect">
              <a:avLst/>
            </a:prstGeom>
          </p:spPr>
        </p:pic>
      </p:grpSp>
      <p:sp>
        <p:nvSpPr>
          <p:cNvPr id="43" name="TextBox 42"/>
          <p:cNvSpPr txBox="1"/>
          <p:nvPr/>
        </p:nvSpPr>
        <p:spPr>
          <a:xfrm>
            <a:off x="1329010" y="4838797"/>
            <a:ext cx="7281590" cy="687368"/>
          </a:xfrm>
          <a:prstGeom prst="rect">
            <a:avLst/>
          </a:prstGeom>
          <a:noFill/>
        </p:spPr>
        <p:txBody>
          <a:bodyPr wrap="square" rtlCol="0">
            <a:spAutoFit/>
          </a:bodyPr>
          <a:lstStyle/>
          <a:p>
            <a:pPr lvl="0"/>
            <a:r>
              <a:rPr lang="en-US" sz="1600" dirty="0">
                <a:solidFill>
                  <a:srgbClr val="FF0000"/>
                </a:solidFill>
                <a:latin typeface="Times New Roman" panose="02020603050405020304" pitchFamily="18" charset="0"/>
                <a:cs typeface="Times New Roman" panose="02020603050405020304" pitchFamily="18" charset="0"/>
              </a:rPr>
              <a:t>To build a transformer model, we need to know kV rating, kVA rating, number of phases, number of windings, connection, percent resistance, and percent reactance.</a:t>
            </a:r>
            <a:endParaRPr lang="en-US" sz="1600" dirty="0">
              <a:solidFill>
                <a:srgbClr val="FF0000"/>
              </a:solidFill>
            </a:endParaRPr>
          </a:p>
          <a:p>
            <a:endParaRPr lang="en-US" sz="1000" baseline="30000" dirty="0"/>
          </a:p>
        </p:txBody>
      </p:sp>
    </p:spTree>
    <p:extLst>
      <p:ext uri="{BB962C8B-B14F-4D97-AF65-F5344CB8AC3E}">
        <p14:creationId xmlns:p14="http://schemas.microsoft.com/office/powerpoint/2010/main" val="16669479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79A9A4E-4C82-4D44-9372-C31BB3818094}" type="slidenum">
              <a:rPr lang="en-US" smtClean="0"/>
              <a:pPr/>
              <a:t>96</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4" name="TextBox 13"/>
          <p:cNvSpPr txBox="1"/>
          <p:nvPr/>
        </p:nvSpPr>
        <p:spPr>
          <a:xfrm>
            <a:off x="838200" y="1244769"/>
            <a:ext cx="7086600"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Substation transformer information</a:t>
            </a:r>
            <a:endParaRPr lang="en-US" sz="2000" dirty="0"/>
          </a:p>
          <a:p>
            <a:endParaRPr lang="en-US" sz="1050" baseline="30000" dirty="0"/>
          </a:p>
        </p:txBody>
      </p:sp>
      <p:sp>
        <p:nvSpPr>
          <p:cNvPr id="17"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grpSp>
        <p:nvGrpSpPr>
          <p:cNvPr id="29" name="Group 28"/>
          <p:cNvGrpSpPr/>
          <p:nvPr/>
        </p:nvGrpSpPr>
        <p:grpSpPr>
          <a:xfrm>
            <a:off x="572528" y="4492228"/>
            <a:ext cx="8153400" cy="1283732"/>
            <a:chOff x="762000" y="4812268"/>
            <a:chExt cx="8153400" cy="1283732"/>
          </a:xfrm>
        </p:grpSpPr>
        <p:sp>
          <p:nvSpPr>
            <p:cNvPr id="30" name="Rectangle 29"/>
            <p:cNvSpPr/>
            <p:nvPr/>
          </p:nvSpPr>
          <p:spPr>
            <a:xfrm>
              <a:off x="762000" y="4812268"/>
              <a:ext cx="1870388" cy="369332"/>
            </a:xfrm>
            <a:prstGeom prst="rect">
              <a:avLst/>
            </a:prstGeom>
          </p:spPr>
          <p:txBody>
            <a:bodyPr wrap="square">
              <a:spAutoFit/>
            </a:bodyPr>
            <a:lstStyle/>
            <a:p>
              <a:r>
                <a:rPr lang="en-US" sz="1800" dirty="0" err="1"/>
                <a:t>OpenDSS</a:t>
              </a:r>
              <a:r>
                <a:rPr lang="en-US" sz="1800" dirty="0"/>
                <a:t> code:</a:t>
              </a:r>
            </a:p>
          </p:txBody>
        </p:sp>
        <p:sp>
          <p:nvSpPr>
            <p:cNvPr id="44" name="Rectangle 43"/>
            <p:cNvSpPr/>
            <p:nvPr/>
          </p:nvSpPr>
          <p:spPr>
            <a:xfrm>
              <a:off x="762000" y="5172670"/>
              <a:ext cx="8153400" cy="923330"/>
            </a:xfrm>
            <a:prstGeom prst="rect">
              <a:avLst/>
            </a:prstGeom>
          </p:spPr>
          <p:txBody>
            <a:bodyPr wrap="square">
              <a:spAutoFit/>
            </a:bodyPr>
            <a:lstStyle/>
            <a:p>
              <a:r>
                <a:rPr lang="en-US" sz="1800" dirty="0"/>
                <a:t>New </a:t>
              </a:r>
              <a:r>
                <a:rPr lang="en-US" sz="1800" dirty="0" err="1"/>
                <a:t>Transformer.Sub_Xfmr</a:t>
              </a:r>
              <a:r>
                <a:rPr lang="en-US" sz="1800" dirty="0"/>
                <a:t>       Phases=3              Windings=2        XHL=6.26591063                                 </a:t>
              </a:r>
            </a:p>
            <a:p>
              <a:r>
                <a:rPr lang="en-US" sz="1800" dirty="0"/>
                <a:t>~ </a:t>
              </a:r>
              <a:r>
                <a:rPr lang="en-US" sz="1800" dirty="0" err="1"/>
                <a:t>wdg</a:t>
              </a:r>
              <a:r>
                <a:rPr lang="en-US" sz="1800" dirty="0"/>
                <a:t>=1 bus=eq_source_bus.1.2.3   conn=delta kV=69   </a:t>
              </a:r>
              <a:r>
                <a:rPr lang="en-US" sz="1800" dirty="0" err="1"/>
                <a:t>kva</a:t>
              </a:r>
              <a:r>
                <a:rPr lang="en-US" sz="1800" dirty="0"/>
                <a:t>=10000 %R=0.62659091</a:t>
              </a:r>
            </a:p>
            <a:p>
              <a:r>
                <a:rPr lang="en-US" sz="1800" dirty="0"/>
                <a:t>~ </a:t>
              </a:r>
              <a:r>
                <a:rPr lang="en-US" sz="1800" dirty="0" err="1"/>
                <a:t>wdg</a:t>
              </a:r>
              <a:r>
                <a:rPr lang="en-US" sz="1800" dirty="0"/>
                <a:t>=2 bus=bus_Xfmr.1.2.3          conn=wye  kV=13.8 </a:t>
              </a:r>
              <a:r>
                <a:rPr lang="en-US" sz="1800" dirty="0" err="1"/>
                <a:t>kva</a:t>
              </a:r>
              <a:r>
                <a:rPr lang="en-US" sz="1800" dirty="0"/>
                <a:t>=10000 %R=0.62659091</a:t>
              </a:r>
            </a:p>
          </p:txBody>
        </p:sp>
      </p:grpSp>
      <p:grpSp>
        <p:nvGrpSpPr>
          <p:cNvPr id="45" name="Group 44"/>
          <p:cNvGrpSpPr/>
          <p:nvPr/>
        </p:nvGrpSpPr>
        <p:grpSpPr>
          <a:xfrm>
            <a:off x="505272" y="1737360"/>
            <a:ext cx="8194753" cy="2716331"/>
            <a:chOff x="694744" y="2057400"/>
            <a:chExt cx="8194753" cy="2716331"/>
          </a:xfrm>
        </p:grpSpPr>
        <p:pic>
          <p:nvPicPr>
            <p:cNvPr id="46" name="Picture 45"/>
            <p:cNvPicPr>
              <a:picLocks noChangeAspect="1"/>
            </p:cNvPicPr>
            <p:nvPr/>
          </p:nvPicPr>
          <p:blipFill>
            <a:blip r:embed="rId3"/>
            <a:stretch>
              <a:fillRect/>
            </a:stretch>
          </p:blipFill>
          <p:spPr>
            <a:xfrm>
              <a:off x="694744" y="2148324"/>
              <a:ext cx="3790514" cy="2594232"/>
            </a:xfrm>
            <a:prstGeom prst="rect">
              <a:avLst/>
            </a:prstGeom>
          </p:spPr>
        </p:pic>
        <p:sp>
          <p:nvSpPr>
            <p:cNvPr id="47" name="Down Arrow 46"/>
            <p:cNvSpPr/>
            <p:nvPr/>
          </p:nvSpPr>
          <p:spPr bwMode="auto">
            <a:xfrm>
              <a:off x="4377064" y="4465673"/>
              <a:ext cx="438908" cy="30805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48" name="Picture 47"/>
            <p:cNvPicPr>
              <a:picLocks noChangeAspect="1"/>
            </p:cNvPicPr>
            <p:nvPr/>
          </p:nvPicPr>
          <p:blipFill>
            <a:blip r:embed="rId4"/>
            <a:stretch>
              <a:fillRect/>
            </a:stretch>
          </p:blipFill>
          <p:spPr>
            <a:xfrm>
              <a:off x="4841372" y="2057400"/>
              <a:ext cx="4048125" cy="2312868"/>
            </a:xfrm>
            <a:prstGeom prst="rect">
              <a:avLst/>
            </a:prstGeom>
          </p:spPr>
        </p:pic>
      </p:grpSp>
      <mc:AlternateContent xmlns:mc="http://schemas.openxmlformats.org/markup-compatibility/2006" xmlns:a14="http://schemas.microsoft.com/office/drawing/2010/main">
        <mc:Choice Requires="a14">
          <p:sp>
            <p:nvSpPr>
              <p:cNvPr id="80" name="TextBox 79"/>
              <p:cNvSpPr txBox="1"/>
              <p:nvPr/>
            </p:nvSpPr>
            <p:spPr>
              <a:xfrm>
                <a:off x="6908721" y="3224867"/>
                <a:ext cx="2032158" cy="7977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400" i="1" smtClean="0">
                              <a:latin typeface="Cambria Math" panose="02040503050406030204" pitchFamily="18" charset="0"/>
                            </a:rPr>
                          </m:ctrlPr>
                        </m:dPr>
                        <m:e>
                          <m:eqArr>
                            <m:eqArrPr>
                              <m:ctrlPr>
                                <a:rPr lang="en-US" sz="1400" i="1" smtClean="0">
                                  <a:latin typeface="Cambria Math" panose="02040503050406030204" pitchFamily="18" charset="0"/>
                                </a:rPr>
                              </m:ctrlPr>
                            </m:eqArrPr>
                            <m:e>
                              <m:r>
                                <a:rPr lang="en-US" sz="1400" i="1">
                                  <a:latin typeface="Cambria Math" panose="02040503050406030204" pitchFamily="18" charset="0"/>
                                </a:rPr>
                                <m:t>%</m:t>
                              </m:r>
                              <m:r>
                                <a:rPr lang="en-US" sz="1400" i="1">
                                  <a:latin typeface="Cambria Math" panose="02040503050406030204" pitchFamily="18" charset="0"/>
                                </a:rPr>
                                <m:t>𝐼𝑚𝑝</m:t>
                              </m:r>
                              <m:r>
                                <a:rPr lang="en-US" sz="1400" i="1">
                                  <a:latin typeface="Cambria Math" panose="02040503050406030204" pitchFamily="18" charset="0"/>
                                </a:rPr>
                                <m:t>= </m:t>
                              </m:r>
                              <m:rad>
                                <m:radPr>
                                  <m:degHide m:val="on"/>
                                  <m:ctrlPr>
                                    <a:rPr lang="en-US" sz="1400" i="1">
                                      <a:latin typeface="Cambria Math" panose="02040503050406030204" pitchFamily="18" charset="0"/>
                                    </a:rPr>
                                  </m:ctrlPr>
                                </m:radPr>
                                <m:deg/>
                                <m:e>
                                  <m:r>
                                    <a:rPr lang="en-US" sz="1400" i="1">
                                      <a:latin typeface="Cambria Math" panose="02040503050406030204" pitchFamily="18" charset="0"/>
                                    </a:rPr>
                                    <m:t>%</m:t>
                                  </m:r>
                                  <m:sSup>
                                    <m:sSupPr>
                                      <m:ctrlPr>
                                        <a:rPr lang="en-US" sz="1400" i="1">
                                          <a:latin typeface="Cambria Math" panose="02040503050406030204" pitchFamily="18" charset="0"/>
                                        </a:rPr>
                                      </m:ctrlPr>
                                    </m:sSupPr>
                                    <m:e>
                                      <m:r>
                                        <a:rPr lang="en-US" sz="1400" i="1">
                                          <a:latin typeface="Cambria Math" panose="02040503050406030204" pitchFamily="18" charset="0"/>
                                        </a:rPr>
                                        <m:t>𝑅</m:t>
                                      </m:r>
                                    </m:e>
                                    <m:sup>
                                      <m:r>
                                        <a:rPr lang="en-US" sz="1400" i="1">
                                          <a:latin typeface="Cambria Math" panose="02040503050406030204" pitchFamily="18" charset="0"/>
                                        </a:rPr>
                                        <m:t>2</m:t>
                                      </m:r>
                                    </m:sup>
                                  </m:sSup>
                                  <m:r>
                                    <a:rPr lang="en-US" sz="1400" i="1">
                                      <a:latin typeface="Cambria Math" panose="02040503050406030204" pitchFamily="18" charset="0"/>
                                    </a:rPr>
                                    <m:t>+%</m:t>
                                  </m:r>
                                  <m:sSup>
                                    <m:sSupPr>
                                      <m:ctrlPr>
                                        <a:rPr lang="en-US" sz="1400" i="1">
                                          <a:latin typeface="Cambria Math" panose="02040503050406030204" pitchFamily="18" charset="0"/>
                                        </a:rPr>
                                      </m:ctrlPr>
                                    </m:sSupPr>
                                    <m:e>
                                      <m:r>
                                        <a:rPr lang="en-US" sz="1400" i="1">
                                          <a:latin typeface="Cambria Math" panose="02040503050406030204" pitchFamily="18" charset="0"/>
                                        </a:rPr>
                                        <m:t>𝑋</m:t>
                                      </m:r>
                                    </m:e>
                                    <m:sup>
                                      <m:r>
                                        <a:rPr lang="en-US" sz="1400" i="1">
                                          <a:latin typeface="Cambria Math" panose="02040503050406030204" pitchFamily="18" charset="0"/>
                                        </a:rPr>
                                        <m:t>2</m:t>
                                      </m:r>
                                    </m:sup>
                                  </m:sSup>
                                </m:e>
                              </m:rad>
                              <m:r>
                                <m:rPr>
                                  <m:nor/>
                                </m:rPr>
                                <a:rPr lang="en-US" sz="1400" i="1" dirty="0">
                                  <a:latin typeface="Cambria Math" panose="02040503050406030204" pitchFamily="18" charset="0"/>
                                </a:rPr>
                                <m:t> </m:t>
                              </m:r>
                            </m:e>
                            <m:e>
                              <m:f>
                                <m:fPr>
                                  <m:ctrlPr>
                                    <a:rPr lang="en-US" sz="1400" b="0" i="1" smtClean="0">
                                      <a:latin typeface="Cambria Math" panose="02040503050406030204" pitchFamily="18" charset="0"/>
                                    </a:rPr>
                                  </m:ctrlPr>
                                </m:fPr>
                                <m:num>
                                  <m:r>
                                    <a:rPr lang="en-US" sz="1400" i="1">
                                      <a:latin typeface="Cambria Math" panose="02040503050406030204" pitchFamily="18" charset="0"/>
                                    </a:rPr>
                                    <m:t>%</m:t>
                                  </m:r>
                                  <m:r>
                                    <a:rPr lang="en-US" sz="1400" b="0" i="1" smtClean="0">
                                      <a:latin typeface="Cambria Math" panose="02040503050406030204" pitchFamily="18" charset="0"/>
                                    </a:rPr>
                                    <m:t>𝑋</m:t>
                                  </m:r>
                                </m:num>
                                <m:den>
                                  <m:r>
                                    <a:rPr lang="en-US" sz="1400" b="0" i="1" smtClean="0">
                                      <a:latin typeface="Cambria Math" panose="02040503050406030204" pitchFamily="18" charset="0"/>
                                    </a:rPr>
                                    <m:t>%</m:t>
                                  </m:r>
                                  <m:r>
                                    <a:rPr lang="en-US" sz="1400" b="0" i="1" smtClean="0">
                                      <a:latin typeface="Cambria Math" panose="02040503050406030204" pitchFamily="18" charset="0"/>
                                    </a:rPr>
                                    <m:t>𝑅</m:t>
                                  </m:r>
                                </m:den>
                              </m:f>
                              <m:r>
                                <a:rPr lang="en-US" sz="1400" b="0" i="1" smtClean="0">
                                  <a:latin typeface="Cambria Math" panose="02040503050406030204" pitchFamily="18" charset="0"/>
                                </a:rPr>
                                <m:t>=5</m:t>
                              </m:r>
                            </m:e>
                          </m:eqArr>
                        </m:e>
                      </m:d>
                    </m:oMath>
                  </m:oMathPara>
                </a14:m>
                <a:endParaRPr lang="en-US" dirty="0"/>
              </a:p>
            </p:txBody>
          </p:sp>
        </mc:Choice>
        <mc:Fallback xmlns="">
          <p:sp>
            <p:nvSpPr>
              <p:cNvPr id="80" name="TextBox 79"/>
              <p:cNvSpPr txBox="1">
                <a:spLocks noRot="1" noChangeAspect="1" noMove="1" noResize="1" noEditPoints="1" noAdjustHandles="1" noChangeArrowheads="1" noChangeShapeType="1" noTextEdit="1"/>
              </p:cNvSpPr>
              <p:nvPr/>
            </p:nvSpPr>
            <p:spPr>
              <a:xfrm>
                <a:off x="6908721" y="3224867"/>
                <a:ext cx="2032158" cy="797719"/>
              </a:xfrm>
              <a:prstGeom prst="rect">
                <a:avLst/>
              </a:prstGeom>
              <a:blipFill>
                <a:blip r:embed="rId5"/>
                <a:stretch>
                  <a:fillRect/>
                </a:stretch>
              </a:blipFill>
            </p:spPr>
            <p:txBody>
              <a:bodyPr/>
              <a:lstStyle/>
              <a:p>
                <a:r>
                  <a:rPr lang="en-US">
                    <a:noFill/>
                  </a:rPr>
                  <a:t> </a:t>
                </a:r>
              </a:p>
            </p:txBody>
          </p:sp>
        </mc:Fallback>
      </mc:AlternateContent>
      <p:cxnSp>
        <p:nvCxnSpPr>
          <p:cNvPr id="15" name="Straight Connector 14">
            <a:extLst>
              <a:ext uri="{FF2B5EF4-FFF2-40B4-BE49-F238E27FC236}">
                <a16:creationId xmlns:a16="http://schemas.microsoft.com/office/drawing/2014/main" id="{5F5C4B78-CDCD-4A24-BE02-B02588F82FD0}"/>
              </a:ext>
            </a:extLst>
          </p:cNvPr>
          <p:cNvCxnSpPr>
            <a:cxnSpLocks/>
          </p:cNvCxnSpPr>
          <p:nvPr/>
        </p:nvCxnSpPr>
        <p:spPr bwMode="auto">
          <a:xfrm>
            <a:off x="2133600" y="2362200"/>
            <a:ext cx="83820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17AC5B29-7DDC-454C-A06E-BD77DDEDF047}"/>
              </a:ext>
            </a:extLst>
          </p:cNvPr>
          <p:cNvCxnSpPr>
            <a:cxnSpLocks/>
          </p:cNvCxnSpPr>
          <p:nvPr/>
        </p:nvCxnSpPr>
        <p:spPr bwMode="auto">
          <a:xfrm>
            <a:off x="2286000" y="2895600"/>
            <a:ext cx="83820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C79A351D-28FA-49AF-BCA5-B8AAB6F16906}"/>
              </a:ext>
            </a:extLst>
          </p:cNvPr>
          <p:cNvCxnSpPr>
            <a:cxnSpLocks/>
          </p:cNvCxnSpPr>
          <p:nvPr/>
        </p:nvCxnSpPr>
        <p:spPr bwMode="auto">
          <a:xfrm>
            <a:off x="2133600" y="3657600"/>
            <a:ext cx="83820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E229AE6A-1FBB-4F62-9ABE-9E902F910932}"/>
              </a:ext>
            </a:extLst>
          </p:cNvPr>
          <p:cNvCxnSpPr>
            <a:cxnSpLocks/>
          </p:cNvCxnSpPr>
          <p:nvPr/>
        </p:nvCxnSpPr>
        <p:spPr bwMode="auto">
          <a:xfrm>
            <a:off x="2133600" y="3886200"/>
            <a:ext cx="83820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510D296B-2ED6-4044-94A8-F14F1950BE08}"/>
              </a:ext>
            </a:extLst>
          </p:cNvPr>
          <p:cNvCxnSpPr>
            <a:cxnSpLocks/>
          </p:cNvCxnSpPr>
          <p:nvPr/>
        </p:nvCxnSpPr>
        <p:spPr bwMode="auto">
          <a:xfrm>
            <a:off x="5715000" y="3165107"/>
            <a:ext cx="106680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34981020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79A9A4E-4C82-4D44-9372-C31BB3818094}" type="slidenum">
              <a:rPr lang="en-US" smtClean="0"/>
              <a:pPr/>
              <a:t>97</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4" name="TextBox 13"/>
          <p:cNvSpPr txBox="1"/>
          <p:nvPr/>
        </p:nvSpPr>
        <p:spPr>
          <a:xfrm>
            <a:off x="838200" y="1244769"/>
            <a:ext cx="7086600"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Tap changer model (voltage regulator)</a:t>
            </a:r>
            <a:endParaRPr lang="en-US" sz="2000" dirty="0"/>
          </a:p>
          <a:p>
            <a:endParaRPr lang="en-US" sz="1050" baseline="30000" dirty="0"/>
          </a:p>
        </p:txBody>
      </p:sp>
      <p:sp>
        <p:nvSpPr>
          <p:cNvPr id="17"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sp>
        <p:nvSpPr>
          <p:cNvPr id="15" name="TextBox 14"/>
          <p:cNvSpPr txBox="1"/>
          <p:nvPr/>
        </p:nvSpPr>
        <p:spPr>
          <a:xfrm>
            <a:off x="1371600" y="5248205"/>
            <a:ext cx="6971272" cy="933589"/>
          </a:xfrm>
          <a:prstGeom prst="rect">
            <a:avLst/>
          </a:prstGeom>
          <a:noFill/>
        </p:spPr>
        <p:txBody>
          <a:bodyPr wrap="square" rtlCol="0">
            <a:spAutoFit/>
          </a:bodyPr>
          <a:lstStyle/>
          <a:p>
            <a:pPr lvl="0"/>
            <a:r>
              <a:rPr lang="en-US" sz="1600" dirty="0">
                <a:solidFill>
                  <a:srgbClr val="FF0000"/>
                </a:solidFill>
                <a:latin typeface="Times New Roman" panose="02020603050405020304" pitchFamily="18" charset="0"/>
                <a:cs typeface="Times New Roman" panose="02020603050405020304" pitchFamily="18" charset="0"/>
              </a:rPr>
              <a:t>To build a tap changer, we need to specify the number of phases, number of windings, percent resistance and reactance, winding connection, kV rating, kVA rating, number of taps, maximum and minimum tap.</a:t>
            </a:r>
            <a:endParaRPr lang="en-US" sz="1600" dirty="0">
              <a:solidFill>
                <a:srgbClr val="FF0000"/>
              </a:solidFill>
            </a:endParaRPr>
          </a:p>
          <a:p>
            <a:endParaRPr lang="en-US" sz="1000" baseline="30000" dirty="0"/>
          </a:p>
        </p:txBody>
      </p:sp>
      <p:sp>
        <p:nvSpPr>
          <p:cNvPr id="16" name="Rectangle 15"/>
          <p:cNvSpPr/>
          <p:nvPr/>
        </p:nvSpPr>
        <p:spPr>
          <a:xfrm>
            <a:off x="4905483" y="3488415"/>
            <a:ext cx="2153154"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Step-down autotransformer</a:t>
            </a:r>
          </a:p>
        </p:txBody>
      </p:sp>
      <p:pic>
        <p:nvPicPr>
          <p:cNvPr id="18" name="Picture 17"/>
          <p:cNvPicPr>
            <a:picLocks noChangeAspect="1"/>
          </p:cNvPicPr>
          <p:nvPr/>
        </p:nvPicPr>
        <p:blipFill>
          <a:blip r:embed="rId3"/>
          <a:stretch>
            <a:fillRect/>
          </a:stretch>
        </p:blipFill>
        <p:spPr>
          <a:xfrm>
            <a:off x="5271649" y="1789164"/>
            <a:ext cx="2788517" cy="1441052"/>
          </a:xfrm>
          <a:prstGeom prst="rect">
            <a:avLst/>
          </a:prstGeom>
        </p:spPr>
      </p:pic>
      <p:pic>
        <p:nvPicPr>
          <p:cNvPr id="19" name="Picture 18"/>
          <p:cNvPicPr>
            <a:picLocks noChangeAspect="1"/>
          </p:cNvPicPr>
          <p:nvPr/>
        </p:nvPicPr>
        <p:blipFill>
          <a:blip r:embed="rId4"/>
          <a:stretch>
            <a:fillRect/>
          </a:stretch>
        </p:blipFill>
        <p:spPr>
          <a:xfrm>
            <a:off x="1401662" y="1661636"/>
            <a:ext cx="2741141" cy="1735936"/>
          </a:xfrm>
          <a:prstGeom prst="rect">
            <a:avLst/>
          </a:prstGeom>
        </p:spPr>
      </p:pic>
      <p:sp>
        <p:nvSpPr>
          <p:cNvPr id="20" name="Rectangle 19"/>
          <p:cNvSpPr/>
          <p:nvPr/>
        </p:nvSpPr>
        <p:spPr>
          <a:xfrm>
            <a:off x="770427" y="3541831"/>
            <a:ext cx="1933543"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Step-up autotransformer</a:t>
            </a:r>
          </a:p>
        </p:txBody>
      </p:sp>
      <p:pic>
        <p:nvPicPr>
          <p:cNvPr id="21" name="Picture 20"/>
          <p:cNvPicPr>
            <a:picLocks noChangeAspect="1"/>
          </p:cNvPicPr>
          <p:nvPr/>
        </p:nvPicPr>
        <p:blipFill>
          <a:blip r:embed="rId5"/>
          <a:stretch>
            <a:fillRect/>
          </a:stretch>
        </p:blipFill>
        <p:spPr>
          <a:xfrm>
            <a:off x="2826191" y="3463479"/>
            <a:ext cx="1730894" cy="513049"/>
          </a:xfrm>
          <a:prstGeom prst="rect">
            <a:avLst/>
          </a:prstGeom>
        </p:spPr>
      </p:pic>
      <p:pic>
        <p:nvPicPr>
          <p:cNvPr id="22" name="Picture 21"/>
          <p:cNvPicPr>
            <a:picLocks noChangeAspect="1"/>
          </p:cNvPicPr>
          <p:nvPr/>
        </p:nvPicPr>
        <p:blipFill>
          <a:blip r:embed="rId6"/>
          <a:stretch>
            <a:fillRect/>
          </a:stretch>
        </p:blipFill>
        <p:spPr>
          <a:xfrm>
            <a:off x="7079419" y="3412259"/>
            <a:ext cx="1712156" cy="472154"/>
          </a:xfrm>
          <a:prstGeom prst="rect">
            <a:avLst/>
          </a:prstGeom>
        </p:spPr>
      </p:pic>
      <p:pic>
        <p:nvPicPr>
          <p:cNvPr id="23" name="Picture 22"/>
          <p:cNvPicPr>
            <a:picLocks noChangeAspect="1"/>
          </p:cNvPicPr>
          <p:nvPr/>
        </p:nvPicPr>
        <p:blipFill>
          <a:blip r:embed="rId7"/>
          <a:stretch>
            <a:fillRect/>
          </a:stretch>
        </p:blipFill>
        <p:spPr>
          <a:xfrm>
            <a:off x="3547165" y="4603925"/>
            <a:ext cx="2465375" cy="663330"/>
          </a:xfrm>
          <a:prstGeom prst="rect">
            <a:avLst/>
          </a:prstGeom>
        </p:spPr>
      </p:pic>
      <p:sp>
        <p:nvSpPr>
          <p:cNvPr id="24" name="Rectangle 23"/>
          <p:cNvSpPr/>
          <p:nvPr/>
        </p:nvSpPr>
        <p:spPr>
          <a:xfrm>
            <a:off x="1170632" y="4098180"/>
            <a:ext cx="7296206" cy="646331"/>
          </a:xfrm>
          <a:prstGeom prst="rect">
            <a:avLst/>
          </a:prstGeom>
        </p:spPr>
        <p:txBody>
          <a:bodyPr wrap="square">
            <a:spAutoFit/>
          </a:bodyPr>
          <a:lstStyle/>
          <a:p>
            <a:pPr algn="just"/>
            <a:r>
              <a:rPr lang="en-US" sz="1800" dirty="0">
                <a:latin typeface="Times New Roman" panose="02020603050405020304" pitchFamily="18" charset="0"/>
                <a:cs typeface="Times New Roman" panose="02020603050405020304" pitchFamily="18" charset="0"/>
              </a:rPr>
              <a:t>The generalized equations of substation transformers also applies to autotransformers.</a:t>
            </a:r>
          </a:p>
        </p:txBody>
      </p:sp>
    </p:spTree>
    <p:extLst>
      <p:ext uri="{BB962C8B-B14F-4D97-AF65-F5344CB8AC3E}">
        <p14:creationId xmlns:p14="http://schemas.microsoft.com/office/powerpoint/2010/main" val="28928532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79A9A4E-4C82-4D44-9372-C31BB3818094}" type="slidenum">
              <a:rPr lang="en-US" smtClean="0"/>
              <a:pPr/>
              <a:t>98</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4" name="TextBox 13"/>
          <p:cNvSpPr txBox="1"/>
          <p:nvPr/>
        </p:nvSpPr>
        <p:spPr>
          <a:xfrm>
            <a:off x="838200" y="1244769"/>
            <a:ext cx="7086600" cy="507831"/>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Tap changer information (voltage regulator)</a:t>
            </a:r>
            <a:endParaRPr lang="en-US" sz="2000" dirty="0"/>
          </a:p>
          <a:p>
            <a:endParaRPr lang="en-US" sz="1050" baseline="30000" dirty="0"/>
          </a:p>
        </p:txBody>
      </p:sp>
      <p:sp>
        <p:nvSpPr>
          <p:cNvPr id="17"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grpSp>
        <p:nvGrpSpPr>
          <p:cNvPr id="25" name="Group 24"/>
          <p:cNvGrpSpPr/>
          <p:nvPr/>
        </p:nvGrpSpPr>
        <p:grpSpPr>
          <a:xfrm>
            <a:off x="762000" y="4382869"/>
            <a:ext cx="8153400" cy="1560731"/>
            <a:chOff x="762000" y="4572000"/>
            <a:chExt cx="8153400" cy="1560731"/>
          </a:xfrm>
        </p:grpSpPr>
        <p:sp>
          <p:nvSpPr>
            <p:cNvPr id="26" name="Rectangle 25"/>
            <p:cNvSpPr/>
            <p:nvPr/>
          </p:nvSpPr>
          <p:spPr>
            <a:xfrm>
              <a:off x="762000" y="4572000"/>
              <a:ext cx="1870388" cy="369332"/>
            </a:xfrm>
            <a:prstGeom prst="rect">
              <a:avLst/>
            </a:prstGeom>
          </p:spPr>
          <p:txBody>
            <a:bodyPr wrap="square">
              <a:spAutoFit/>
            </a:bodyPr>
            <a:lstStyle/>
            <a:p>
              <a:r>
                <a:rPr lang="en-US" sz="1800" dirty="0" err="1"/>
                <a:t>OpenDSS</a:t>
              </a:r>
              <a:r>
                <a:rPr lang="en-US" sz="1800" dirty="0"/>
                <a:t> code:</a:t>
              </a:r>
            </a:p>
          </p:txBody>
        </p:sp>
        <p:sp>
          <p:nvSpPr>
            <p:cNvPr id="27" name="Rectangle 26"/>
            <p:cNvSpPr/>
            <p:nvPr/>
          </p:nvSpPr>
          <p:spPr>
            <a:xfrm>
              <a:off x="762000" y="4932402"/>
              <a:ext cx="8153400" cy="1200329"/>
            </a:xfrm>
            <a:prstGeom prst="rect">
              <a:avLst/>
            </a:prstGeom>
          </p:spPr>
          <p:txBody>
            <a:bodyPr wrap="square">
              <a:spAutoFit/>
            </a:bodyPr>
            <a:lstStyle/>
            <a:p>
              <a:r>
                <a:rPr lang="en-US" sz="1800" dirty="0"/>
                <a:t>New </a:t>
              </a:r>
              <a:r>
                <a:rPr lang="en-US" sz="1800" dirty="0" err="1"/>
                <a:t>Transformer.sub_regulator_A</a:t>
              </a:r>
              <a:r>
                <a:rPr lang="en-US" sz="1800" dirty="0"/>
                <a:t> Phases=1 bank=Reg1 Windings=2 XHL=0.01 </a:t>
              </a:r>
            </a:p>
            <a:p>
              <a:r>
                <a:rPr lang="en-US" sz="1800" dirty="0"/>
                <a:t>~ </a:t>
              </a:r>
              <a:r>
                <a:rPr lang="en-US" sz="1800" dirty="0" err="1"/>
                <a:t>wdg</a:t>
              </a:r>
              <a:r>
                <a:rPr lang="en-US" sz="1800" dirty="0"/>
                <a:t>=1 bus=bus_Xfmr.1 conn=wye kV=7.9677 </a:t>
              </a:r>
              <a:r>
                <a:rPr lang="en-US" sz="1800" dirty="0" err="1"/>
                <a:t>kva</a:t>
              </a:r>
              <a:r>
                <a:rPr lang="en-US" sz="1800" dirty="0"/>
                <a:t>=3500 %R=0.001</a:t>
              </a:r>
            </a:p>
            <a:p>
              <a:r>
                <a:rPr lang="en-US" sz="1800" dirty="0"/>
                <a:t>~ </a:t>
              </a:r>
              <a:r>
                <a:rPr lang="en-US" sz="1800" dirty="0" err="1"/>
                <a:t>wdg</a:t>
              </a:r>
              <a:r>
                <a:rPr lang="en-US" sz="1800" dirty="0"/>
                <a:t>=2 bus=bus1.1         conn=wye kV=7.9677 </a:t>
              </a:r>
              <a:r>
                <a:rPr lang="en-US" sz="1800" dirty="0" err="1"/>
                <a:t>kva</a:t>
              </a:r>
              <a:r>
                <a:rPr lang="en-US" sz="1800" dirty="0"/>
                <a:t>=3500 %R=0.001 </a:t>
              </a:r>
              <a:r>
                <a:rPr lang="en-US" sz="1800" dirty="0" err="1"/>
                <a:t>NumTaps</a:t>
              </a:r>
              <a:r>
                <a:rPr lang="en-US" sz="1800" dirty="0"/>
                <a:t>=16 </a:t>
              </a:r>
              <a:r>
                <a:rPr lang="en-US" sz="1800" dirty="0" err="1"/>
                <a:t>MaxTap</a:t>
              </a:r>
              <a:r>
                <a:rPr lang="en-US" sz="1800" dirty="0"/>
                <a:t>=1.1000 </a:t>
              </a:r>
              <a:r>
                <a:rPr lang="en-US" sz="1800" dirty="0" err="1"/>
                <a:t>MinTap</a:t>
              </a:r>
              <a:r>
                <a:rPr lang="en-US" sz="1800" dirty="0"/>
                <a:t>=0.9000 </a:t>
              </a:r>
            </a:p>
          </p:txBody>
        </p:sp>
      </p:grpSp>
      <p:grpSp>
        <p:nvGrpSpPr>
          <p:cNvPr id="28" name="Group 27"/>
          <p:cNvGrpSpPr/>
          <p:nvPr/>
        </p:nvGrpSpPr>
        <p:grpSpPr>
          <a:xfrm>
            <a:off x="1524000" y="1790700"/>
            <a:ext cx="7018020" cy="2816610"/>
            <a:chOff x="1524000" y="1957121"/>
            <a:chExt cx="7018020" cy="2816610"/>
          </a:xfrm>
        </p:grpSpPr>
        <p:sp>
          <p:nvSpPr>
            <p:cNvPr id="29" name="Down Arrow 28"/>
            <p:cNvSpPr/>
            <p:nvPr/>
          </p:nvSpPr>
          <p:spPr bwMode="auto">
            <a:xfrm>
              <a:off x="4377064" y="4465673"/>
              <a:ext cx="438908" cy="30805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30" name="Picture 29"/>
            <p:cNvPicPr>
              <a:picLocks noChangeAspect="1"/>
            </p:cNvPicPr>
            <p:nvPr/>
          </p:nvPicPr>
          <p:blipFill>
            <a:blip r:embed="rId3"/>
            <a:stretch>
              <a:fillRect/>
            </a:stretch>
          </p:blipFill>
          <p:spPr>
            <a:xfrm>
              <a:off x="1524000" y="1957121"/>
              <a:ext cx="3442511" cy="2504886"/>
            </a:xfrm>
            <a:prstGeom prst="rect">
              <a:avLst/>
            </a:prstGeom>
          </p:spPr>
        </p:pic>
        <p:pic>
          <p:nvPicPr>
            <p:cNvPr id="31" name="Picture 30"/>
            <p:cNvPicPr>
              <a:picLocks noChangeAspect="1"/>
            </p:cNvPicPr>
            <p:nvPr/>
          </p:nvPicPr>
          <p:blipFill>
            <a:blip r:embed="rId4"/>
            <a:stretch>
              <a:fillRect/>
            </a:stretch>
          </p:blipFill>
          <p:spPr>
            <a:xfrm>
              <a:off x="5189220" y="1963837"/>
              <a:ext cx="3352800" cy="2498169"/>
            </a:xfrm>
            <a:prstGeom prst="rect">
              <a:avLst/>
            </a:prstGeom>
          </p:spPr>
        </p:pic>
      </p:grpSp>
      <p:cxnSp>
        <p:nvCxnSpPr>
          <p:cNvPr id="15" name="Straight Connector 14">
            <a:extLst>
              <a:ext uri="{FF2B5EF4-FFF2-40B4-BE49-F238E27FC236}">
                <a16:creationId xmlns:a16="http://schemas.microsoft.com/office/drawing/2014/main" id="{CC1038EF-8CDB-42A2-8994-A63C660B397C}"/>
              </a:ext>
            </a:extLst>
          </p:cNvPr>
          <p:cNvCxnSpPr>
            <a:cxnSpLocks/>
          </p:cNvCxnSpPr>
          <p:nvPr/>
        </p:nvCxnSpPr>
        <p:spPr bwMode="auto">
          <a:xfrm>
            <a:off x="6134100" y="2209800"/>
            <a:ext cx="83820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D5EC5835-4657-4C0B-8505-8A8C04453E13}"/>
              </a:ext>
            </a:extLst>
          </p:cNvPr>
          <p:cNvCxnSpPr>
            <a:cxnSpLocks/>
          </p:cNvCxnSpPr>
          <p:nvPr/>
        </p:nvCxnSpPr>
        <p:spPr bwMode="auto">
          <a:xfrm>
            <a:off x="1697194" y="2514600"/>
            <a:ext cx="83820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36076EDD-8DE3-448D-A522-425605CDFC13}"/>
              </a:ext>
            </a:extLst>
          </p:cNvPr>
          <p:cNvCxnSpPr>
            <a:cxnSpLocks/>
          </p:cNvCxnSpPr>
          <p:nvPr/>
        </p:nvCxnSpPr>
        <p:spPr bwMode="auto">
          <a:xfrm>
            <a:off x="5433060" y="3352800"/>
            <a:ext cx="83820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45C9732E-E883-4D41-9CED-F4B3468F7DD2}"/>
              </a:ext>
            </a:extLst>
          </p:cNvPr>
          <p:cNvCxnSpPr>
            <a:cxnSpLocks/>
          </p:cNvCxnSpPr>
          <p:nvPr/>
        </p:nvCxnSpPr>
        <p:spPr bwMode="auto">
          <a:xfrm>
            <a:off x="5334000" y="3733800"/>
            <a:ext cx="83820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0606452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79A9A4E-4C82-4D44-9372-C31BB3818094}" type="slidenum">
              <a:rPr lang="en-US" smtClean="0"/>
              <a:pPr/>
              <a:t>99</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457200" y="8382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Electric Devices</a:t>
            </a:r>
            <a:endParaRPr lang="en-US" dirty="0"/>
          </a:p>
          <a:p>
            <a:endParaRPr lang="en-US" sz="1050" baseline="30000" dirty="0"/>
          </a:p>
        </p:txBody>
      </p:sp>
      <p:sp>
        <p:nvSpPr>
          <p:cNvPr id="14" name="TextBox 13"/>
          <p:cNvSpPr txBox="1"/>
          <p:nvPr/>
        </p:nvSpPr>
        <p:spPr>
          <a:xfrm>
            <a:off x="914400" y="1417402"/>
            <a:ext cx="7086600" cy="815608"/>
          </a:xfrm>
          <a:prstGeom prst="rect">
            <a:avLst/>
          </a:prstGeom>
          <a:noFill/>
        </p:spPr>
        <p:txBody>
          <a:bodyPr wrap="square" rtlCol="0">
            <a:spAutoFit/>
          </a:bodyPr>
          <a:lstStyle/>
          <a:p>
            <a:pPr lvl="0"/>
            <a:r>
              <a:rPr lang="en-US" sz="2000" dirty="0">
                <a:latin typeface="Times New Roman" panose="02020603050405020304" pitchFamily="18" charset="0"/>
                <a:cs typeface="Times New Roman" panose="02020603050405020304" pitchFamily="18" charset="0"/>
              </a:rPr>
              <a:t>In </a:t>
            </a:r>
            <a:r>
              <a:rPr lang="en-US" sz="2000" dirty="0" err="1">
                <a:latin typeface="Times New Roman" panose="02020603050405020304" pitchFamily="18" charset="0"/>
                <a:cs typeface="Times New Roman" panose="02020603050405020304" pitchFamily="18" charset="0"/>
              </a:rPr>
              <a:t>OpenDSS</a:t>
            </a:r>
            <a:r>
              <a:rPr lang="en-US" sz="2000" dirty="0">
                <a:latin typeface="Times New Roman" panose="02020603050405020304" pitchFamily="18" charset="0"/>
                <a:cs typeface="Times New Roman" panose="02020603050405020304" pitchFamily="18" charset="0"/>
              </a:rPr>
              <a:t>, a regulator control object is necessary to be defined for controlling a regulator.</a:t>
            </a:r>
            <a:endParaRPr lang="en-US" sz="2000" dirty="0"/>
          </a:p>
          <a:p>
            <a:endParaRPr lang="en-US" sz="1050" baseline="30000" dirty="0"/>
          </a:p>
        </p:txBody>
      </p:sp>
      <p:sp>
        <p:nvSpPr>
          <p:cNvPr id="17" name="Title 1"/>
          <p:cNvSpPr>
            <a:spLocks noGrp="1"/>
          </p:cNvSpPr>
          <p:nvPr>
            <p:ph type="title"/>
          </p:nvPr>
        </p:nvSpPr>
        <p:spPr>
          <a:xfrm>
            <a:off x="459258" y="152400"/>
            <a:ext cx="8379941" cy="533400"/>
          </a:xfrm>
        </p:spPr>
        <p:txBody>
          <a:bodyPr/>
          <a:lstStyle/>
          <a:p>
            <a:r>
              <a:rPr lang="en-US" sz="4000" dirty="0">
                <a:latin typeface="Times New Roman" panose="02020603050405020304" pitchFamily="18" charset="0"/>
                <a:cs typeface="Times New Roman" panose="02020603050405020304" pitchFamily="18" charset="0"/>
              </a:rPr>
              <a:t>Steps of Developing </a:t>
            </a:r>
            <a:r>
              <a:rPr lang="en-US" sz="4000" dirty="0" err="1">
                <a:latin typeface="Times New Roman" panose="02020603050405020304" pitchFamily="18" charset="0"/>
                <a:cs typeface="Times New Roman" panose="02020603050405020304" pitchFamily="18" charset="0"/>
              </a:rPr>
              <a:t>OpenDSS</a:t>
            </a:r>
            <a:r>
              <a:rPr lang="en-US" sz="4000" dirty="0">
                <a:latin typeface="Times New Roman" panose="02020603050405020304" pitchFamily="18" charset="0"/>
                <a:cs typeface="Times New Roman" panose="02020603050405020304" pitchFamily="18" charset="0"/>
              </a:rPr>
              <a:t> Model</a:t>
            </a:r>
          </a:p>
        </p:txBody>
      </p:sp>
      <p:pic>
        <p:nvPicPr>
          <p:cNvPr id="15" name="Picture 14"/>
          <p:cNvPicPr>
            <a:picLocks noChangeAspect="1"/>
          </p:cNvPicPr>
          <p:nvPr/>
        </p:nvPicPr>
        <p:blipFill>
          <a:blip r:embed="rId3"/>
          <a:stretch>
            <a:fillRect/>
          </a:stretch>
        </p:blipFill>
        <p:spPr>
          <a:xfrm>
            <a:off x="1029849" y="2340699"/>
            <a:ext cx="4191000" cy="1918546"/>
          </a:xfrm>
          <a:prstGeom prst="rect">
            <a:avLst/>
          </a:prstGeom>
        </p:spPr>
      </p:pic>
      <p:sp>
        <p:nvSpPr>
          <p:cNvPr id="16" name="Rectangle 15"/>
          <p:cNvSpPr/>
          <p:nvPr/>
        </p:nvSpPr>
        <p:spPr>
          <a:xfrm>
            <a:off x="1676400" y="4258051"/>
            <a:ext cx="2895600" cy="338554"/>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Regulator control circuit.</a:t>
            </a:r>
            <a:endParaRPr lang="en-US" sz="1600" dirty="0"/>
          </a:p>
        </p:txBody>
      </p:sp>
      <p:sp>
        <p:nvSpPr>
          <p:cNvPr id="18" name="Rectangle 17"/>
          <p:cNvSpPr/>
          <p:nvPr/>
        </p:nvSpPr>
        <p:spPr>
          <a:xfrm>
            <a:off x="381000" y="4619565"/>
            <a:ext cx="3388754" cy="1384995"/>
          </a:xfrm>
          <a:prstGeom prst="rect">
            <a:avLst/>
          </a:prstGeom>
        </p:spPr>
        <p:txBody>
          <a:bodyPr wrap="square">
            <a:spAutoFit/>
          </a:bodyPr>
          <a:lstStyle/>
          <a:p>
            <a:pPr marL="285750" indent="-285750">
              <a:buFont typeface="Arial" panose="020B0604020202020204" pitchFamily="34" charset="0"/>
              <a:buChar char="•"/>
            </a:pPr>
            <a:r>
              <a:rPr lang="en-US" sz="1400" i="1" dirty="0">
                <a:latin typeface="Times New Roman" panose="02020603050405020304" pitchFamily="18" charset="0"/>
                <a:cs typeface="Times New Roman" panose="02020603050405020304" pitchFamily="18" charset="0"/>
              </a:rPr>
              <a:t>CTp</a:t>
            </a:r>
            <a:r>
              <a:rPr lang="en-US" sz="1400" dirty="0">
                <a:latin typeface="Times New Roman" panose="02020603050405020304" pitchFamily="18" charset="0"/>
                <a:cs typeface="Times New Roman" panose="02020603050405020304" pitchFamily="18" charset="0"/>
              </a:rPr>
              <a:t>:</a:t>
            </a:r>
            <a:r>
              <a:rPr lang="en-US" sz="1400" i="1" dirty="0">
                <a:latin typeface="Times New Roman" panose="02020603050405020304" pitchFamily="18" charset="0"/>
                <a:cs typeface="Times New Roman" panose="02020603050405020304" pitchFamily="18" charset="0"/>
              </a:rPr>
              <a:t>CTs</a:t>
            </a:r>
            <a:r>
              <a:rPr lang="en-US" sz="1400" dirty="0">
                <a:latin typeface="Times New Roman" panose="02020603050405020304" pitchFamily="18" charset="0"/>
                <a:cs typeface="Times New Roman" panose="02020603050405020304" pitchFamily="18" charset="0"/>
              </a:rPr>
              <a:t>: the current transformer turns ratio,</a:t>
            </a:r>
          </a:p>
          <a:p>
            <a:pPr marL="285750" indent="-285750">
              <a:buFont typeface="Arial" panose="020B0604020202020204" pitchFamily="34" charset="0"/>
              <a:buChar char="•"/>
            </a:pPr>
            <a:r>
              <a:rPr lang="en-US" sz="1400" i="1" dirty="0" err="1">
                <a:latin typeface="Times New Roman" panose="02020603050405020304" pitchFamily="18" charset="0"/>
                <a:cs typeface="Times New Roman" panose="02020603050405020304" pitchFamily="18" charset="0"/>
              </a:rPr>
              <a:t>CTp</a:t>
            </a:r>
            <a:r>
              <a:rPr lang="en-US" sz="1400" i="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primary current rating, typically be the rated current of the feeder,</a:t>
            </a:r>
          </a:p>
          <a:p>
            <a:pPr marL="285750" indent="-285750">
              <a:buFont typeface="Arial" panose="020B0604020202020204" pitchFamily="34" charset="0"/>
              <a:buChar char="•"/>
            </a:pPr>
            <a:r>
              <a:rPr lang="en-US" sz="1400" i="1" dirty="0">
                <a:solidFill>
                  <a:srgbClr val="000000"/>
                </a:solidFill>
                <a:latin typeface="Times New Roman" panose="02020603050405020304" pitchFamily="18" charset="0"/>
                <a:cs typeface="Times New Roman" panose="02020603050405020304" pitchFamily="18" charset="0"/>
              </a:rPr>
              <a:t>CTs</a:t>
            </a:r>
            <a:r>
              <a:rPr lang="en-US" sz="1400" dirty="0">
                <a:solidFill>
                  <a:srgbClr val="000000"/>
                </a:solidFill>
                <a:latin typeface="Times New Roman" panose="02020603050405020304" pitchFamily="18" charset="0"/>
                <a:cs typeface="Times New Roman" panose="02020603050405020304" pitchFamily="18" charset="0"/>
              </a:rPr>
              <a:t>: secondary current rating of the current transformer,</a:t>
            </a:r>
            <a:endParaRPr lang="en-US" sz="1400" dirty="0">
              <a:latin typeface="Times New Roman" panose="02020603050405020304" pitchFamily="18" charset="0"/>
              <a:cs typeface="Times New Roman" panose="02020603050405020304" pitchFamily="18" charset="0"/>
            </a:endParaRPr>
          </a:p>
        </p:txBody>
      </p:sp>
      <p:sp>
        <p:nvSpPr>
          <p:cNvPr id="19" name="Rectangle 18"/>
          <p:cNvSpPr/>
          <p:nvPr/>
        </p:nvSpPr>
        <p:spPr>
          <a:xfrm>
            <a:off x="3810000" y="4760375"/>
            <a:ext cx="4307446" cy="1169551"/>
          </a:xfrm>
          <a:prstGeom prst="rect">
            <a:avLst/>
          </a:prstGeom>
        </p:spPr>
        <p:txBody>
          <a:bodyPr wrap="square">
            <a:spAutoFit/>
          </a:bodyPr>
          <a:lstStyle/>
          <a:p>
            <a:pPr marL="285750" indent="-285750">
              <a:buFont typeface="Arial" panose="020B0604020202020204" pitchFamily="34" charset="0"/>
              <a:buChar char="•"/>
            </a:pPr>
            <a:r>
              <a:rPr lang="en-US" sz="1400" i="1" dirty="0">
                <a:latin typeface="Times New Roman" panose="02020603050405020304" pitchFamily="18" charset="0"/>
                <a:cs typeface="Times New Roman" panose="02020603050405020304" pitchFamily="18" charset="0"/>
              </a:rPr>
              <a:t>R’</a:t>
            </a:r>
            <a:r>
              <a:rPr lang="en-US" sz="1400" dirty="0">
                <a:latin typeface="Times New Roman" panose="02020603050405020304" pitchFamily="18" charset="0"/>
                <a:cs typeface="Times New Roman" panose="02020603050405020304" pitchFamily="18" charset="0"/>
              </a:rPr>
              <a:t>: R settings in volts,</a:t>
            </a:r>
          </a:p>
          <a:p>
            <a:pPr marL="285750" indent="-285750">
              <a:buFont typeface="Arial" panose="020B0604020202020204" pitchFamily="34" charset="0"/>
              <a:buChar char="•"/>
            </a:pPr>
            <a:r>
              <a:rPr lang="en-US" sz="1400" i="1" dirty="0">
                <a:latin typeface="Times New Roman" panose="02020603050405020304" pitchFamily="18" charset="0"/>
                <a:cs typeface="Times New Roman" panose="02020603050405020304" pitchFamily="18" charset="0"/>
              </a:rPr>
              <a:t>X’</a:t>
            </a:r>
            <a:r>
              <a:rPr lang="en-US" sz="1400" dirty="0">
                <a:latin typeface="Times New Roman" panose="02020603050405020304" pitchFamily="18" charset="0"/>
                <a:cs typeface="Times New Roman" panose="02020603050405020304" pitchFamily="18" charset="0"/>
              </a:rPr>
              <a:t>: X settings in volts,</a:t>
            </a:r>
          </a:p>
          <a:p>
            <a:pPr marL="285750" indent="-285750">
              <a:buFont typeface="Arial" panose="020B0604020202020204" pitchFamily="34" charset="0"/>
              <a:buChar char="•"/>
            </a:pPr>
            <a:r>
              <a:rPr lang="en-US" sz="1400" i="1" dirty="0" err="1">
                <a:latin typeface="Times New Roman" panose="02020603050405020304" pitchFamily="18" charset="0"/>
                <a:cs typeface="Times New Roman" panose="02020603050405020304" pitchFamily="18" charset="0"/>
              </a:rPr>
              <a:t>Npt</a:t>
            </a:r>
            <a:r>
              <a:rPr lang="en-US" sz="1400" dirty="0">
                <a:latin typeface="Times New Roman" panose="02020603050405020304" pitchFamily="18" charset="0"/>
                <a:cs typeface="Times New Roman" panose="02020603050405020304" pitchFamily="18" charset="0"/>
              </a:rPr>
              <a:t>: the potential transformer turns ratio,</a:t>
            </a:r>
          </a:p>
          <a:p>
            <a:pPr marL="285750" indent="-285750">
              <a:buFont typeface="Arial" panose="020B0604020202020204" pitchFamily="34" charset="0"/>
              <a:buChar char="•"/>
            </a:pPr>
            <a:r>
              <a:rPr lang="en-US" sz="1400" i="1" dirty="0" err="1">
                <a:latin typeface="Times New Roman" panose="02020603050405020304" pitchFamily="18" charset="0"/>
                <a:cs typeface="Times New Roman" panose="02020603050405020304" pitchFamily="18" charset="0"/>
              </a:rPr>
              <a:t>Vreg</a:t>
            </a:r>
            <a:r>
              <a:rPr lang="en-US" sz="1400" i="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the input voltage to the compensator,</a:t>
            </a:r>
          </a:p>
          <a:p>
            <a:pPr marL="285750" indent="-285750">
              <a:buFont typeface="Arial" panose="020B0604020202020204" pitchFamily="34" charset="0"/>
              <a:buChar char="•"/>
            </a:pPr>
            <a:r>
              <a:rPr lang="en-US" sz="1400" i="1" dirty="0">
                <a:latin typeface="Times New Roman" panose="02020603050405020304" pitchFamily="18" charset="0"/>
                <a:cs typeface="Times New Roman" panose="02020603050405020304" pitchFamily="18" charset="0"/>
              </a:rPr>
              <a:t>V</a:t>
            </a:r>
            <a:r>
              <a:rPr lang="en-US" sz="1400" i="1" baseline="-25000" dirty="0">
                <a:latin typeface="Times New Roman" panose="02020603050405020304" pitchFamily="18" charset="0"/>
                <a:cs typeface="Times New Roman" panose="02020603050405020304" pitchFamily="18" charset="0"/>
              </a:rPr>
              <a:t>R</a:t>
            </a:r>
            <a:r>
              <a:rPr lang="en-US" sz="1400" i="1" dirty="0">
                <a:latin typeface="Times New Roman" panose="02020603050405020304" pitchFamily="18" charset="0"/>
                <a:cs typeface="Times New Roman" panose="02020603050405020304" pitchFamily="18" charset="0"/>
              </a:rPr>
              <a:t> </a:t>
            </a:r>
            <a:r>
              <a:rPr lang="en-US" sz="1400" dirty="0">
                <a:solidFill>
                  <a:srgbClr val="000000"/>
                </a:solidFill>
                <a:latin typeface="Times New Roman" panose="02020603050405020304" pitchFamily="18" charset="0"/>
                <a:cs typeface="Times New Roman" panose="02020603050405020304" pitchFamily="18" charset="0"/>
              </a:rPr>
              <a:t>: desired voltage.</a:t>
            </a:r>
            <a:endParaRPr lang="en-US" sz="14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5865889" y="2128721"/>
            <a:ext cx="2897111" cy="2410916"/>
          </a:xfrm>
          <a:prstGeom prst="rect">
            <a:avLst/>
          </a:prstGeom>
          <a:noFill/>
        </p:spPr>
        <p:txBody>
          <a:bodyPr wrap="square" rtlCol="0">
            <a:spAutoFit/>
          </a:bodyPr>
          <a:lstStyle/>
          <a:p>
            <a:pPr lvl="0"/>
            <a:r>
              <a:rPr lang="en-US" sz="1600" dirty="0">
                <a:solidFill>
                  <a:srgbClr val="FF0000"/>
                </a:solidFill>
                <a:latin typeface="Times New Roman" panose="02020603050405020304" pitchFamily="18" charset="0"/>
                <a:cs typeface="Times New Roman" panose="02020603050405020304" pitchFamily="18" charset="0"/>
              </a:rPr>
              <a:t>For a regulator control model, we need to specify the regulator to be controlled, the bus to be monitored, number of windings, the desired voltage, R and X setting on the line drop compensator, voltage bandwidth, potential transformer turns ratio, and voltage limit.</a:t>
            </a:r>
            <a:endParaRPr lang="en-US" sz="1600" dirty="0">
              <a:solidFill>
                <a:srgbClr val="FF0000"/>
              </a:solidFill>
            </a:endParaRPr>
          </a:p>
          <a:p>
            <a:endParaRPr lang="en-US" sz="1000" baseline="30000" dirty="0"/>
          </a:p>
        </p:txBody>
      </p:sp>
    </p:spTree>
    <p:extLst>
      <p:ext uri="{BB962C8B-B14F-4D97-AF65-F5344CB8AC3E}">
        <p14:creationId xmlns:p14="http://schemas.microsoft.com/office/powerpoint/2010/main" val="2041830154"/>
      </p:ext>
    </p:extLst>
  </p:cSld>
  <p:clrMapOvr>
    <a:masterClrMapping/>
  </p:clrMapOvr>
</p:sld>
</file>

<file path=ppt/theme/theme1.xml><?xml version="1.0" encoding="utf-8"?>
<a:theme xmlns:a="http://schemas.openxmlformats.org/drawingml/2006/main" name="PowerPoin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Univers 67 CondensedBold"/>
        <a:ea typeface=""/>
        <a:cs typeface=""/>
      </a:majorFont>
      <a:minorFont>
        <a:latin typeface="Univers 67 Condensed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PowerPoint.pot</Template>
  <TotalTime>20296</TotalTime>
  <Words>15141</Words>
  <Application>Microsoft Macintosh PowerPoint</Application>
  <PresentationFormat>On-screen Show (4:3)</PresentationFormat>
  <Paragraphs>2923</Paragraphs>
  <Slides>151</Slides>
  <Notes>149</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151</vt:i4>
      </vt:variant>
    </vt:vector>
  </HeadingPairs>
  <TitlesOfParts>
    <vt:vector size="164" baseType="lpstr">
      <vt:lpstr>Univers 65</vt:lpstr>
      <vt:lpstr>Univers 67 CondensedBold</vt:lpstr>
      <vt:lpstr>Arial</vt:lpstr>
      <vt:lpstr>Calibri</vt:lpstr>
      <vt:lpstr>Cambria Math</vt:lpstr>
      <vt:lpstr>Courier New</vt:lpstr>
      <vt:lpstr>Geneva</vt:lpstr>
      <vt:lpstr>Times</vt:lpstr>
      <vt:lpstr>Times New Roman</vt:lpstr>
      <vt:lpstr>Wingdings</vt:lpstr>
      <vt:lpstr>PowerPoint</vt:lpstr>
      <vt:lpstr>Worksheet</vt:lpstr>
      <vt:lpstr>Picture</vt:lpstr>
      <vt:lpstr>Real Distribution System Modeling and Analysis using OpenDSS</vt:lpstr>
      <vt:lpstr>PowerPoint Presentation</vt:lpstr>
      <vt:lpstr>Outline</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Steps of Developing OpenDSS Model</vt:lpstr>
      <vt:lpstr>Steps of Developing OpenDSS Model</vt:lpstr>
      <vt:lpstr>Steps of Developing OpenDSS Model</vt:lpstr>
      <vt:lpstr>Steps of Developing OpenDSS Model</vt:lpstr>
      <vt:lpstr>Steps of Developing OpenDSS Model</vt:lpstr>
      <vt:lpstr>Test System Description</vt:lpstr>
      <vt:lpstr>Steps of Developing OpenDSS Model</vt:lpstr>
      <vt:lpstr>Steps of Developing OpenDSS Model</vt:lpstr>
      <vt:lpstr>Steps of Developing OpenDSS Model</vt:lpstr>
      <vt:lpstr>Steps of Developing OpenDSS Model</vt:lpstr>
      <vt:lpstr>Steps of Developing OpenDSS Model</vt:lpstr>
      <vt:lpstr>Steps of Developing OpenDSS Model</vt:lpstr>
      <vt:lpstr>Steps of Developing OpenDSS Model</vt:lpstr>
      <vt:lpstr>Steps of Developing OpenDSS Model</vt:lpstr>
      <vt:lpstr>Steps of Developing OpenDSS Model</vt:lpstr>
      <vt:lpstr>Steps of Developing OpenDSS Model</vt:lpstr>
      <vt:lpstr>Steps of Developing OpenDSS Model</vt:lpstr>
      <vt:lpstr>Steps of Developing OpenDSS Model</vt:lpstr>
      <vt:lpstr>Steps of Developing OpenDSS Model</vt:lpstr>
      <vt:lpstr>Steps of Developing OpenDSS Model</vt:lpstr>
      <vt:lpstr>Steps of Developing OpenDSS Model</vt:lpstr>
      <vt:lpstr>Steps of Developing OpenDSS Model</vt:lpstr>
      <vt:lpstr>Steps of Developing OpenDSS Model</vt:lpstr>
      <vt:lpstr>Steps of Developing OpenDSS Model</vt:lpstr>
      <vt:lpstr>Steps of Developing OpenDSS Model</vt:lpstr>
      <vt:lpstr>Steps of Developing OpenDSS Model</vt:lpstr>
      <vt:lpstr>Steps of Developing OpenDSS Model</vt:lpstr>
      <vt:lpstr>Steps of Developing OpenDSS Model</vt:lpstr>
      <vt:lpstr>Steps of Developing OpenDSS Model</vt:lpstr>
      <vt:lpstr>Steps of Developing OpenDSS Model</vt:lpstr>
      <vt:lpstr>Power Flow Analysis</vt:lpstr>
      <vt:lpstr>Power Flow Analysis</vt:lpstr>
      <vt:lpstr>Matlab-OpenDSS Interface</vt:lpstr>
      <vt:lpstr>Matlab-OpenDSS Interface</vt:lpstr>
      <vt:lpstr>Matlab-OpenDSS Interface</vt:lpstr>
      <vt:lpstr>Matlab-OpenDSS Interface</vt:lpstr>
      <vt:lpstr>Matlab-OpenDSS Interface</vt:lpstr>
      <vt:lpstr>Matlab-OpenDSS Interface</vt:lpstr>
      <vt:lpstr>Numerical Results</vt:lpstr>
      <vt:lpstr>Numerical Results</vt:lpstr>
      <vt:lpstr>Numerical Results</vt:lpstr>
      <vt:lpstr>PowerPoint Presentation</vt:lpstr>
      <vt:lpstr>Outline</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A Real Distribution System</vt:lpstr>
      <vt:lpstr>Steps of Developing OpenDSS Model</vt:lpstr>
      <vt:lpstr>Steps of Developing OpenDSS Model</vt:lpstr>
      <vt:lpstr>Steps of Developing OpenDSS Model</vt:lpstr>
      <vt:lpstr>Steps of Developing OpenDSS Model</vt:lpstr>
      <vt:lpstr>Steps of Developing OpenDSS Model</vt:lpstr>
      <vt:lpstr>Steps of Developing OpenDSS Model</vt:lpstr>
      <vt:lpstr>Steps of Developing OpenDSS Model</vt:lpstr>
      <vt:lpstr>Steps of Developing OpenDSS Model</vt:lpstr>
      <vt:lpstr>Steps of Developing OpenDSS Model</vt:lpstr>
      <vt:lpstr>Steps of Developing OpenDSS Model</vt:lpstr>
      <vt:lpstr>Steps of Developing OpenDSS Model</vt:lpstr>
      <vt:lpstr>Steps of Developing OpenDSS Model</vt:lpstr>
      <vt:lpstr>Steps of Developing OpenDSS Model</vt:lpstr>
      <vt:lpstr>Steps of Developing OpenDSS Model</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Jill Thomasson</dc:creator>
  <cp:lastModifiedBy>Wang, Zhaoyu [E CPE]</cp:lastModifiedBy>
  <cp:revision>1048</cp:revision>
  <dcterms:created xsi:type="dcterms:W3CDTF">2016-12-19T18:40:45Z</dcterms:created>
  <dcterms:modified xsi:type="dcterms:W3CDTF">2019-10-15T04:47:55Z</dcterms:modified>
</cp:coreProperties>
</file>